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48"/>
  </p:notesMasterIdLst>
  <p:sldIdLst>
    <p:sldId id="302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</p:sldIdLst>
  <p:sldSz cx="9144000" cy="6858000" type="screen4x3"/>
  <p:notesSz cx="9144000" cy="6858000"/>
  <p:embeddedFontLst>
    <p:embeddedFont>
      <p:font typeface="Times New Roman" panose="02020603050405020304" pitchFamily="18" charset="0"/>
      <p:regular r:id="rId49"/>
      <p:bold r:id="rId50"/>
    </p:embeddedFont>
    <p:embeddedFont>
      <p:font typeface="Lucida Sans Unicode" panose="020B0602030504020204" pitchFamily="34" charset="0"/>
      <p:regular r:id="rId51"/>
      <p:bold r:id="rId52"/>
    </p:embeddedFont>
    <p:embeddedFont>
      <p:font typeface="Calibri" panose="020F0502020204030204" pitchFamily="34" charset="0"/>
      <p:regular r:id="rId53"/>
      <p:bold r:id="rId54"/>
      <p:italic r:id="rId55"/>
      <p:boldItalic r:id="rId56"/>
    </p:embeddedFont>
    <p:embeddedFont>
      <p:font typeface="Sitka Small" panose="02000505000000020004" pitchFamily="2" charset="0"/>
      <p:regular r:id="rId57"/>
      <p:bold r:id="rId58"/>
      <p:italic r:id="rId59"/>
      <p:boldItalic r:id="rId60"/>
    </p:embeddedFont>
    <p:embeddedFont>
      <p:font typeface="Arial" panose="020B0604020202020204" pitchFamily="34" charset="0"/>
      <p:regular r:id="rId61"/>
      <p:bold r:id="rId62"/>
      <p:boldItalic r:id="rId63"/>
    </p:embeddedFont>
    <p:embeddedFont>
      <p:font typeface="Symbol" panose="05050102010706020507" pitchFamily="18" charset="2"/>
      <p:regular r:id="rId64"/>
      <p:bold r:id="rId65"/>
    </p:embeddedFont>
  </p:embeddedFontLst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1594" y="5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15.fntdata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5.fntdata"/><Relationship Id="rId58" Type="http://schemas.openxmlformats.org/officeDocument/2006/relationships/font" Target="fonts/font10.fntdata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font" Target="fonts/font13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56" Type="http://schemas.openxmlformats.org/officeDocument/2006/relationships/font" Target="fonts/font8.fntdata"/><Relationship Id="rId64" Type="http://schemas.openxmlformats.org/officeDocument/2006/relationships/font" Target="fonts/font16.fntdata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3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1.fntdata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6.fntdata"/><Relationship Id="rId62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.fntdata"/><Relationship Id="rId57" Type="http://schemas.openxmlformats.org/officeDocument/2006/relationships/font" Target="fonts/font9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4.fntdata"/><Relationship Id="rId60" Type="http://schemas.openxmlformats.org/officeDocument/2006/relationships/font" Target="fonts/font12.fntdata"/><Relationship Id="rId65" Type="http://schemas.openxmlformats.org/officeDocument/2006/relationships/font" Target="fonts/font1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font" Target="fonts/font2.fntdata"/><Relationship Id="rId55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D4311E-F9EA-478D-97E6-C41CC6889467}" type="datetimeFigureOut">
              <a:rPr lang="tr-TR" smtClean="0"/>
              <a:t>8.11.2020</a:t>
            </a:fld>
            <a:endParaRPr lang="tr-TR"/>
          </a:p>
        </p:txBody>
      </p:sp>
      <p:sp>
        <p:nvSpPr>
          <p:cNvPr id="4" name="Slayt Görüntüsü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857250"/>
            <a:ext cx="30861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849B94-9E3B-4E78-B405-3E3F7A65251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3159178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0D3E8D-DE9B-4410-BB0D-E86DC0CF7C1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4431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2125980"/>
            <a:ext cx="77724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ct val="100000"/>
              </a:lnSpc>
              <a:spcBef>
                <a:spcPts val="80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ct val="100000"/>
              </a:lnSpc>
              <a:spcBef>
                <a:spcPts val="80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ct val="100000"/>
              </a:lnSpc>
              <a:spcBef>
                <a:spcPts val="80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  <p:sp>
        <p:nvSpPr>
          <p:cNvPr id="8" name="Unvan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ct val="100000"/>
              </a:lnSpc>
              <a:spcBef>
                <a:spcPts val="80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ct val="100000"/>
              </a:lnSpc>
              <a:spcBef>
                <a:spcPts val="80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rgbClr val="424456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6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5" name="Metin Yer Tutucusu 4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6373091"/>
            <a:ext cx="9144000" cy="1508105"/>
          </a:xfrm>
        </p:spPr>
        <p:txBody>
          <a:bodyPr/>
          <a:lstStyle>
            <a:lvl1pPr algn="ctr">
              <a:defRPr baseline="0"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 smtClean="0"/>
              <a:t>PhD </a:t>
            </a:r>
            <a:r>
              <a:rPr lang="en-US" dirty="0" err="1" smtClean="0"/>
              <a:t>Furkan</a:t>
            </a:r>
            <a:r>
              <a:rPr lang="en-US" dirty="0" smtClean="0"/>
              <a:t> </a:t>
            </a:r>
            <a:r>
              <a:rPr lang="en-US" dirty="0" err="1" smtClean="0"/>
              <a:t>Gözükara</a:t>
            </a:r>
            <a:r>
              <a:rPr lang="en-US" dirty="0" smtClean="0"/>
              <a:t>, </a:t>
            </a:r>
            <a:r>
              <a:rPr lang="en-US" dirty="0" err="1" smtClean="0"/>
              <a:t>Toros</a:t>
            </a:r>
            <a:r>
              <a:rPr lang="en-US" dirty="0" smtClean="0"/>
              <a:t> University</a:t>
            </a:r>
            <a:endParaRPr lang="tr-TR" dirty="0" smtClean="0"/>
          </a:p>
          <a:p>
            <a:pPr lvl="1"/>
            <a:r>
              <a:rPr lang="tr-TR" dirty="0" smtClean="0"/>
              <a:t>İkinci düzey</a:t>
            </a:r>
          </a:p>
          <a:p>
            <a:pPr lvl="2"/>
            <a:r>
              <a:rPr lang="tr-TR" dirty="0" smtClean="0"/>
              <a:t>Üçüncü düzey</a:t>
            </a:r>
          </a:p>
          <a:p>
            <a:pPr lvl="3"/>
            <a:r>
              <a:rPr lang="tr-TR" dirty="0" smtClean="0"/>
              <a:t>Dördüncü düzey</a:t>
            </a:r>
          </a:p>
          <a:p>
            <a:pPr lvl="4"/>
            <a:r>
              <a:rPr lang="tr-TR" dirty="0" smtClean="0"/>
              <a:t>Beşinci düzey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15101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237738" y="3962780"/>
            <a:ext cx="2668523" cy="51371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35940" y="1701749"/>
            <a:ext cx="8024495" cy="19284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359140" y="6276669"/>
            <a:ext cx="274954" cy="2387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ct val="100000"/>
              </a:lnSpc>
              <a:spcBef>
                <a:spcPts val="80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</p:sldLayoutIdLst>
  <p:timing>
    <p:tnLst>
      <p:par>
        <p:cTn id="1" dur="indefinite" restart="never" nodeType="tmRoot"/>
      </p:par>
    </p:tnLst>
  </p:timing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234439"/>
            <a:ext cx="9144000" cy="320040"/>
          </a:xfrm>
          <a:custGeom>
            <a:avLst/>
            <a:gdLst/>
            <a:ahLst/>
            <a:cxnLst/>
            <a:rect l="l" t="t" r="r" b="b"/>
            <a:pathLst>
              <a:path w="9144000" h="320040">
                <a:moveTo>
                  <a:pt x="0" y="320039"/>
                </a:moveTo>
                <a:lnTo>
                  <a:pt x="9144000" y="320039"/>
                </a:lnTo>
                <a:lnTo>
                  <a:pt x="9144000" y="0"/>
                </a:lnTo>
                <a:lnTo>
                  <a:pt x="0" y="0"/>
                </a:lnTo>
                <a:lnTo>
                  <a:pt x="0" y="32003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2558811"/>
            <a:ext cx="533400" cy="228600"/>
          </a:xfrm>
          <a:custGeom>
            <a:avLst/>
            <a:gdLst/>
            <a:ahLst/>
            <a:cxnLst/>
            <a:rect l="l" t="t" r="r" b="b"/>
            <a:pathLst>
              <a:path w="533400" h="228600">
                <a:moveTo>
                  <a:pt x="0" y="228600"/>
                </a:moveTo>
                <a:lnTo>
                  <a:pt x="533400" y="228600"/>
                </a:lnTo>
                <a:lnTo>
                  <a:pt x="533400" y="0"/>
                </a:lnTo>
                <a:lnTo>
                  <a:pt x="0" y="0"/>
                </a:lnTo>
                <a:lnTo>
                  <a:pt x="0" y="228600"/>
                </a:lnTo>
                <a:close/>
              </a:path>
            </a:pathLst>
          </a:custGeom>
          <a:solidFill>
            <a:srgbClr val="43808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90550" y="2558811"/>
            <a:ext cx="8553450" cy="228600"/>
          </a:xfrm>
          <a:custGeom>
            <a:avLst/>
            <a:gdLst/>
            <a:ahLst/>
            <a:cxnLst/>
            <a:rect l="l" t="t" r="r" b="b"/>
            <a:pathLst>
              <a:path w="8553450" h="228600">
                <a:moveTo>
                  <a:pt x="0" y="0"/>
                </a:moveTo>
                <a:lnTo>
                  <a:pt x="8553450" y="0"/>
                </a:lnTo>
                <a:lnTo>
                  <a:pt x="8553450" y="228600"/>
                </a:lnTo>
                <a:lnTo>
                  <a:pt x="0" y="228600"/>
                </a:lnTo>
                <a:lnTo>
                  <a:pt x="0" y="0"/>
                </a:lnTo>
                <a:close/>
              </a:path>
            </a:pathLst>
          </a:custGeom>
          <a:solidFill>
            <a:srgbClr val="5354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22376" y="6227064"/>
            <a:ext cx="8080248" cy="9753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62000" y="6248400"/>
            <a:ext cx="8001000" cy="0"/>
          </a:xfrm>
          <a:custGeom>
            <a:avLst/>
            <a:gdLst/>
            <a:ahLst/>
            <a:cxnLst/>
            <a:rect l="l" t="t" r="r" b="b"/>
            <a:pathLst>
              <a:path w="8001000">
                <a:moveTo>
                  <a:pt x="0" y="0"/>
                </a:moveTo>
                <a:lnTo>
                  <a:pt x="8001000" y="0"/>
                </a:lnTo>
              </a:path>
            </a:pathLst>
          </a:custGeom>
          <a:ln w="19050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-10364" y="2787411"/>
            <a:ext cx="9144000" cy="32752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6000" spc="-5" dirty="0">
                <a:solidFill>
                  <a:srgbClr val="FF0000"/>
                </a:solidFill>
                <a:latin typeface="Times New Roman"/>
                <a:cs typeface="Times New Roman"/>
              </a:rPr>
              <a:t>Lecture</a:t>
            </a:r>
            <a:r>
              <a:rPr sz="6000" spc="-4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lang="en-US" sz="6000" dirty="0">
                <a:solidFill>
                  <a:srgbClr val="FF0000"/>
                </a:solidFill>
                <a:latin typeface="Times New Roman"/>
                <a:cs typeface="Times New Roman"/>
              </a:rPr>
              <a:t>5</a:t>
            </a:r>
            <a:endParaRPr sz="6000" dirty="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lang="en-US" sz="4400" spc="-5" dirty="0" smtClean="0">
                <a:latin typeface="Times New Roman"/>
                <a:cs typeface="Times New Roman"/>
              </a:rPr>
              <a:t>Risk Management</a:t>
            </a:r>
          </a:p>
          <a:p>
            <a:pPr algn="ctr">
              <a:lnSpc>
                <a:spcPct val="100000"/>
              </a:lnSpc>
            </a:pPr>
            <a:r>
              <a:rPr lang="en-US" sz="4400" spc="-5" dirty="0" smtClean="0">
                <a:latin typeface="Times New Roman"/>
                <a:cs typeface="Times New Roman"/>
              </a:rPr>
              <a:t>Business Continuity Management</a:t>
            </a:r>
          </a:p>
          <a:p>
            <a:pPr algn="ctr">
              <a:lnSpc>
                <a:spcPct val="100000"/>
              </a:lnSpc>
            </a:pPr>
            <a:r>
              <a:rPr lang="en-US" sz="3200" i="1" spc="-45" dirty="0" smtClean="0">
                <a:solidFill>
                  <a:srgbClr val="808080"/>
                </a:solidFill>
                <a:latin typeface="Times New Roman"/>
                <a:cs typeface="Times New Roman"/>
              </a:rPr>
              <a:t>Composed </a:t>
            </a:r>
            <a:r>
              <a:rPr lang="en-US" sz="3200" i="1" spc="-45" dirty="0" smtClean="0">
                <a:solidFill>
                  <a:srgbClr val="808080"/>
                </a:solidFill>
                <a:latin typeface="Times New Roman"/>
                <a:cs typeface="Times New Roman"/>
              </a:rPr>
              <a:t>from Prof. </a:t>
            </a:r>
            <a:r>
              <a:rPr lang="en-US" sz="3200" i="1" spc="-45" dirty="0" err="1" smtClean="0">
                <a:solidFill>
                  <a:srgbClr val="808080"/>
                </a:solidFill>
                <a:latin typeface="Times New Roman"/>
                <a:cs typeface="Times New Roman"/>
              </a:rPr>
              <a:t>Audun</a:t>
            </a:r>
            <a:r>
              <a:rPr lang="en-US" sz="3200" i="1" spc="-45" dirty="0" smtClean="0">
                <a:solidFill>
                  <a:srgbClr val="808080"/>
                </a:solidFill>
                <a:latin typeface="Times New Roman"/>
                <a:cs typeface="Times New Roman"/>
              </a:rPr>
              <a:t> </a:t>
            </a:r>
            <a:r>
              <a:rPr lang="en-US" sz="3200" i="1" spc="-45" dirty="0" err="1" smtClean="0">
                <a:solidFill>
                  <a:srgbClr val="808080"/>
                </a:solidFill>
                <a:latin typeface="Times New Roman"/>
                <a:cs typeface="Times New Roman"/>
              </a:rPr>
              <a:t>Jøsang</a:t>
            </a:r>
            <a:r>
              <a:rPr lang="en-US" sz="3200" i="1" spc="-45" dirty="0" smtClean="0">
                <a:solidFill>
                  <a:srgbClr val="808080"/>
                </a:solidFill>
                <a:latin typeface="Times New Roman"/>
                <a:cs typeface="Times New Roman"/>
              </a:rPr>
              <a:t>, University of Oslo, Information Security 2018 Lectures</a:t>
            </a:r>
            <a:endParaRPr lang="en-US" sz="3200" i="1" spc="-45" dirty="0">
              <a:solidFill>
                <a:srgbClr val="808080"/>
              </a:solidFill>
              <a:latin typeface="Times New Roman"/>
              <a:cs typeface="Times New Roman"/>
            </a:endParaRPr>
          </a:p>
        </p:txBody>
      </p:sp>
      <p:sp>
        <p:nvSpPr>
          <p:cNvPr id="13" name="object 9"/>
          <p:cNvSpPr txBox="1">
            <a:spLocks/>
          </p:cNvSpPr>
          <p:nvPr/>
        </p:nvSpPr>
        <p:spPr bwMode="auto">
          <a:xfrm>
            <a:off x="-5182" y="92332"/>
            <a:ext cx="9144000" cy="33374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13335" rIns="0" bIns="0" numCol="1" rtlCol="0" anchor="ctr" anchorCtr="0" compatLnSpc="1">
            <a:prstTxWarp prst="textNoShape">
              <a:avLst/>
            </a:prstTxWarp>
            <a:sp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0" i="0" kern="1200">
                <a:solidFill>
                  <a:srgbClr val="424456"/>
                </a:solidFill>
                <a:latin typeface="Times New Roman"/>
                <a:ea typeface="+mj-ea"/>
                <a:cs typeface="Times New Roman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12700">
              <a:spcBef>
                <a:spcPts val="105"/>
              </a:spcBef>
            </a:pPr>
            <a:r>
              <a:rPr lang="en-US" sz="4400" spc="-265" dirty="0" smtClean="0">
                <a:solidFill>
                  <a:srgbClr val="000000"/>
                </a:solidFill>
                <a:latin typeface="Arial"/>
                <a:cs typeface="Arial"/>
              </a:rPr>
              <a:t>CSE413 – Security of Information Systems 2020</a:t>
            </a:r>
            <a:r>
              <a:rPr lang="en-US" sz="4800" spc="-265" dirty="0" smtClean="0">
                <a:solidFill>
                  <a:srgbClr val="000000"/>
                </a:solidFill>
                <a:latin typeface="Arial"/>
                <a:cs typeface="Arial"/>
              </a:rPr>
              <a:t/>
            </a:r>
            <a:br>
              <a:rPr lang="en-US" sz="4800" spc="-265" dirty="0" smtClean="0">
                <a:solidFill>
                  <a:srgbClr val="000000"/>
                </a:solidFill>
                <a:latin typeface="Arial"/>
                <a:cs typeface="Arial"/>
              </a:rPr>
            </a:br>
            <a:r>
              <a:rPr lang="en-US" sz="3600" spc="-265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PhD Furkan Gözükara, </a:t>
            </a:r>
            <a:r>
              <a:rPr lang="en-US" sz="3600" spc="-265" dirty="0" err="1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Toros</a:t>
            </a:r>
            <a:r>
              <a:rPr lang="en-US" sz="3600" spc="-265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University</a:t>
            </a:r>
            <a:br>
              <a:rPr lang="en-US" sz="3600" spc="-265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400" i="1" u="sng" spc="-265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https://github.com/FurkanGozukara/Security-of-Information-Systems-CSE413-2020</a:t>
            </a:r>
            <a:r>
              <a:rPr lang="en-US" sz="2800" u="sng" spc="-265" dirty="0" smtClean="0">
                <a:solidFill>
                  <a:srgbClr val="0070C0"/>
                </a:solidFill>
                <a:latin typeface="Sitka Small" panose="02000505000000020004" pitchFamily="2" charset="0"/>
                <a:cs typeface="Courier New" panose="02070309020205020404" pitchFamily="49" charset="0"/>
              </a:rPr>
              <a:t/>
            </a:r>
            <a:br>
              <a:rPr lang="en-US" sz="2800" u="sng" spc="-265" dirty="0" smtClean="0">
                <a:solidFill>
                  <a:srgbClr val="0070C0"/>
                </a:solidFill>
                <a:latin typeface="Sitka Small" panose="02000505000000020004" pitchFamily="2" charset="0"/>
                <a:cs typeface="Courier New" panose="02070309020205020404" pitchFamily="49" charset="0"/>
              </a:rPr>
            </a:br>
            <a:r>
              <a:rPr lang="en-US" sz="2800" u="sng" spc="-265" dirty="0" smtClean="0">
                <a:solidFill>
                  <a:srgbClr val="0070C0"/>
                </a:solidFill>
                <a:latin typeface="Sitka Small" panose="02000505000000020004" pitchFamily="2" charset="0"/>
                <a:cs typeface="Courier New" panose="02070309020205020404" pitchFamily="49" charset="0"/>
              </a:rPr>
              <a:t/>
            </a:r>
            <a:br>
              <a:rPr lang="en-US" sz="2800" u="sng" spc="-265" dirty="0" smtClean="0">
                <a:solidFill>
                  <a:srgbClr val="0070C0"/>
                </a:solidFill>
                <a:latin typeface="Sitka Small" panose="02000505000000020004" pitchFamily="2" charset="0"/>
                <a:cs typeface="Courier New" panose="02070309020205020404" pitchFamily="49" charset="0"/>
              </a:rPr>
            </a:br>
            <a:endParaRPr lang="en-US" sz="4000" u="sng" dirty="0">
              <a:solidFill>
                <a:srgbClr val="0070C0"/>
              </a:solidFill>
              <a:latin typeface="Sitka Small" panose="02000505000000020004" pitchFamily="2" charset="0"/>
              <a:cs typeface="Courier New" panose="02070309020205020404" pitchFamily="49" charset="0"/>
            </a:endParaRPr>
          </a:p>
        </p:txBody>
      </p:sp>
      <p:sp>
        <p:nvSpPr>
          <p:cNvPr id="3" name="Metin kutusu 2"/>
          <p:cNvSpPr txBox="1"/>
          <p:nvPr/>
        </p:nvSpPr>
        <p:spPr>
          <a:xfrm>
            <a:off x="0" y="6400800"/>
            <a:ext cx="88026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Source : https://www.uio.no/studier/emner/matnat/ifi/INF3510/v18/lectures/</a:t>
            </a:r>
          </a:p>
          <a:p>
            <a:endParaRPr lang="tr-TR" sz="2000" dirty="0"/>
          </a:p>
        </p:txBody>
      </p:sp>
    </p:spTree>
    <p:extLst>
      <p:ext uri="{BB962C8B-B14F-4D97-AF65-F5344CB8AC3E}">
        <p14:creationId xmlns:p14="http://schemas.microsoft.com/office/powerpoint/2010/main" val="1187944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40144" y="1740344"/>
            <a:ext cx="8408035" cy="3531235"/>
            <a:chOff x="140144" y="1740344"/>
            <a:chExt cx="8408035" cy="3531235"/>
          </a:xfrm>
        </p:grpSpPr>
        <p:sp>
          <p:nvSpPr>
            <p:cNvPr id="3" name="object 3"/>
            <p:cNvSpPr/>
            <p:nvPr/>
          </p:nvSpPr>
          <p:spPr>
            <a:xfrm>
              <a:off x="153161" y="1753362"/>
              <a:ext cx="8382000" cy="3505200"/>
            </a:xfrm>
            <a:custGeom>
              <a:avLst/>
              <a:gdLst/>
              <a:ahLst/>
              <a:cxnLst/>
              <a:rect l="l" t="t" r="r" b="b"/>
              <a:pathLst>
                <a:path w="8382000" h="3505200">
                  <a:moveTo>
                    <a:pt x="7797800" y="0"/>
                  </a:moveTo>
                  <a:lnTo>
                    <a:pt x="584212" y="0"/>
                  </a:lnTo>
                  <a:lnTo>
                    <a:pt x="536297" y="1937"/>
                  </a:lnTo>
                  <a:lnTo>
                    <a:pt x="489449" y="7647"/>
                  </a:lnTo>
                  <a:lnTo>
                    <a:pt x="443818" y="16982"/>
                  </a:lnTo>
                  <a:lnTo>
                    <a:pt x="399554" y="29789"/>
                  </a:lnTo>
                  <a:lnTo>
                    <a:pt x="356808" y="45918"/>
                  </a:lnTo>
                  <a:lnTo>
                    <a:pt x="315731" y="65219"/>
                  </a:lnTo>
                  <a:lnTo>
                    <a:pt x="276472" y="87542"/>
                  </a:lnTo>
                  <a:lnTo>
                    <a:pt x="239182" y="112735"/>
                  </a:lnTo>
                  <a:lnTo>
                    <a:pt x="204011" y="140649"/>
                  </a:lnTo>
                  <a:lnTo>
                    <a:pt x="171110" y="171132"/>
                  </a:lnTo>
                  <a:lnTo>
                    <a:pt x="140628" y="204035"/>
                  </a:lnTo>
                  <a:lnTo>
                    <a:pt x="112717" y="239207"/>
                  </a:lnTo>
                  <a:lnTo>
                    <a:pt x="87527" y="276497"/>
                  </a:lnTo>
                  <a:lnTo>
                    <a:pt x="65207" y="315755"/>
                  </a:lnTo>
                  <a:lnTo>
                    <a:pt x="45909" y="356830"/>
                  </a:lnTo>
                  <a:lnTo>
                    <a:pt x="29783" y="399572"/>
                  </a:lnTo>
                  <a:lnTo>
                    <a:pt x="16978" y="443831"/>
                  </a:lnTo>
                  <a:lnTo>
                    <a:pt x="7646" y="489455"/>
                  </a:lnTo>
                  <a:lnTo>
                    <a:pt x="1936" y="536295"/>
                  </a:lnTo>
                  <a:lnTo>
                    <a:pt x="0" y="584200"/>
                  </a:lnTo>
                  <a:lnTo>
                    <a:pt x="0" y="2921000"/>
                  </a:lnTo>
                  <a:lnTo>
                    <a:pt x="1936" y="2968904"/>
                  </a:lnTo>
                  <a:lnTo>
                    <a:pt x="7646" y="3015744"/>
                  </a:lnTo>
                  <a:lnTo>
                    <a:pt x="16978" y="3061368"/>
                  </a:lnTo>
                  <a:lnTo>
                    <a:pt x="29783" y="3105627"/>
                  </a:lnTo>
                  <a:lnTo>
                    <a:pt x="45909" y="3148369"/>
                  </a:lnTo>
                  <a:lnTo>
                    <a:pt x="65207" y="3189444"/>
                  </a:lnTo>
                  <a:lnTo>
                    <a:pt x="87527" y="3228702"/>
                  </a:lnTo>
                  <a:lnTo>
                    <a:pt x="112717" y="3265992"/>
                  </a:lnTo>
                  <a:lnTo>
                    <a:pt x="140628" y="3301164"/>
                  </a:lnTo>
                  <a:lnTo>
                    <a:pt x="171110" y="3334067"/>
                  </a:lnTo>
                  <a:lnTo>
                    <a:pt x="204011" y="3364550"/>
                  </a:lnTo>
                  <a:lnTo>
                    <a:pt x="239182" y="3392464"/>
                  </a:lnTo>
                  <a:lnTo>
                    <a:pt x="276472" y="3417657"/>
                  </a:lnTo>
                  <a:lnTo>
                    <a:pt x="315731" y="3439980"/>
                  </a:lnTo>
                  <a:lnTo>
                    <a:pt x="356808" y="3459281"/>
                  </a:lnTo>
                  <a:lnTo>
                    <a:pt x="399554" y="3475410"/>
                  </a:lnTo>
                  <a:lnTo>
                    <a:pt x="443818" y="3488217"/>
                  </a:lnTo>
                  <a:lnTo>
                    <a:pt x="489449" y="3497552"/>
                  </a:lnTo>
                  <a:lnTo>
                    <a:pt x="536297" y="3503262"/>
                  </a:lnTo>
                  <a:lnTo>
                    <a:pt x="584212" y="3505200"/>
                  </a:lnTo>
                  <a:lnTo>
                    <a:pt x="7797800" y="3505200"/>
                  </a:lnTo>
                  <a:lnTo>
                    <a:pt x="7845704" y="3503262"/>
                  </a:lnTo>
                  <a:lnTo>
                    <a:pt x="7892544" y="3497552"/>
                  </a:lnTo>
                  <a:lnTo>
                    <a:pt x="7938168" y="3488217"/>
                  </a:lnTo>
                  <a:lnTo>
                    <a:pt x="7982427" y="3475410"/>
                  </a:lnTo>
                  <a:lnTo>
                    <a:pt x="8025169" y="3459281"/>
                  </a:lnTo>
                  <a:lnTo>
                    <a:pt x="8066244" y="3439980"/>
                  </a:lnTo>
                  <a:lnTo>
                    <a:pt x="8105502" y="3417657"/>
                  </a:lnTo>
                  <a:lnTo>
                    <a:pt x="8142792" y="3392464"/>
                  </a:lnTo>
                  <a:lnTo>
                    <a:pt x="8177964" y="3364550"/>
                  </a:lnTo>
                  <a:lnTo>
                    <a:pt x="8210867" y="3334067"/>
                  </a:lnTo>
                  <a:lnTo>
                    <a:pt x="8241350" y="3301164"/>
                  </a:lnTo>
                  <a:lnTo>
                    <a:pt x="8269264" y="3265992"/>
                  </a:lnTo>
                  <a:lnTo>
                    <a:pt x="8294457" y="3228702"/>
                  </a:lnTo>
                  <a:lnTo>
                    <a:pt x="8316780" y="3189444"/>
                  </a:lnTo>
                  <a:lnTo>
                    <a:pt x="8336081" y="3148369"/>
                  </a:lnTo>
                  <a:lnTo>
                    <a:pt x="8352210" y="3105627"/>
                  </a:lnTo>
                  <a:lnTo>
                    <a:pt x="8365017" y="3061368"/>
                  </a:lnTo>
                  <a:lnTo>
                    <a:pt x="8374352" y="3015744"/>
                  </a:lnTo>
                  <a:lnTo>
                    <a:pt x="8380062" y="2968904"/>
                  </a:lnTo>
                  <a:lnTo>
                    <a:pt x="8382000" y="2921000"/>
                  </a:lnTo>
                  <a:lnTo>
                    <a:pt x="8382000" y="584200"/>
                  </a:lnTo>
                  <a:lnTo>
                    <a:pt x="8380062" y="536295"/>
                  </a:lnTo>
                  <a:lnTo>
                    <a:pt x="8374352" y="489455"/>
                  </a:lnTo>
                  <a:lnTo>
                    <a:pt x="8365017" y="443831"/>
                  </a:lnTo>
                  <a:lnTo>
                    <a:pt x="8352210" y="399572"/>
                  </a:lnTo>
                  <a:lnTo>
                    <a:pt x="8336081" y="356830"/>
                  </a:lnTo>
                  <a:lnTo>
                    <a:pt x="8316780" y="315755"/>
                  </a:lnTo>
                  <a:lnTo>
                    <a:pt x="8294457" y="276497"/>
                  </a:lnTo>
                  <a:lnTo>
                    <a:pt x="8269264" y="239207"/>
                  </a:lnTo>
                  <a:lnTo>
                    <a:pt x="8241350" y="204035"/>
                  </a:lnTo>
                  <a:lnTo>
                    <a:pt x="8210867" y="171132"/>
                  </a:lnTo>
                  <a:lnTo>
                    <a:pt x="8177964" y="140649"/>
                  </a:lnTo>
                  <a:lnTo>
                    <a:pt x="8142792" y="112735"/>
                  </a:lnTo>
                  <a:lnTo>
                    <a:pt x="8105502" y="87542"/>
                  </a:lnTo>
                  <a:lnTo>
                    <a:pt x="8066244" y="65219"/>
                  </a:lnTo>
                  <a:lnTo>
                    <a:pt x="8025169" y="45918"/>
                  </a:lnTo>
                  <a:lnTo>
                    <a:pt x="7982427" y="29789"/>
                  </a:lnTo>
                  <a:lnTo>
                    <a:pt x="7938168" y="16982"/>
                  </a:lnTo>
                  <a:lnTo>
                    <a:pt x="7892544" y="7647"/>
                  </a:lnTo>
                  <a:lnTo>
                    <a:pt x="7845704" y="1937"/>
                  </a:lnTo>
                  <a:lnTo>
                    <a:pt x="7797800" y="0"/>
                  </a:lnTo>
                  <a:close/>
                </a:path>
              </a:pathLst>
            </a:custGeom>
            <a:solidFill>
              <a:srgbClr val="FFFF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53161" y="1753362"/>
              <a:ext cx="8382000" cy="3505200"/>
            </a:xfrm>
            <a:custGeom>
              <a:avLst/>
              <a:gdLst/>
              <a:ahLst/>
              <a:cxnLst/>
              <a:rect l="l" t="t" r="r" b="b"/>
              <a:pathLst>
                <a:path w="8382000" h="3505200">
                  <a:moveTo>
                    <a:pt x="0" y="584200"/>
                  </a:moveTo>
                  <a:lnTo>
                    <a:pt x="1936" y="536295"/>
                  </a:lnTo>
                  <a:lnTo>
                    <a:pt x="7646" y="489455"/>
                  </a:lnTo>
                  <a:lnTo>
                    <a:pt x="16978" y="443831"/>
                  </a:lnTo>
                  <a:lnTo>
                    <a:pt x="29783" y="399572"/>
                  </a:lnTo>
                  <a:lnTo>
                    <a:pt x="45909" y="356830"/>
                  </a:lnTo>
                  <a:lnTo>
                    <a:pt x="65207" y="315755"/>
                  </a:lnTo>
                  <a:lnTo>
                    <a:pt x="87527" y="276497"/>
                  </a:lnTo>
                  <a:lnTo>
                    <a:pt x="112717" y="239207"/>
                  </a:lnTo>
                  <a:lnTo>
                    <a:pt x="140628" y="204035"/>
                  </a:lnTo>
                  <a:lnTo>
                    <a:pt x="171110" y="171132"/>
                  </a:lnTo>
                  <a:lnTo>
                    <a:pt x="204011" y="140649"/>
                  </a:lnTo>
                  <a:lnTo>
                    <a:pt x="239182" y="112735"/>
                  </a:lnTo>
                  <a:lnTo>
                    <a:pt x="276472" y="87542"/>
                  </a:lnTo>
                  <a:lnTo>
                    <a:pt x="315731" y="65219"/>
                  </a:lnTo>
                  <a:lnTo>
                    <a:pt x="356808" y="45918"/>
                  </a:lnTo>
                  <a:lnTo>
                    <a:pt x="399554" y="29789"/>
                  </a:lnTo>
                  <a:lnTo>
                    <a:pt x="443818" y="16982"/>
                  </a:lnTo>
                  <a:lnTo>
                    <a:pt x="489449" y="7647"/>
                  </a:lnTo>
                  <a:lnTo>
                    <a:pt x="536297" y="1937"/>
                  </a:lnTo>
                  <a:lnTo>
                    <a:pt x="584212" y="0"/>
                  </a:lnTo>
                  <a:lnTo>
                    <a:pt x="7797800" y="0"/>
                  </a:lnTo>
                  <a:lnTo>
                    <a:pt x="7845704" y="1937"/>
                  </a:lnTo>
                  <a:lnTo>
                    <a:pt x="7892544" y="7647"/>
                  </a:lnTo>
                  <a:lnTo>
                    <a:pt x="7938168" y="16982"/>
                  </a:lnTo>
                  <a:lnTo>
                    <a:pt x="7982427" y="29789"/>
                  </a:lnTo>
                  <a:lnTo>
                    <a:pt x="8025169" y="45918"/>
                  </a:lnTo>
                  <a:lnTo>
                    <a:pt x="8066244" y="65219"/>
                  </a:lnTo>
                  <a:lnTo>
                    <a:pt x="8105502" y="87542"/>
                  </a:lnTo>
                  <a:lnTo>
                    <a:pt x="8142792" y="112735"/>
                  </a:lnTo>
                  <a:lnTo>
                    <a:pt x="8177964" y="140649"/>
                  </a:lnTo>
                  <a:lnTo>
                    <a:pt x="8210867" y="171132"/>
                  </a:lnTo>
                  <a:lnTo>
                    <a:pt x="8241350" y="204035"/>
                  </a:lnTo>
                  <a:lnTo>
                    <a:pt x="8269264" y="239207"/>
                  </a:lnTo>
                  <a:lnTo>
                    <a:pt x="8294457" y="276497"/>
                  </a:lnTo>
                  <a:lnTo>
                    <a:pt x="8316780" y="315755"/>
                  </a:lnTo>
                  <a:lnTo>
                    <a:pt x="8336081" y="356830"/>
                  </a:lnTo>
                  <a:lnTo>
                    <a:pt x="8352210" y="399572"/>
                  </a:lnTo>
                  <a:lnTo>
                    <a:pt x="8365017" y="443831"/>
                  </a:lnTo>
                  <a:lnTo>
                    <a:pt x="8374352" y="489455"/>
                  </a:lnTo>
                  <a:lnTo>
                    <a:pt x="8380062" y="536295"/>
                  </a:lnTo>
                  <a:lnTo>
                    <a:pt x="8382000" y="584200"/>
                  </a:lnTo>
                  <a:lnTo>
                    <a:pt x="8382000" y="2921000"/>
                  </a:lnTo>
                  <a:lnTo>
                    <a:pt x="8380062" y="2968904"/>
                  </a:lnTo>
                  <a:lnTo>
                    <a:pt x="8374352" y="3015744"/>
                  </a:lnTo>
                  <a:lnTo>
                    <a:pt x="8365017" y="3061368"/>
                  </a:lnTo>
                  <a:lnTo>
                    <a:pt x="8352210" y="3105627"/>
                  </a:lnTo>
                  <a:lnTo>
                    <a:pt x="8336081" y="3148369"/>
                  </a:lnTo>
                  <a:lnTo>
                    <a:pt x="8316780" y="3189444"/>
                  </a:lnTo>
                  <a:lnTo>
                    <a:pt x="8294457" y="3228702"/>
                  </a:lnTo>
                  <a:lnTo>
                    <a:pt x="8269264" y="3265992"/>
                  </a:lnTo>
                  <a:lnTo>
                    <a:pt x="8241350" y="3301164"/>
                  </a:lnTo>
                  <a:lnTo>
                    <a:pt x="8210867" y="3334067"/>
                  </a:lnTo>
                  <a:lnTo>
                    <a:pt x="8177964" y="3364550"/>
                  </a:lnTo>
                  <a:lnTo>
                    <a:pt x="8142792" y="3392464"/>
                  </a:lnTo>
                  <a:lnTo>
                    <a:pt x="8105502" y="3417657"/>
                  </a:lnTo>
                  <a:lnTo>
                    <a:pt x="8066244" y="3439980"/>
                  </a:lnTo>
                  <a:lnTo>
                    <a:pt x="8025169" y="3459281"/>
                  </a:lnTo>
                  <a:lnTo>
                    <a:pt x="7982427" y="3475410"/>
                  </a:lnTo>
                  <a:lnTo>
                    <a:pt x="7938168" y="3488217"/>
                  </a:lnTo>
                  <a:lnTo>
                    <a:pt x="7892544" y="3497552"/>
                  </a:lnTo>
                  <a:lnTo>
                    <a:pt x="7845704" y="3503262"/>
                  </a:lnTo>
                  <a:lnTo>
                    <a:pt x="7797800" y="3505200"/>
                  </a:lnTo>
                  <a:lnTo>
                    <a:pt x="584212" y="3505200"/>
                  </a:lnTo>
                  <a:lnTo>
                    <a:pt x="536297" y="3503262"/>
                  </a:lnTo>
                  <a:lnTo>
                    <a:pt x="489449" y="3497552"/>
                  </a:lnTo>
                  <a:lnTo>
                    <a:pt x="443818" y="3488217"/>
                  </a:lnTo>
                  <a:lnTo>
                    <a:pt x="399554" y="3475410"/>
                  </a:lnTo>
                  <a:lnTo>
                    <a:pt x="356808" y="3459281"/>
                  </a:lnTo>
                  <a:lnTo>
                    <a:pt x="315731" y="3439980"/>
                  </a:lnTo>
                  <a:lnTo>
                    <a:pt x="276472" y="3417657"/>
                  </a:lnTo>
                  <a:lnTo>
                    <a:pt x="239182" y="3392464"/>
                  </a:lnTo>
                  <a:lnTo>
                    <a:pt x="204011" y="3364550"/>
                  </a:lnTo>
                  <a:lnTo>
                    <a:pt x="171110" y="3334067"/>
                  </a:lnTo>
                  <a:lnTo>
                    <a:pt x="140628" y="3301164"/>
                  </a:lnTo>
                  <a:lnTo>
                    <a:pt x="112717" y="3265992"/>
                  </a:lnTo>
                  <a:lnTo>
                    <a:pt x="87527" y="3228702"/>
                  </a:lnTo>
                  <a:lnTo>
                    <a:pt x="65207" y="3189444"/>
                  </a:lnTo>
                  <a:lnTo>
                    <a:pt x="45909" y="3148369"/>
                  </a:lnTo>
                  <a:lnTo>
                    <a:pt x="29783" y="3105627"/>
                  </a:lnTo>
                  <a:lnTo>
                    <a:pt x="16978" y="3061368"/>
                  </a:lnTo>
                  <a:lnTo>
                    <a:pt x="7646" y="3015744"/>
                  </a:lnTo>
                  <a:lnTo>
                    <a:pt x="1936" y="2968904"/>
                  </a:lnTo>
                  <a:lnTo>
                    <a:pt x="0" y="2921000"/>
                  </a:lnTo>
                  <a:lnTo>
                    <a:pt x="0" y="584200"/>
                  </a:lnTo>
                  <a:close/>
                </a:path>
              </a:pathLst>
            </a:custGeom>
            <a:ln w="25908">
              <a:solidFill>
                <a:srgbClr val="2C2C8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81761" y="2181606"/>
              <a:ext cx="3505200" cy="2056130"/>
            </a:xfrm>
            <a:custGeom>
              <a:avLst/>
              <a:gdLst/>
              <a:ahLst/>
              <a:cxnLst/>
              <a:rect l="l" t="t" r="r" b="b"/>
              <a:pathLst>
                <a:path w="3505200" h="2056129">
                  <a:moveTo>
                    <a:pt x="3505200" y="0"/>
                  </a:moveTo>
                  <a:lnTo>
                    <a:pt x="0" y="0"/>
                  </a:lnTo>
                  <a:lnTo>
                    <a:pt x="0" y="2055876"/>
                  </a:lnTo>
                  <a:lnTo>
                    <a:pt x="3505200" y="2055876"/>
                  </a:lnTo>
                  <a:lnTo>
                    <a:pt x="35052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81761" y="2181606"/>
              <a:ext cx="3505200" cy="2056130"/>
            </a:xfrm>
            <a:custGeom>
              <a:avLst/>
              <a:gdLst/>
              <a:ahLst/>
              <a:cxnLst/>
              <a:rect l="l" t="t" r="r" b="b"/>
              <a:pathLst>
                <a:path w="3505200" h="2056129">
                  <a:moveTo>
                    <a:pt x="0" y="2055876"/>
                  </a:moveTo>
                  <a:lnTo>
                    <a:pt x="3505200" y="2055876"/>
                  </a:lnTo>
                  <a:lnTo>
                    <a:pt x="3505200" y="0"/>
                  </a:lnTo>
                  <a:lnTo>
                    <a:pt x="0" y="0"/>
                  </a:lnTo>
                  <a:lnTo>
                    <a:pt x="0" y="2055876"/>
                  </a:lnTo>
                  <a:close/>
                </a:path>
              </a:pathLst>
            </a:custGeom>
            <a:ln w="25908">
              <a:solidFill>
                <a:srgbClr val="FF0000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535940" y="134823"/>
            <a:ext cx="520954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333399"/>
                </a:solidFill>
              </a:rPr>
              <a:t>Risk assessment</a:t>
            </a:r>
            <a:r>
              <a:rPr sz="3600" spc="-100" dirty="0">
                <a:solidFill>
                  <a:srgbClr val="333399"/>
                </a:solidFill>
              </a:rPr>
              <a:t> </a:t>
            </a:r>
            <a:r>
              <a:rPr sz="3600" dirty="0">
                <a:solidFill>
                  <a:srgbClr val="333399"/>
                </a:solidFill>
              </a:rPr>
              <a:t>process</a:t>
            </a:r>
            <a:endParaRPr sz="3600"/>
          </a:p>
        </p:txBody>
      </p:sp>
      <p:sp>
        <p:nvSpPr>
          <p:cNvPr id="8" name="object 8"/>
          <p:cNvSpPr txBox="1"/>
          <p:nvPr/>
        </p:nvSpPr>
        <p:spPr>
          <a:xfrm>
            <a:off x="535940" y="480169"/>
            <a:ext cx="2891155" cy="1066165"/>
          </a:xfrm>
          <a:prstGeom prst="rect">
            <a:avLst/>
          </a:prstGeom>
        </p:spPr>
        <p:txBody>
          <a:bodyPr vert="horz" wrap="square" lIns="0" tIns="2190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725"/>
              </a:spcBef>
            </a:pPr>
            <a:r>
              <a:rPr sz="2800" spc="-5" dirty="0">
                <a:solidFill>
                  <a:srgbClr val="333399"/>
                </a:solidFill>
                <a:latin typeface="Arial"/>
                <a:cs typeface="Arial"/>
              </a:rPr>
              <a:t>ISO</a:t>
            </a:r>
            <a:r>
              <a:rPr sz="2800" spc="-1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333399"/>
                </a:solidFill>
                <a:latin typeface="Arial"/>
                <a:cs typeface="Arial"/>
              </a:rPr>
              <a:t>27005</a:t>
            </a:r>
            <a:endParaRPr sz="2800">
              <a:latin typeface="Arial"/>
              <a:cs typeface="Arial"/>
            </a:endParaRPr>
          </a:p>
          <a:p>
            <a:pPr marL="621665">
              <a:lnSpc>
                <a:spcPct val="100000"/>
              </a:lnSpc>
              <a:spcBef>
                <a:spcPts val="1045"/>
              </a:spcBef>
            </a:pPr>
            <a:r>
              <a:rPr sz="1800" spc="-10" dirty="0">
                <a:latin typeface="Arial"/>
                <a:cs typeface="Arial"/>
              </a:rPr>
              <a:t>Context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establishment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91361" y="2334005"/>
            <a:ext cx="2592705" cy="457200"/>
          </a:xfrm>
          <a:prstGeom prst="rect">
            <a:avLst/>
          </a:prstGeom>
          <a:solidFill>
            <a:srgbClr val="E6E6E6"/>
          </a:solidFill>
          <a:ln w="19811">
            <a:solidFill>
              <a:srgbClr val="2C2C89"/>
            </a:solidFill>
          </a:ln>
        </p:spPr>
        <p:txBody>
          <a:bodyPr vert="horz" wrap="square" lIns="0" tIns="85090" rIns="0" bIns="0" rtlCol="0">
            <a:spAutoFit/>
          </a:bodyPr>
          <a:lstStyle/>
          <a:p>
            <a:pPr marL="407670">
              <a:lnSpc>
                <a:spcPct val="100000"/>
              </a:lnSpc>
              <a:spcBef>
                <a:spcPts val="670"/>
              </a:spcBef>
            </a:pPr>
            <a:r>
              <a:rPr sz="1800" spc="-5" dirty="0">
                <a:solidFill>
                  <a:srgbClr val="2C2C89"/>
                </a:solidFill>
                <a:latin typeface="Arial"/>
                <a:cs typeface="Arial"/>
              </a:rPr>
              <a:t>Risk</a:t>
            </a:r>
            <a:r>
              <a:rPr sz="1800" spc="-10" dirty="0">
                <a:solidFill>
                  <a:srgbClr val="2C2C89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2C2C89"/>
                </a:solidFill>
                <a:latin typeface="Arial"/>
                <a:cs typeface="Arial"/>
              </a:rPr>
              <a:t>identification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91361" y="3627882"/>
            <a:ext cx="2592705" cy="457200"/>
          </a:xfrm>
          <a:prstGeom prst="rect">
            <a:avLst/>
          </a:prstGeom>
          <a:solidFill>
            <a:srgbClr val="E6E6E6"/>
          </a:solidFill>
          <a:ln w="19811">
            <a:solidFill>
              <a:srgbClr val="2C2C89"/>
            </a:solidFill>
          </a:ln>
        </p:spPr>
        <p:txBody>
          <a:bodyPr vert="horz" wrap="square" lIns="0" tIns="85725" rIns="0" bIns="0" rtlCol="0">
            <a:spAutoFit/>
          </a:bodyPr>
          <a:lstStyle/>
          <a:p>
            <a:pPr marL="521970">
              <a:lnSpc>
                <a:spcPct val="100000"/>
              </a:lnSpc>
              <a:spcBef>
                <a:spcPts val="675"/>
              </a:spcBef>
            </a:pPr>
            <a:r>
              <a:rPr sz="1800" spc="-5" dirty="0">
                <a:solidFill>
                  <a:srgbClr val="2C2C89"/>
                </a:solidFill>
                <a:latin typeface="Arial"/>
                <a:cs typeface="Arial"/>
              </a:rPr>
              <a:t>Risk</a:t>
            </a:r>
            <a:r>
              <a:rPr sz="1800" spc="-10" dirty="0">
                <a:solidFill>
                  <a:srgbClr val="2C2C89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2C2C89"/>
                </a:solidFill>
                <a:latin typeface="Arial"/>
                <a:cs typeface="Arial"/>
              </a:rPr>
              <a:t>estimation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91361" y="4618482"/>
            <a:ext cx="2592705" cy="457200"/>
          </a:xfrm>
          <a:prstGeom prst="rect">
            <a:avLst/>
          </a:prstGeom>
          <a:solidFill>
            <a:srgbClr val="E6E6E6"/>
          </a:solidFill>
          <a:ln w="19811">
            <a:solidFill>
              <a:srgbClr val="2C2C89"/>
            </a:solidFill>
          </a:ln>
        </p:spPr>
        <p:txBody>
          <a:bodyPr vert="horz" wrap="square" lIns="0" tIns="85725" rIns="0" bIns="0" rtlCol="0">
            <a:spAutoFit/>
          </a:bodyPr>
          <a:lstStyle/>
          <a:p>
            <a:pPr marL="521970">
              <a:lnSpc>
                <a:spcPct val="100000"/>
              </a:lnSpc>
              <a:spcBef>
                <a:spcPts val="675"/>
              </a:spcBef>
            </a:pPr>
            <a:r>
              <a:rPr sz="1800" spc="-5" dirty="0">
                <a:solidFill>
                  <a:srgbClr val="2C2C89"/>
                </a:solidFill>
                <a:latin typeface="Arial"/>
                <a:cs typeface="Arial"/>
              </a:rPr>
              <a:t>Risk</a:t>
            </a:r>
            <a:r>
              <a:rPr sz="1800" spc="-10" dirty="0">
                <a:solidFill>
                  <a:srgbClr val="2C2C89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2C2C89"/>
                </a:solidFill>
                <a:latin typeface="Arial"/>
                <a:cs typeface="Arial"/>
              </a:rPr>
              <a:t>evaluation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423028" y="3693032"/>
            <a:ext cx="3821429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2240" indent="-129539">
              <a:lnSpc>
                <a:spcPct val="100000"/>
              </a:lnSpc>
              <a:spcBef>
                <a:spcPts val="100"/>
              </a:spcBef>
              <a:buChar char="•"/>
              <a:tabLst>
                <a:tab pos="142240" algn="l"/>
              </a:tabLst>
            </a:pPr>
            <a:r>
              <a:rPr sz="1800" spc="-5" dirty="0">
                <a:latin typeface="Arial"/>
                <a:cs typeface="Arial"/>
              </a:rPr>
              <a:t>Assess incident</a:t>
            </a:r>
            <a:r>
              <a:rPr sz="1800" spc="1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likelihood/frequency</a:t>
            </a:r>
            <a:endParaRPr sz="1800">
              <a:latin typeface="Arial"/>
              <a:cs typeface="Arial"/>
            </a:endParaRPr>
          </a:p>
          <a:p>
            <a:pPr marL="155575" indent="-143510">
              <a:lnSpc>
                <a:spcPct val="100000"/>
              </a:lnSpc>
              <a:buChar char="•"/>
              <a:tabLst>
                <a:tab pos="156210" algn="l"/>
              </a:tabLst>
            </a:pPr>
            <a:r>
              <a:rPr sz="1800" spc="-5" dirty="0">
                <a:latin typeface="Arial"/>
                <a:cs typeface="Arial"/>
              </a:rPr>
              <a:t>Determine/compute risk</a:t>
            </a:r>
            <a:r>
              <a:rPr sz="1800" spc="2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levels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3578161" y="3393757"/>
            <a:ext cx="846455" cy="923925"/>
            <a:chOff x="3578161" y="3393757"/>
            <a:chExt cx="846455" cy="923925"/>
          </a:xfrm>
        </p:grpSpPr>
        <p:sp>
          <p:nvSpPr>
            <p:cNvPr id="14" name="object 14"/>
            <p:cNvSpPr/>
            <p:nvPr/>
          </p:nvSpPr>
          <p:spPr>
            <a:xfrm>
              <a:off x="4114799" y="3398520"/>
              <a:ext cx="304800" cy="914400"/>
            </a:xfrm>
            <a:custGeom>
              <a:avLst/>
              <a:gdLst/>
              <a:ahLst/>
              <a:cxnLst/>
              <a:rect l="l" t="t" r="r" b="b"/>
              <a:pathLst>
                <a:path w="304800" h="914400">
                  <a:moveTo>
                    <a:pt x="304800" y="914399"/>
                  </a:moveTo>
                  <a:lnTo>
                    <a:pt x="245465" y="912395"/>
                  </a:lnTo>
                  <a:lnTo>
                    <a:pt x="197024" y="906938"/>
                  </a:lnTo>
                  <a:lnTo>
                    <a:pt x="164371" y="898862"/>
                  </a:lnTo>
                  <a:lnTo>
                    <a:pt x="152400" y="888999"/>
                  </a:lnTo>
                  <a:lnTo>
                    <a:pt x="152400" y="482599"/>
                  </a:lnTo>
                  <a:lnTo>
                    <a:pt x="140428" y="472737"/>
                  </a:lnTo>
                  <a:lnTo>
                    <a:pt x="107775" y="464661"/>
                  </a:lnTo>
                  <a:lnTo>
                    <a:pt x="59334" y="459204"/>
                  </a:lnTo>
                  <a:lnTo>
                    <a:pt x="0" y="457199"/>
                  </a:lnTo>
                  <a:lnTo>
                    <a:pt x="59334" y="455195"/>
                  </a:lnTo>
                  <a:lnTo>
                    <a:pt x="107775" y="449738"/>
                  </a:lnTo>
                  <a:lnTo>
                    <a:pt x="140428" y="441662"/>
                  </a:lnTo>
                  <a:lnTo>
                    <a:pt x="152400" y="431799"/>
                  </a:lnTo>
                  <a:lnTo>
                    <a:pt x="152400" y="25400"/>
                  </a:lnTo>
                  <a:lnTo>
                    <a:pt x="164371" y="15537"/>
                  </a:lnTo>
                  <a:lnTo>
                    <a:pt x="197024" y="7461"/>
                  </a:lnTo>
                  <a:lnTo>
                    <a:pt x="245465" y="2004"/>
                  </a:lnTo>
                  <a:lnTo>
                    <a:pt x="304800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582923" y="3855720"/>
              <a:ext cx="532130" cy="0"/>
            </a:xfrm>
            <a:custGeom>
              <a:avLst/>
              <a:gdLst/>
              <a:ahLst/>
              <a:cxnLst/>
              <a:rect l="l" t="t" r="r" b="b"/>
              <a:pathLst>
                <a:path w="532129">
                  <a:moveTo>
                    <a:pt x="531749" y="0"/>
                  </a:moveTo>
                  <a:lnTo>
                    <a:pt x="0" y="0"/>
                  </a:lnTo>
                </a:path>
              </a:pathLst>
            </a:custGeom>
            <a:ln w="9144">
              <a:solidFill>
                <a:srgbClr val="00000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4072983" y="1857883"/>
            <a:ext cx="3869690" cy="1860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76860" indent="-143510">
              <a:lnSpc>
                <a:spcPct val="100000"/>
              </a:lnSpc>
              <a:spcBef>
                <a:spcPts val="100"/>
              </a:spcBef>
              <a:buChar char="•"/>
              <a:tabLst>
                <a:tab pos="277495" algn="l"/>
              </a:tabLst>
            </a:pPr>
            <a:r>
              <a:rPr sz="1800" spc="-5" dirty="0">
                <a:latin typeface="Arial"/>
                <a:cs typeface="Arial"/>
              </a:rPr>
              <a:t>Identification </a:t>
            </a:r>
            <a:r>
              <a:rPr sz="1800" dirty="0">
                <a:latin typeface="Arial"/>
                <a:cs typeface="Arial"/>
              </a:rPr>
              <a:t>of</a:t>
            </a:r>
            <a:r>
              <a:rPr sz="1800" spc="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assets</a:t>
            </a:r>
            <a:endParaRPr sz="1800">
              <a:latin typeface="Arial"/>
              <a:cs typeface="Arial"/>
            </a:endParaRPr>
          </a:p>
          <a:p>
            <a:pPr marL="276860" indent="-143510">
              <a:lnSpc>
                <a:spcPct val="100000"/>
              </a:lnSpc>
              <a:buChar char="•"/>
              <a:tabLst>
                <a:tab pos="277495" algn="l"/>
              </a:tabLst>
            </a:pPr>
            <a:r>
              <a:rPr sz="1800" spc="-5" dirty="0">
                <a:latin typeface="Arial"/>
                <a:cs typeface="Arial"/>
              </a:rPr>
              <a:t>Identification </a:t>
            </a:r>
            <a:r>
              <a:rPr sz="1800" dirty="0">
                <a:latin typeface="Arial"/>
                <a:cs typeface="Arial"/>
              </a:rPr>
              <a:t>of</a:t>
            </a:r>
            <a:r>
              <a:rPr sz="1800" spc="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threats</a:t>
            </a:r>
            <a:endParaRPr sz="1800">
              <a:latin typeface="Arial"/>
              <a:cs typeface="Arial"/>
            </a:endParaRPr>
          </a:p>
          <a:p>
            <a:pPr marL="276860" indent="-143510">
              <a:lnSpc>
                <a:spcPct val="100000"/>
              </a:lnSpc>
              <a:buChar char="•"/>
              <a:tabLst>
                <a:tab pos="277495" algn="l"/>
              </a:tabLst>
            </a:pPr>
            <a:r>
              <a:rPr sz="1800" spc="-5" dirty="0">
                <a:latin typeface="Arial"/>
                <a:cs typeface="Arial"/>
              </a:rPr>
              <a:t>Identification </a:t>
            </a:r>
            <a:r>
              <a:rPr sz="1800" dirty="0">
                <a:latin typeface="Arial"/>
                <a:cs typeface="Arial"/>
              </a:rPr>
              <a:t>of </a:t>
            </a:r>
            <a:r>
              <a:rPr sz="1800" spc="-5" dirty="0">
                <a:latin typeface="Arial"/>
                <a:cs typeface="Arial"/>
              </a:rPr>
              <a:t>existing</a:t>
            </a:r>
            <a:r>
              <a:rPr sz="1800" spc="2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controls</a:t>
            </a:r>
            <a:endParaRPr sz="1800">
              <a:latin typeface="Arial"/>
              <a:cs typeface="Arial"/>
            </a:endParaRPr>
          </a:p>
          <a:p>
            <a:pPr marL="276860" indent="-143510">
              <a:lnSpc>
                <a:spcPct val="100000"/>
              </a:lnSpc>
              <a:buChar char="•"/>
              <a:tabLst>
                <a:tab pos="277495" algn="l"/>
              </a:tabLst>
            </a:pPr>
            <a:r>
              <a:rPr sz="1800" spc="-5" dirty="0">
                <a:latin typeface="Arial"/>
                <a:cs typeface="Arial"/>
              </a:rPr>
              <a:t>Identification </a:t>
            </a:r>
            <a:r>
              <a:rPr sz="1800" dirty="0">
                <a:latin typeface="Arial"/>
                <a:cs typeface="Arial"/>
              </a:rPr>
              <a:t>of</a:t>
            </a:r>
            <a:r>
              <a:rPr sz="1800" spc="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vulnerabilities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8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800" u="heavy" spc="5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800" dirty="0">
                <a:latin typeface="Arial"/>
                <a:cs typeface="Arial"/>
              </a:rPr>
              <a:t>• </a:t>
            </a:r>
            <a:r>
              <a:rPr sz="1800" spc="-5" dirty="0">
                <a:latin typeface="Arial"/>
                <a:cs typeface="Arial"/>
              </a:rPr>
              <a:t>Identification </a:t>
            </a:r>
            <a:r>
              <a:rPr sz="1800" dirty="0">
                <a:latin typeface="Arial"/>
                <a:cs typeface="Arial"/>
              </a:rPr>
              <a:t>of</a:t>
            </a:r>
            <a:r>
              <a:rPr sz="1800" spc="-5" dirty="0">
                <a:latin typeface="Arial"/>
                <a:cs typeface="Arial"/>
              </a:rPr>
              <a:t> consequences</a:t>
            </a:r>
            <a:endParaRPr sz="1800">
              <a:latin typeface="Arial"/>
              <a:cs typeface="Arial"/>
            </a:endParaRPr>
          </a:p>
          <a:p>
            <a:pPr marL="492125" lvl="1" indent="-130175">
              <a:lnSpc>
                <a:spcPct val="100000"/>
              </a:lnSpc>
              <a:spcBef>
                <a:spcPts val="1485"/>
              </a:spcBef>
              <a:buChar char="•"/>
              <a:tabLst>
                <a:tab pos="492759" algn="l"/>
              </a:tabLst>
            </a:pPr>
            <a:r>
              <a:rPr sz="1800" spc="-5" dirty="0">
                <a:latin typeface="Arial"/>
                <a:cs typeface="Arial"/>
              </a:rPr>
              <a:t>Assess asset values </a:t>
            </a:r>
            <a:r>
              <a:rPr sz="1800" spc="-10" dirty="0">
                <a:latin typeface="Arial"/>
                <a:cs typeface="Arial"/>
              </a:rPr>
              <a:t>and </a:t>
            </a:r>
            <a:r>
              <a:rPr sz="1800" spc="-5" dirty="0">
                <a:latin typeface="Arial"/>
                <a:cs typeface="Arial"/>
              </a:rPr>
              <a:t>impacts</a:t>
            </a:r>
            <a:endParaRPr sz="180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3582923" y="2561844"/>
            <a:ext cx="379730" cy="0"/>
          </a:xfrm>
          <a:custGeom>
            <a:avLst/>
            <a:gdLst/>
            <a:ahLst/>
            <a:cxnLst/>
            <a:rect l="l" t="t" r="r" b="b"/>
            <a:pathLst>
              <a:path w="379729">
                <a:moveTo>
                  <a:pt x="379349" y="0"/>
                </a:moveTo>
                <a:lnTo>
                  <a:pt x="0" y="0"/>
                </a:lnTo>
              </a:path>
            </a:pathLst>
          </a:custGeom>
          <a:ln w="9144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4423028" y="4562932"/>
            <a:ext cx="2858770" cy="5753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5575" indent="-143510">
              <a:lnSpc>
                <a:spcPct val="100000"/>
              </a:lnSpc>
              <a:spcBef>
                <a:spcPts val="100"/>
              </a:spcBef>
              <a:buChar char="•"/>
              <a:tabLst>
                <a:tab pos="156210" algn="l"/>
              </a:tabLst>
            </a:pPr>
            <a:r>
              <a:rPr sz="1800" spc="-10" dirty="0">
                <a:latin typeface="Arial"/>
                <a:cs typeface="Arial"/>
              </a:rPr>
              <a:t>Rank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risks</a:t>
            </a:r>
            <a:endParaRPr sz="1800">
              <a:latin typeface="Arial"/>
              <a:cs typeface="Arial"/>
            </a:endParaRPr>
          </a:p>
          <a:p>
            <a:pPr marL="155575" indent="-143510">
              <a:lnSpc>
                <a:spcPct val="100000"/>
              </a:lnSpc>
              <a:spcBef>
                <a:spcPts val="5"/>
              </a:spcBef>
              <a:buChar char="•"/>
              <a:tabLst>
                <a:tab pos="156210" algn="l"/>
              </a:tabLst>
            </a:pPr>
            <a:r>
              <a:rPr sz="1800" spc="-5" dirty="0">
                <a:latin typeface="Arial"/>
                <a:cs typeface="Arial"/>
              </a:rPr>
              <a:t>Compare </a:t>
            </a:r>
            <a:r>
              <a:rPr sz="1800" dirty="0">
                <a:latin typeface="Arial"/>
                <a:cs typeface="Arial"/>
              </a:rPr>
              <a:t>risks </a:t>
            </a:r>
            <a:r>
              <a:rPr sz="1800" spc="-15" dirty="0">
                <a:latin typeface="Arial"/>
                <a:cs typeface="Arial"/>
              </a:rPr>
              <a:t>with</a:t>
            </a:r>
            <a:r>
              <a:rPr sz="180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criteria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2234310" y="1589532"/>
            <a:ext cx="2219325" cy="3585210"/>
            <a:chOff x="2234310" y="1589532"/>
            <a:chExt cx="2219325" cy="3585210"/>
          </a:xfrm>
        </p:grpSpPr>
        <p:sp>
          <p:nvSpPr>
            <p:cNvPr id="20" name="object 20"/>
            <p:cNvSpPr/>
            <p:nvPr/>
          </p:nvSpPr>
          <p:spPr>
            <a:xfrm>
              <a:off x="4267200" y="4529327"/>
              <a:ext cx="181610" cy="640080"/>
            </a:xfrm>
            <a:custGeom>
              <a:avLst/>
              <a:gdLst/>
              <a:ahLst/>
              <a:cxnLst/>
              <a:rect l="l" t="t" r="r" b="b"/>
              <a:pathLst>
                <a:path w="181610" h="640079">
                  <a:moveTo>
                    <a:pt x="181355" y="640080"/>
                  </a:moveTo>
                  <a:lnTo>
                    <a:pt x="146077" y="638897"/>
                  </a:lnTo>
                  <a:lnTo>
                    <a:pt x="117252" y="635666"/>
                  </a:lnTo>
                  <a:lnTo>
                    <a:pt x="97809" y="630864"/>
                  </a:lnTo>
                  <a:lnTo>
                    <a:pt x="90677" y="624967"/>
                  </a:lnTo>
                  <a:lnTo>
                    <a:pt x="90677" y="335153"/>
                  </a:lnTo>
                  <a:lnTo>
                    <a:pt x="83546" y="329255"/>
                  </a:lnTo>
                  <a:lnTo>
                    <a:pt x="64103" y="324453"/>
                  </a:lnTo>
                  <a:lnTo>
                    <a:pt x="35278" y="321222"/>
                  </a:lnTo>
                  <a:lnTo>
                    <a:pt x="0" y="320040"/>
                  </a:lnTo>
                  <a:lnTo>
                    <a:pt x="35278" y="318857"/>
                  </a:lnTo>
                  <a:lnTo>
                    <a:pt x="64103" y="315626"/>
                  </a:lnTo>
                  <a:lnTo>
                    <a:pt x="83546" y="310824"/>
                  </a:lnTo>
                  <a:lnTo>
                    <a:pt x="90677" y="304927"/>
                  </a:lnTo>
                  <a:lnTo>
                    <a:pt x="90677" y="15113"/>
                  </a:lnTo>
                  <a:lnTo>
                    <a:pt x="97809" y="9215"/>
                  </a:lnTo>
                  <a:lnTo>
                    <a:pt x="117252" y="4413"/>
                  </a:lnTo>
                  <a:lnTo>
                    <a:pt x="146077" y="1182"/>
                  </a:lnTo>
                  <a:lnTo>
                    <a:pt x="181355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2234311" y="1589531"/>
              <a:ext cx="103505" cy="3028315"/>
            </a:xfrm>
            <a:custGeom>
              <a:avLst/>
              <a:gdLst/>
              <a:ahLst/>
              <a:cxnLst/>
              <a:rect l="l" t="t" r="r" b="b"/>
              <a:pathLst>
                <a:path w="103505" h="3028315">
                  <a:moveTo>
                    <a:pt x="103378" y="2939542"/>
                  </a:moveTo>
                  <a:lnTo>
                    <a:pt x="102362" y="2935732"/>
                  </a:lnTo>
                  <a:lnTo>
                    <a:pt x="96266" y="2932176"/>
                  </a:lnTo>
                  <a:lnTo>
                    <a:pt x="92456" y="2933192"/>
                  </a:lnTo>
                  <a:lnTo>
                    <a:pt x="58039" y="2992196"/>
                  </a:lnTo>
                  <a:lnTo>
                    <a:pt x="58039" y="2494788"/>
                  </a:lnTo>
                  <a:lnTo>
                    <a:pt x="45339" y="2494788"/>
                  </a:lnTo>
                  <a:lnTo>
                    <a:pt x="45339" y="2992196"/>
                  </a:lnTo>
                  <a:lnTo>
                    <a:pt x="10922" y="2933192"/>
                  </a:lnTo>
                  <a:lnTo>
                    <a:pt x="7112" y="2932176"/>
                  </a:lnTo>
                  <a:lnTo>
                    <a:pt x="1016" y="2935732"/>
                  </a:lnTo>
                  <a:lnTo>
                    <a:pt x="0" y="2939542"/>
                  </a:lnTo>
                  <a:lnTo>
                    <a:pt x="51689" y="3028188"/>
                  </a:lnTo>
                  <a:lnTo>
                    <a:pt x="59016" y="3015615"/>
                  </a:lnTo>
                  <a:lnTo>
                    <a:pt x="103378" y="2939542"/>
                  </a:lnTo>
                  <a:close/>
                </a:path>
                <a:path w="103505" h="3028315">
                  <a:moveTo>
                    <a:pt x="103378" y="1948942"/>
                  </a:moveTo>
                  <a:lnTo>
                    <a:pt x="102362" y="1945005"/>
                  </a:lnTo>
                  <a:lnTo>
                    <a:pt x="96266" y="1941449"/>
                  </a:lnTo>
                  <a:lnTo>
                    <a:pt x="92456" y="1942465"/>
                  </a:lnTo>
                  <a:lnTo>
                    <a:pt x="58039" y="2001469"/>
                  </a:lnTo>
                  <a:lnTo>
                    <a:pt x="58039" y="1200912"/>
                  </a:lnTo>
                  <a:lnTo>
                    <a:pt x="45339" y="1200912"/>
                  </a:lnTo>
                  <a:lnTo>
                    <a:pt x="45339" y="2001469"/>
                  </a:lnTo>
                  <a:lnTo>
                    <a:pt x="10922" y="1942465"/>
                  </a:lnTo>
                  <a:lnTo>
                    <a:pt x="7112" y="1941449"/>
                  </a:lnTo>
                  <a:lnTo>
                    <a:pt x="1016" y="1945005"/>
                  </a:lnTo>
                  <a:lnTo>
                    <a:pt x="0" y="1948942"/>
                  </a:lnTo>
                  <a:lnTo>
                    <a:pt x="51689" y="2037588"/>
                  </a:lnTo>
                  <a:lnTo>
                    <a:pt x="59016" y="2025015"/>
                  </a:lnTo>
                  <a:lnTo>
                    <a:pt x="103378" y="1948942"/>
                  </a:lnTo>
                  <a:close/>
                </a:path>
                <a:path w="103505" h="3028315">
                  <a:moveTo>
                    <a:pt x="103378" y="655955"/>
                  </a:moveTo>
                  <a:lnTo>
                    <a:pt x="102362" y="652018"/>
                  </a:lnTo>
                  <a:lnTo>
                    <a:pt x="96266" y="648462"/>
                  </a:lnTo>
                  <a:lnTo>
                    <a:pt x="92456" y="649478"/>
                  </a:lnTo>
                  <a:lnTo>
                    <a:pt x="58039" y="708482"/>
                  </a:lnTo>
                  <a:lnTo>
                    <a:pt x="58039" y="0"/>
                  </a:lnTo>
                  <a:lnTo>
                    <a:pt x="45339" y="0"/>
                  </a:lnTo>
                  <a:lnTo>
                    <a:pt x="45339" y="708482"/>
                  </a:lnTo>
                  <a:lnTo>
                    <a:pt x="10922" y="649478"/>
                  </a:lnTo>
                  <a:lnTo>
                    <a:pt x="7112" y="648462"/>
                  </a:lnTo>
                  <a:lnTo>
                    <a:pt x="1016" y="652018"/>
                  </a:lnTo>
                  <a:lnTo>
                    <a:pt x="0" y="655955"/>
                  </a:lnTo>
                  <a:lnTo>
                    <a:pt x="51689" y="744601"/>
                  </a:lnTo>
                  <a:lnTo>
                    <a:pt x="59016" y="732028"/>
                  </a:lnTo>
                  <a:lnTo>
                    <a:pt x="103378" y="65595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942238" y="5514543"/>
            <a:ext cx="26930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32893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Decide </a:t>
            </a:r>
            <a:r>
              <a:rPr sz="1800" spc="-10" dirty="0">
                <a:latin typeface="Arial"/>
                <a:cs typeface="Arial"/>
              </a:rPr>
              <a:t>whether </a:t>
            </a:r>
            <a:r>
              <a:rPr sz="1800" spc="-5" dirty="0">
                <a:latin typeface="Arial"/>
                <a:cs typeface="Arial"/>
              </a:rPr>
              <a:t>risk  assessment is</a:t>
            </a:r>
            <a:r>
              <a:rPr sz="1800" spc="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satisfactory</a:t>
            </a:r>
            <a:endParaRPr sz="18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94715" y="3059684"/>
            <a:ext cx="34798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74955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Risk </a:t>
            </a:r>
            <a:r>
              <a:rPr sz="1800" spc="-10" dirty="0">
                <a:latin typeface="Arial"/>
                <a:cs typeface="Arial"/>
              </a:rPr>
              <a:t>analysis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2235580" y="4841747"/>
            <a:ext cx="2036445" cy="644525"/>
            <a:chOff x="2235580" y="4841747"/>
            <a:chExt cx="2036445" cy="644525"/>
          </a:xfrm>
        </p:grpSpPr>
        <p:sp>
          <p:nvSpPr>
            <p:cNvPr id="25" name="object 25"/>
            <p:cNvSpPr/>
            <p:nvPr/>
          </p:nvSpPr>
          <p:spPr>
            <a:xfrm>
              <a:off x="3582923" y="4846319"/>
              <a:ext cx="684530" cy="3175"/>
            </a:xfrm>
            <a:custGeom>
              <a:avLst/>
              <a:gdLst/>
              <a:ahLst/>
              <a:cxnLst/>
              <a:rect l="l" t="t" r="r" b="b"/>
              <a:pathLst>
                <a:path w="684529" h="3175">
                  <a:moveTo>
                    <a:pt x="684149" y="3174"/>
                  </a:moveTo>
                  <a:lnTo>
                    <a:pt x="0" y="0"/>
                  </a:lnTo>
                </a:path>
              </a:pathLst>
            </a:custGeom>
            <a:ln w="9144">
              <a:solidFill>
                <a:srgbClr val="00000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2235580" y="5074919"/>
              <a:ext cx="103505" cy="411480"/>
            </a:xfrm>
            <a:custGeom>
              <a:avLst/>
              <a:gdLst/>
              <a:ahLst/>
              <a:cxnLst/>
              <a:rect l="l" t="t" r="r" b="b"/>
              <a:pathLst>
                <a:path w="103505" h="411479">
                  <a:moveTo>
                    <a:pt x="6985" y="315340"/>
                  </a:moveTo>
                  <a:lnTo>
                    <a:pt x="3937" y="317118"/>
                  </a:lnTo>
                  <a:lnTo>
                    <a:pt x="1016" y="318896"/>
                  </a:lnTo>
                  <a:lnTo>
                    <a:pt x="0" y="322706"/>
                  </a:lnTo>
                  <a:lnTo>
                    <a:pt x="52069" y="411225"/>
                  </a:lnTo>
                  <a:lnTo>
                    <a:pt x="59323" y="398652"/>
                  </a:lnTo>
                  <a:lnTo>
                    <a:pt x="45593" y="398652"/>
                  </a:lnTo>
                  <a:lnTo>
                    <a:pt x="45502" y="375098"/>
                  </a:lnTo>
                  <a:lnTo>
                    <a:pt x="12468" y="318896"/>
                  </a:lnTo>
                  <a:lnTo>
                    <a:pt x="10921" y="316356"/>
                  </a:lnTo>
                  <a:lnTo>
                    <a:pt x="6985" y="315340"/>
                  </a:lnTo>
                  <a:close/>
                </a:path>
                <a:path w="103505" h="411479">
                  <a:moveTo>
                    <a:pt x="45502" y="375098"/>
                  </a:moveTo>
                  <a:lnTo>
                    <a:pt x="45593" y="398652"/>
                  </a:lnTo>
                  <a:lnTo>
                    <a:pt x="58293" y="398525"/>
                  </a:lnTo>
                  <a:lnTo>
                    <a:pt x="58280" y="395350"/>
                  </a:lnTo>
                  <a:lnTo>
                    <a:pt x="46481" y="395350"/>
                  </a:lnTo>
                  <a:lnTo>
                    <a:pt x="51902" y="385989"/>
                  </a:lnTo>
                  <a:lnTo>
                    <a:pt x="45502" y="375098"/>
                  </a:lnTo>
                  <a:close/>
                </a:path>
                <a:path w="103505" h="411479">
                  <a:moveTo>
                    <a:pt x="96266" y="314959"/>
                  </a:moveTo>
                  <a:lnTo>
                    <a:pt x="92329" y="315975"/>
                  </a:lnTo>
                  <a:lnTo>
                    <a:pt x="90677" y="319023"/>
                  </a:lnTo>
                  <a:lnTo>
                    <a:pt x="58208" y="375098"/>
                  </a:lnTo>
                  <a:lnTo>
                    <a:pt x="58293" y="398525"/>
                  </a:lnTo>
                  <a:lnTo>
                    <a:pt x="45593" y="398652"/>
                  </a:lnTo>
                  <a:lnTo>
                    <a:pt x="59323" y="398652"/>
                  </a:lnTo>
                  <a:lnTo>
                    <a:pt x="101600" y="325373"/>
                  </a:lnTo>
                  <a:lnTo>
                    <a:pt x="103377" y="322325"/>
                  </a:lnTo>
                  <a:lnTo>
                    <a:pt x="102362" y="318515"/>
                  </a:lnTo>
                  <a:lnTo>
                    <a:pt x="96266" y="314959"/>
                  </a:lnTo>
                  <a:close/>
                </a:path>
                <a:path w="103505" h="411479">
                  <a:moveTo>
                    <a:pt x="51902" y="385989"/>
                  </a:moveTo>
                  <a:lnTo>
                    <a:pt x="46481" y="395350"/>
                  </a:lnTo>
                  <a:lnTo>
                    <a:pt x="57404" y="395350"/>
                  </a:lnTo>
                  <a:lnTo>
                    <a:pt x="51902" y="385989"/>
                  </a:lnTo>
                  <a:close/>
                </a:path>
                <a:path w="103505" h="411479">
                  <a:moveTo>
                    <a:pt x="58203" y="375107"/>
                  </a:moveTo>
                  <a:lnTo>
                    <a:pt x="51902" y="385989"/>
                  </a:lnTo>
                  <a:lnTo>
                    <a:pt x="57404" y="395350"/>
                  </a:lnTo>
                  <a:lnTo>
                    <a:pt x="58280" y="395350"/>
                  </a:lnTo>
                  <a:lnTo>
                    <a:pt x="58203" y="375107"/>
                  </a:lnTo>
                  <a:close/>
                </a:path>
                <a:path w="103505" h="411479">
                  <a:moveTo>
                    <a:pt x="56768" y="0"/>
                  </a:moveTo>
                  <a:lnTo>
                    <a:pt x="44068" y="0"/>
                  </a:lnTo>
                  <a:lnTo>
                    <a:pt x="45508" y="375107"/>
                  </a:lnTo>
                  <a:lnTo>
                    <a:pt x="51902" y="385989"/>
                  </a:lnTo>
                  <a:lnTo>
                    <a:pt x="58203" y="375098"/>
                  </a:lnTo>
                  <a:lnTo>
                    <a:pt x="5676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5900673" y="1398778"/>
            <a:ext cx="17640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Risk</a:t>
            </a:r>
            <a:r>
              <a:rPr sz="1800" spc="-14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Assessment</a:t>
            </a:r>
            <a:endParaRPr sz="1800">
              <a:latin typeface="Arial"/>
              <a:cs typeface="Arial"/>
            </a:endParaRPr>
          </a:p>
        </p:txBody>
      </p:sp>
      <p:sp>
        <p:nvSpPr>
          <p:cNvPr id="28" name="object 28"/>
          <p:cNvSpPr txBox="1">
            <a:spLocks noGrp="1"/>
          </p:cNvSpPr>
          <p:nvPr>
            <p:ph type="ftr" sz="quarter" idx="4294967295"/>
          </p:nvPr>
        </p:nvSpPr>
        <p:spPr>
          <a:xfrm>
            <a:off x="535940" y="6290385"/>
            <a:ext cx="1339850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endParaRPr dirty="0"/>
          </a:p>
        </p:txBody>
      </p:sp>
      <p:sp>
        <p:nvSpPr>
          <p:cNvPr id="29" name="object 29"/>
          <p:cNvSpPr txBox="1">
            <a:spLocks noGrp="1"/>
          </p:cNvSpPr>
          <p:nvPr>
            <p:ph type="dt" sz="half" idx="4294967295"/>
          </p:nvPr>
        </p:nvSpPr>
        <p:spPr>
          <a:xfrm>
            <a:off x="4030471" y="6290385"/>
            <a:ext cx="1161414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endParaRPr spc="-5" dirty="0"/>
          </a:p>
        </p:txBody>
      </p:sp>
      <p:sp>
        <p:nvSpPr>
          <p:cNvPr id="30" name="object 3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80"/>
              </a:spcBef>
            </a:pPr>
            <a:fld id="{81D60167-4931-47E6-BA6A-407CBD079E47}" type="slidenum">
              <a:rPr dirty="0"/>
              <a:t>10</a:t>
            </a:fld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28702"/>
            <a:ext cx="7598409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333399"/>
                </a:solidFill>
              </a:rPr>
              <a:t>Risk Management </a:t>
            </a:r>
            <a:r>
              <a:rPr sz="3600" spc="-5" dirty="0">
                <a:solidFill>
                  <a:srgbClr val="333399"/>
                </a:solidFill>
              </a:rPr>
              <a:t>– </a:t>
            </a:r>
            <a:r>
              <a:rPr sz="3600" dirty="0" smtClean="0">
                <a:solidFill>
                  <a:srgbClr val="333399"/>
                </a:solidFill>
              </a:rPr>
              <a:t>ISM</a:t>
            </a:r>
            <a:r>
              <a:rPr lang="en-US" sz="3600" dirty="0" smtClean="0">
                <a:solidFill>
                  <a:srgbClr val="333399"/>
                </a:solidFill>
              </a:rPr>
              <a:t>S</a:t>
            </a:r>
            <a:r>
              <a:rPr sz="3600" spc="-105" dirty="0" smtClean="0">
                <a:solidFill>
                  <a:srgbClr val="333399"/>
                </a:solidFill>
              </a:rPr>
              <a:t> </a:t>
            </a:r>
            <a:r>
              <a:rPr sz="3600" dirty="0">
                <a:solidFill>
                  <a:srgbClr val="333399"/>
                </a:solidFill>
              </a:rPr>
              <a:t>integration</a:t>
            </a:r>
            <a:endParaRPr sz="3600" dirty="0"/>
          </a:p>
        </p:txBody>
      </p:sp>
      <p:sp>
        <p:nvSpPr>
          <p:cNvPr id="3" name="object 3"/>
          <p:cNvSpPr txBox="1"/>
          <p:nvPr/>
        </p:nvSpPr>
        <p:spPr>
          <a:xfrm>
            <a:off x="231140" y="790847"/>
            <a:ext cx="8444230" cy="1966564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675"/>
              </a:spcBef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Arial"/>
                <a:cs typeface="Arial"/>
              </a:rPr>
              <a:t>Risk management is an essential element </a:t>
            </a:r>
            <a:r>
              <a:rPr sz="2400" dirty="0">
                <a:latin typeface="Arial"/>
                <a:cs typeface="Arial"/>
              </a:rPr>
              <a:t>of</a:t>
            </a:r>
            <a:r>
              <a:rPr sz="2400" spc="85" dirty="0">
                <a:latin typeface="Arial"/>
                <a:cs typeface="Arial"/>
              </a:rPr>
              <a:t> </a:t>
            </a:r>
            <a:r>
              <a:rPr lang="tr-TR" sz="2400" dirty="0" smtClean="0">
                <a:latin typeface="Arial"/>
                <a:cs typeface="Arial"/>
              </a:rPr>
              <a:t>Information </a:t>
            </a:r>
            <a:r>
              <a:rPr lang="tr-TR" sz="2400" dirty="0" err="1" smtClean="0">
                <a:latin typeface="Arial"/>
                <a:cs typeface="Arial"/>
              </a:rPr>
              <a:t>security</a:t>
            </a:r>
            <a:r>
              <a:rPr lang="tr-TR" sz="2400" dirty="0" smtClean="0">
                <a:latin typeface="Arial"/>
                <a:cs typeface="Arial"/>
              </a:rPr>
              <a:t> </a:t>
            </a:r>
            <a:r>
              <a:rPr lang="tr-TR" sz="2400" dirty="0" err="1" smtClean="0">
                <a:latin typeface="Arial"/>
                <a:cs typeface="Arial"/>
              </a:rPr>
              <a:t>management</a:t>
            </a:r>
            <a:r>
              <a:rPr lang="tr-TR" sz="2400" dirty="0" smtClean="0">
                <a:latin typeface="Arial"/>
                <a:cs typeface="Arial"/>
              </a:rPr>
              <a:t> </a:t>
            </a:r>
            <a:r>
              <a:rPr lang="tr-TR" sz="2400" dirty="0" err="1" smtClean="0">
                <a:latin typeface="Arial"/>
                <a:cs typeface="Arial"/>
              </a:rPr>
              <a:t>system</a:t>
            </a:r>
            <a:r>
              <a:rPr lang="tr-TR" sz="2400" dirty="0" smtClean="0">
                <a:latin typeface="Arial"/>
                <a:cs typeface="Arial"/>
              </a:rPr>
              <a:t> </a:t>
            </a:r>
            <a:r>
              <a:rPr lang="en-US" sz="2400" dirty="0" smtClean="0">
                <a:latin typeface="Arial"/>
                <a:cs typeface="Arial"/>
              </a:rPr>
              <a:t>(ISMS)</a:t>
            </a:r>
          </a:p>
          <a:p>
            <a:pPr marL="355600" indent="-342900">
              <a:lnSpc>
                <a:spcPct val="100000"/>
              </a:lnSpc>
              <a:spcBef>
                <a:spcPts val="675"/>
              </a:spcBef>
              <a:buChar char="•"/>
              <a:tabLst>
                <a:tab pos="354965" algn="l"/>
                <a:tab pos="355600" algn="l"/>
              </a:tabLst>
            </a:pPr>
            <a:r>
              <a:rPr sz="2000" dirty="0" smtClean="0">
                <a:latin typeface="Arial"/>
                <a:cs typeface="Arial"/>
              </a:rPr>
              <a:t>Required </a:t>
            </a:r>
            <a:r>
              <a:rPr sz="2000" dirty="0">
                <a:latin typeface="Arial"/>
                <a:cs typeface="Arial"/>
              </a:rPr>
              <a:t>to identify threats (what can go</a:t>
            </a:r>
            <a:r>
              <a:rPr sz="2000" spc="-16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wrong)</a:t>
            </a:r>
          </a:p>
          <a:p>
            <a:pPr marL="756285" lvl="1" indent="-287020">
              <a:lnSpc>
                <a:spcPct val="100000"/>
              </a:lnSpc>
              <a:spcBef>
                <a:spcPts val="480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dirty="0">
                <a:latin typeface="Arial"/>
                <a:cs typeface="Arial"/>
              </a:rPr>
              <a:t>Basis for selecting security</a:t>
            </a:r>
            <a:r>
              <a:rPr sz="2000" spc="-11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controls</a:t>
            </a:r>
          </a:p>
          <a:p>
            <a:pPr marL="756285" lvl="1" indent="-287020">
              <a:lnSpc>
                <a:spcPct val="100000"/>
              </a:lnSpc>
              <a:spcBef>
                <a:spcPts val="484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dirty="0">
                <a:latin typeface="Arial"/>
                <a:cs typeface="Arial"/>
              </a:rPr>
              <a:t>Tool for top management to understand </a:t>
            </a:r>
            <a:r>
              <a:rPr sz="2000" spc="-5" dirty="0">
                <a:latin typeface="Arial"/>
                <a:cs typeface="Arial"/>
              </a:rPr>
              <a:t>organization’s </a:t>
            </a:r>
            <a:r>
              <a:rPr sz="2000" dirty="0">
                <a:latin typeface="Arial"/>
                <a:cs typeface="Arial"/>
              </a:rPr>
              <a:t>risk</a:t>
            </a:r>
            <a:r>
              <a:rPr sz="2000" spc="-17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exposure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553961" y="4344161"/>
            <a:ext cx="1800225" cy="721360"/>
          </a:xfrm>
          <a:prstGeom prst="rect">
            <a:avLst/>
          </a:prstGeom>
          <a:solidFill>
            <a:srgbClr val="FFFF9F"/>
          </a:solidFill>
          <a:ln w="19811">
            <a:solidFill>
              <a:srgbClr val="0033CC"/>
            </a:solidFill>
          </a:ln>
        </p:spPr>
        <p:txBody>
          <a:bodyPr vert="horz" wrap="square" lIns="0" tIns="4826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80"/>
              </a:spcBef>
            </a:pPr>
            <a:r>
              <a:rPr sz="2000" dirty="0">
                <a:latin typeface="Arial"/>
                <a:cs typeface="Arial"/>
              </a:rPr>
              <a:t>IS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Risk</a:t>
            </a:r>
            <a:endParaRPr sz="20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2000" dirty="0">
                <a:latin typeface="Arial"/>
                <a:cs typeface="Arial"/>
              </a:rPr>
              <a:t>Management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5652" y="2729483"/>
            <a:ext cx="5468112" cy="3218688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3095370" y="2884424"/>
            <a:ext cx="109918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anning</a:t>
            </a:r>
            <a:endParaRPr sz="2000">
              <a:latin typeface="Arial"/>
              <a:cs typeface="Arial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ftr" sz="quarter" idx="4294967295"/>
          </p:nvPr>
        </p:nvSpPr>
        <p:spPr>
          <a:xfrm>
            <a:off x="535940" y="6290385"/>
            <a:ext cx="1339850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endParaRPr dirty="0"/>
          </a:p>
        </p:txBody>
      </p:sp>
      <p:sp>
        <p:nvSpPr>
          <p:cNvPr id="13" name="object 13"/>
          <p:cNvSpPr txBox="1">
            <a:spLocks noGrp="1"/>
          </p:cNvSpPr>
          <p:nvPr>
            <p:ph type="dt" sz="half" idx="4294967295"/>
          </p:nvPr>
        </p:nvSpPr>
        <p:spPr>
          <a:xfrm>
            <a:off x="4030471" y="6290385"/>
            <a:ext cx="1161414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endParaRPr spc="-5" dirty="0"/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80"/>
              </a:spcBef>
            </a:pPr>
            <a:fld id="{81D60167-4931-47E6-BA6A-407CBD079E47}" type="slidenum">
              <a:rPr dirty="0"/>
              <a:t>11</a:t>
            </a:fld>
            <a:endParaRPr dirty="0"/>
          </a:p>
        </p:txBody>
      </p:sp>
      <p:sp>
        <p:nvSpPr>
          <p:cNvPr id="7" name="object 7"/>
          <p:cNvSpPr txBox="1"/>
          <p:nvPr/>
        </p:nvSpPr>
        <p:spPr>
          <a:xfrm>
            <a:off x="4203319" y="3618991"/>
            <a:ext cx="1526540" cy="614680"/>
          </a:xfrm>
          <a:prstGeom prst="rect">
            <a:avLst/>
          </a:prstGeom>
        </p:spPr>
        <p:txBody>
          <a:bodyPr vert="horz" wrap="square" lIns="0" tIns="40640" rIns="0" bIns="0" rtlCol="0">
            <a:spAutoFit/>
          </a:bodyPr>
          <a:lstStyle/>
          <a:p>
            <a:pPr marL="12700" marR="5080" indent="481330">
              <a:lnSpc>
                <a:spcPts val="2230"/>
              </a:lnSpc>
              <a:spcBef>
                <a:spcPts val="320"/>
              </a:spcBef>
            </a:pP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Risk  Asses</a:t>
            </a:r>
            <a:r>
              <a:rPr sz="2000" b="1" spc="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ment</a:t>
            </a:r>
            <a:endParaRPr sz="20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327016" y="5189347"/>
            <a:ext cx="1072515" cy="614680"/>
          </a:xfrm>
          <a:prstGeom prst="rect">
            <a:avLst/>
          </a:prstGeom>
        </p:spPr>
        <p:txBody>
          <a:bodyPr vert="horz" wrap="square" lIns="0" tIns="40640" rIns="0" bIns="0" rtlCol="0">
            <a:spAutoFit/>
          </a:bodyPr>
          <a:lstStyle/>
          <a:p>
            <a:pPr marL="12700" marR="5080" indent="24130">
              <a:lnSpc>
                <a:spcPts val="2230"/>
              </a:lnSpc>
              <a:spcBef>
                <a:spcPts val="320"/>
              </a:spcBef>
            </a:pP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Security  Con</a:t>
            </a:r>
            <a:r>
              <a:rPr sz="2000" b="1" spc="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rols</a:t>
            </a:r>
            <a:endParaRPr sz="20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797811" y="5361228"/>
            <a:ext cx="130937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Evaluation</a:t>
            </a:r>
            <a:endParaRPr sz="20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505458" y="3741801"/>
            <a:ext cx="122936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Reporting</a:t>
            </a:r>
            <a:endParaRPr sz="20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252342" y="4305046"/>
            <a:ext cx="701040" cy="614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0005">
              <a:lnSpc>
                <a:spcPts val="2315"/>
              </a:lnSpc>
              <a:spcBef>
                <a:spcPts val="100"/>
              </a:spcBef>
            </a:pP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ISMS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2315"/>
              </a:lnSpc>
            </a:pP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2000" b="1" spc="-35" dirty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cle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ftr" sz="quarter" idx="4294967295"/>
          </p:nvPr>
        </p:nvSpPr>
        <p:spPr>
          <a:xfrm>
            <a:off x="535940" y="6290385"/>
            <a:ext cx="1339850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endParaRPr dirty="0"/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4294967295"/>
          </p:nvPr>
        </p:nvSpPr>
        <p:spPr>
          <a:xfrm>
            <a:off x="4030471" y="6290385"/>
            <a:ext cx="1161414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endParaRPr spc="-5"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80"/>
              </a:spcBef>
            </a:pPr>
            <a:fld id="{81D60167-4931-47E6-BA6A-407CBD079E47}" type="slidenum">
              <a:rPr dirty="0"/>
              <a:t>12</a:t>
            </a:fld>
            <a:endParaRPr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424941"/>
            <a:ext cx="480568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333399"/>
                </a:solidFill>
              </a:rPr>
              <a:t>Basis for assessing</a:t>
            </a:r>
            <a:r>
              <a:rPr sz="3600" spc="-85" dirty="0">
                <a:solidFill>
                  <a:srgbClr val="333399"/>
                </a:solidFill>
              </a:rPr>
              <a:t> </a:t>
            </a:r>
            <a:r>
              <a:rPr sz="3600" dirty="0">
                <a:solidFill>
                  <a:srgbClr val="333399"/>
                </a:solidFill>
              </a:rPr>
              <a:t>risk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688340" y="1625853"/>
            <a:ext cx="7383145" cy="3920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40005" indent="-343535">
              <a:lnSpc>
                <a:spcPct val="100000"/>
              </a:lnSpc>
              <a:spcBef>
                <a:spcPts val="100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Arial"/>
                <a:cs typeface="Arial"/>
              </a:rPr>
              <a:t>Know </a:t>
            </a:r>
            <a:r>
              <a:rPr sz="2400" dirty="0">
                <a:latin typeface="Arial"/>
                <a:cs typeface="Arial"/>
              </a:rPr>
              <a:t>the assets: </a:t>
            </a:r>
            <a:r>
              <a:rPr sz="2400" spc="-5" dirty="0">
                <a:latin typeface="Arial"/>
                <a:cs typeface="Arial"/>
              </a:rPr>
              <a:t>identify, examine, and understand  the information and </a:t>
            </a:r>
            <a:r>
              <a:rPr sz="2400" dirty="0">
                <a:latin typeface="Arial"/>
                <a:cs typeface="Arial"/>
              </a:rPr>
              <a:t>systems </a:t>
            </a:r>
            <a:r>
              <a:rPr sz="2400" spc="-5" dirty="0">
                <a:latin typeface="Arial"/>
                <a:cs typeface="Arial"/>
              </a:rPr>
              <a:t>currently in</a:t>
            </a:r>
            <a:r>
              <a:rPr sz="2400" spc="3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place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Arial"/>
              <a:buChar char="•"/>
            </a:pPr>
            <a:endParaRPr sz="3000">
              <a:latin typeface="Arial"/>
              <a:cs typeface="Arial"/>
            </a:endParaRPr>
          </a:p>
          <a:p>
            <a:pPr marL="355600" marR="5080" indent="-343535">
              <a:lnSpc>
                <a:spcPct val="100000"/>
              </a:lnSpc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Arial"/>
                <a:cs typeface="Arial"/>
              </a:rPr>
              <a:t>Know </a:t>
            </a:r>
            <a:r>
              <a:rPr sz="2400" dirty="0">
                <a:latin typeface="Arial"/>
                <a:cs typeface="Arial"/>
              </a:rPr>
              <a:t>the enemy: </a:t>
            </a:r>
            <a:r>
              <a:rPr sz="2400" spc="-5" dirty="0">
                <a:latin typeface="Arial"/>
                <a:cs typeface="Arial"/>
              </a:rPr>
              <a:t>identify, examine, and understand  </a:t>
            </a:r>
            <a:r>
              <a:rPr sz="2400" dirty="0">
                <a:latin typeface="Arial"/>
                <a:cs typeface="Arial"/>
              </a:rPr>
              <a:t>threats </a:t>
            </a:r>
            <a:r>
              <a:rPr sz="2400" spc="-5" dirty="0">
                <a:latin typeface="Arial"/>
                <a:cs typeface="Arial"/>
              </a:rPr>
              <a:t>facing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organization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Font typeface="Arial"/>
              <a:buChar char="•"/>
            </a:pPr>
            <a:endParaRPr sz="300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Arial"/>
                <a:cs typeface="Arial"/>
              </a:rPr>
              <a:t>Know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-5" dirty="0">
                <a:latin typeface="Arial"/>
                <a:cs typeface="Arial"/>
              </a:rPr>
              <a:t>losses your organisation can</a:t>
            </a:r>
            <a:r>
              <a:rPr sz="2400" spc="6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tolerate.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Font typeface="Arial"/>
              <a:buChar char="•"/>
            </a:pPr>
            <a:endParaRPr sz="3000">
              <a:latin typeface="Arial"/>
              <a:cs typeface="Arial"/>
            </a:endParaRPr>
          </a:p>
          <a:p>
            <a:pPr marL="342900" marR="218440" indent="-342900" algn="r">
              <a:lnSpc>
                <a:spcPct val="100000"/>
              </a:lnSpc>
              <a:buChar char="•"/>
              <a:tabLst>
                <a:tab pos="342900" algn="l"/>
                <a:tab pos="343535" algn="l"/>
              </a:tabLst>
            </a:pPr>
            <a:r>
              <a:rPr sz="2400" spc="-5" dirty="0">
                <a:latin typeface="Arial"/>
                <a:cs typeface="Arial"/>
              </a:rPr>
              <a:t>Know responsibility </a:t>
            </a:r>
            <a:r>
              <a:rPr sz="2400" dirty="0">
                <a:latin typeface="Arial"/>
                <a:cs typeface="Arial"/>
              </a:rPr>
              <a:t>of </a:t>
            </a:r>
            <a:r>
              <a:rPr sz="2400" spc="-5" dirty="0">
                <a:latin typeface="Arial"/>
                <a:cs typeface="Arial"/>
              </a:rPr>
              <a:t>each stakeholders within</a:t>
            </a:r>
            <a:r>
              <a:rPr sz="2400" spc="14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an</a:t>
            </a:r>
            <a:endParaRPr sz="2400">
              <a:latin typeface="Arial"/>
              <a:cs typeface="Arial"/>
            </a:endParaRPr>
          </a:p>
          <a:p>
            <a:pPr marR="223520" algn="r">
              <a:lnSpc>
                <a:spcPct val="100000"/>
              </a:lnSpc>
            </a:pPr>
            <a:r>
              <a:rPr sz="2400" spc="-5" dirty="0">
                <a:latin typeface="Arial"/>
                <a:cs typeface="Arial"/>
              </a:rPr>
              <a:t>organization </a:t>
            </a:r>
            <a:r>
              <a:rPr sz="2400" dirty="0">
                <a:latin typeface="Arial"/>
                <a:cs typeface="Arial"/>
              </a:rPr>
              <a:t>to </a:t>
            </a:r>
            <a:r>
              <a:rPr sz="2400" spc="-5" dirty="0">
                <a:latin typeface="Arial"/>
                <a:cs typeface="Arial"/>
              </a:rPr>
              <a:t>manage </a:t>
            </a:r>
            <a:r>
              <a:rPr sz="2400" dirty="0">
                <a:latin typeface="Arial"/>
                <a:cs typeface="Arial"/>
              </a:rPr>
              <a:t>risks that </a:t>
            </a:r>
            <a:r>
              <a:rPr sz="2400" spc="-5" dirty="0">
                <a:latin typeface="Arial"/>
                <a:cs typeface="Arial"/>
              </a:rPr>
              <a:t>are</a:t>
            </a:r>
            <a:r>
              <a:rPr sz="2400" spc="6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encountered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ftr" sz="quarter" idx="4294967295"/>
          </p:nvPr>
        </p:nvSpPr>
        <p:spPr>
          <a:xfrm>
            <a:off x="535940" y="6290385"/>
            <a:ext cx="1339850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endParaRPr dirty="0"/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4294967295"/>
          </p:nvPr>
        </p:nvSpPr>
        <p:spPr>
          <a:xfrm>
            <a:off x="4030471" y="6290385"/>
            <a:ext cx="1161414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endParaRPr spc="-5"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80"/>
              </a:spcBef>
            </a:pPr>
            <a:fld id="{81D60167-4931-47E6-BA6A-407CBD079E47}" type="slidenum">
              <a:rPr dirty="0"/>
              <a:t>13</a:t>
            </a:fld>
            <a:endParaRPr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424941"/>
            <a:ext cx="7118984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333399"/>
                </a:solidFill>
              </a:rPr>
              <a:t>Roles involved </a:t>
            </a:r>
            <a:r>
              <a:rPr sz="3600" spc="-5" dirty="0">
                <a:solidFill>
                  <a:srgbClr val="333399"/>
                </a:solidFill>
              </a:rPr>
              <a:t>in </a:t>
            </a:r>
            <a:r>
              <a:rPr sz="3600" dirty="0">
                <a:solidFill>
                  <a:srgbClr val="333399"/>
                </a:solidFill>
              </a:rPr>
              <a:t>risk</a:t>
            </a:r>
            <a:r>
              <a:rPr sz="3600" spc="-80" dirty="0">
                <a:solidFill>
                  <a:srgbClr val="333399"/>
                </a:solidFill>
              </a:rPr>
              <a:t> </a:t>
            </a:r>
            <a:r>
              <a:rPr sz="3600" dirty="0">
                <a:solidFill>
                  <a:srgbClr val="333399"/>
                </a:solidFill>
              </a:rPr>
              <a:t>management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688340" y="1625853"/>
            <a:ext cx="7640320" cy="43402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3535">
              <a:lnSpc>
                <a:spcPct val="100000"/>
              </a:lnSpc>
              <a:spcBef>
                <a:spcPts val="100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Arial"/>
                <a:cs typeface="Arial"/>
              </a:rPr>
              <a:t>Management, </a:t>
            </a:r>
            <a:r>
              <a:rPr sz="2400" dirty="0">
                <a:latin typeface="Arial"/>
                <a:cs typeface="Arial"/>
              </a:rPr>
              <a:t>users, </a:t>
            </a:r>
            <a:r>
              <a:rPr sz="2400" spc="-5" dirty="0">
                <a:latin typeface="Arial"/>
                <a:cs typeface="Arial"/>
              </a:rPr>
              <a:t>and information technology </a:t>
            </a:r>
            <a:r>
              <a:rPr sz="2400" dirty="0">
                <a:latin typeface="Arial"/>
                <a:cs typeface="Arial"/>
              </a:rPr>
              <a:t>must  </a:t>
            </a:r>
            <a:r>
              <a:rPr sz="2400" spc="-5" dirty="0">
                <a:latin typeface="Arial"/>
                <a:cs typeface="Arial"/>
              </a:rPr>
              <a:t>all work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together</a:t>
            </a:r>
            <a:endParaRPr sz="240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spcBef>
                <a:spcPts val="1805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dirty="0">
                <a:latin typeface="Arial"/>
                <a:cs typeface="Arial"/>
              </a:rPr>
              <a:t>Asset owners must participate in developing inventory</a:t>
            </a:r>
            <a:r>
              <a:rPr sz="2000" spc="-18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lists</a:t>
            </a:r>
            <a:endParaRPr sz="200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spcBef>
                <a:spcPts val="1800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dirty="0">
                <a:latin typeface="Arial"/>
                <a:cs typeface="Arial"/>
              </a:rPr>
              <a:t>Users and experts must assist in </a:t>
            </a:r>
            <a:r>
              <a:rPr sz="2000" spc="-5" dirty="0">
                <a:latin typeface="Arial"/>
                <a:cs typeface="Arial"/>
              </a:rPr>
              <a:t>identifying </a:t>
            </a:r>
            <a:r>
              <a:rPr sz="2000" dirty="0">
                <a:latin typeface="Arial"/>
                <a:cs typeface="Arial"/>
              </a:rPr>
              <a:t>threats</a:t>
            </a:r>
            <a:r>
              <a:rPr sz="2000" spc="-14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and</a:t>
            </a:r>
            <a:endParaRPr sz="2000">
              <a:latin typeface="Arial"/>
              <a:cs typeface="Arial"/>
            </a:endParaRPr>
          </a:p>
          <a:p>
            <a:pPr marL="756285">
              <a:lnSpc>
                <a:spcPct val="100000"/>
              </a:lnSpc>
            </a:pPr>
            <a:r>
              <a:rPr sz="2000" dirty="0">
                <a:latin typeface="Arial"/>
                <a:cs typeface="Arial"/>
              </a:rPr>
              <a:t>vulnerabilities, and in determining</a:t>
            </a:r>
            <a:r>
              <a:rPr sz="2000" spc="-7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likelihoods</a:t>
            </a:r>
            <a:endParaRPr sz="2000">
              <a:latin typeface="Arial"/>
              <a:cs typeface="Arial"/>
            </a:endParaRPr>
          </a:p>
          <a:p>
            <a:pPr marL="756285" marR="174625" lvl="1" indent="-287020">
              <a:lnSpc>
                <a:spcPct val="100000"/>
              </a:lnSpc>
              <a:spcBef>
                <a:spcPts val="1805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dirty="0">
                <a:latin typeface="Arial"/>
                <a:cs typeface="Arial"/>
              </a:rPr>
              <a:t>Risk management experts must guide stakeholders</a:t>
            </a:r>
            <a:r>
              <a:rPr sz="2000" spc="-17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through  the risk assessment</a:t>
            </a:r>
            <a:r>
              <a:rPr sz="2000" spc="-9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process</a:t>
            </a:r>
            <a:endParaRPr sz="200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spcBef>
                <a:spcPts val="1800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dirty="0">
                <a:latin typeface="Arial"/>
                <a:cs typeface="Arial"/>
              </a:rPr>
              <a:t>Security experts must assist in selecting</a:t>
            </a:r>
            <a:r>
              <a:rPr sz="2000" spc="-16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controls</a:t>
            </a:r>
            <a:endParaRPr sz="2000">
              <a:latin typeface="Arial"/>
              <a:cs typeface="Arial"/>
            </a:endParaRPr>
          </a:p>
          <a:p>
            <a:pPr marL="756285" marR="503555" lvl="1" indent="-287020">
              <a:lnSpc>
                <a:spcPct val="100000"/>
              </a:lnSpc>
              <a:spcBef>
                <a:spcPts val="1800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dirty="0">
                <a:latin typeface="Arial"/>
                <a:cs typeface="Arial"/>
              </a:rPr>
              <a:t>Management must review risk management process</a:t>
            </a:r>
            <a:r>
              <a:rPr sz="2000" spc="-21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and  approve</a:t>
            </a:r>
            <a:r>
              <a:rPr sz="2000" spc="-4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controls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ftr" sz="quarter" idx="4294967295"/>
          </p:nvPr>
        </p:nvSpPr>
        <p:spPr>
          <a:xfrm>
            <a:off x="535940" y="6290385"/>
            <a:ext cx="1339850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endParaRPr dirty="0"/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4294967295"/>
          </p:nvPr>
        </p:nvSpPr>
        <p:spPr>
          <a:xfrm>
            <a:off x="4030471" y="6290385"/>
            <a:ext cx="1161414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endParaRPr spc="-5"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80"/>
              </a:spcBef>
            </a:pPr>
            <a:fld id="{81D60167-4931-47E6-BA6A-407CBD079E47}" type="slidenum">
              <a:rPr dirty="0"/>
              <a:t>14</a:t>
            </a:fld>
            <a:endParaRPr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447802"/>
            <a:ext cx="55626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333399"/>
                </a:solidFill>
              </a:rPr>
              <a:t>Problems of measuring</a:t>
            </a:r>
            <a:r>
              <a:rPr sz="3600" spc="-105" dirty="0">
                <a:solidFill>
                  <a:srgbClr val="333399"/>
                </a:solidFill>
              </a:rPr>
              <a:t> </a:t>
            </a:r>
            <a:r>
              <a:rPr sz="3600" spc="-5" dirty="0">
                <a:solidFill>
                  <a:srgbClr val="333399"/>
                </a:solidFill>
              </a:rPr>
              <a:t>risk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879144" y="1284478"/>
            <a:ext cx="7601584" cy="4176395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12700" marR="5080">
              <a:lnSpc>
                <a:spcPts val="2590"/>
              </a:lnSpc>
              <a:spcBef>
                <a:spcPts val="425"/>
              </a:spcBef>
            </a:pPr>
            <a:r>
              <a:rPr sz="2400" spc="-5" dirty="0">
                <a:latin typeface="Arial"/>
                <a:cs typeface="Arial"/>
              </a:rPr>
              <a:t>Businesses normally wish </a:t>
            </a:r>
            <a:r>
              <a:rPr sz="2400" dirty="0">
                <a:latin typeface="Arial"/>
                <a:cs typeface="Arial"/>
              </a:rPr>
              <a:t>to </a:t>
            </a:r>
            <a:r>
              <a:rPr sz="2400" spc="-5" dirty="0">
                <a:latin typeface="Arial"/>
                <a:cs typeface="Arial"/>
              </a:rPr>
              <a:t>measure risk in money, </a:t>
            </a:r>
            <a:r>
              <a:rPr sz="2400" dirty="0">
                <a:latin typeface="Arial"/>
                <a:cs typeface="Arial"/>
              </a:rPr>
              <a:t>but  </a:t>
            </a:r>
            <a:r>
              <a:rPr sz="2400" spc="-5" dirty="0">
                <a:latin typeface="Arial"/>
                <a:cs typeface="Arial"/>
              </a:rPr>
              <a:t>almost impossible </a:t>
            </a:r>
            <a:r>
              <a:rPr sz="2400" dirty="0">
                <a:latin typeface="Arial"/>
                <a:cs typeface="Arial"/>
              </a:rPr>
              <a:t>to </a:t>
            </a:r>
            <a:r>
              <a:rPr sz="2400" spc="-10" dirty="0">
                <a:latin typeface="Arial"/>
                <a:cs typeface="Arial"/>
              </a:rPr>
              <a:t>do</a:t>
            </a:r>
            <a:r>
              <a:rPr sz="2400" spc="4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this</a:t>
            </a:r>
            <a:endParaRPr sz="2400">
              <a:latin typeface="Arial"/>
              <a:cs typeface="Arial"/>
            </a:endParaRPr>
          </a:p>
          <a:p>
            <a:pPr marL="413384" indent="-287020">
              <a:lnSpc>
                <a:spcPct val="100000"/>
              </a:lnSpc>
              <a:spcBef>
                <a:spcPts val="254"/>
              </a:spcBef>
              <a:buChar char="–"/>
              <a:tabLst>
                <a:tab pos="414020" algn="l"/>
              </a:tabLst>
            </a:pPr>
            <a:r>
              <a:rPr sz="2400" spc="-5" dirty="0">
                <a:latin typeface="Arial"/>
                <a:cs typeface="Arial"/>
              </a:rPr>
              <a:t>Valuation </a:t>
            </a:r>
            <a:r>
              <a:rPr sz="2400" dirty="0">
                <a:latin typeface="Arial"/>
                <a:cs typeface="Arial"/>
              </a:rPr>
              <a:t>of</a:t>
            </a:r>
            <a:r>
              <a:rPr sz="2400" spc="3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assets</a:t>
            </a:r>
            <a:endParaRPr sz="2400">
              <a:latin typeface="Arial"/>
              <a:cs typeface="Arial"/>
            </a:endParaRPr>
          </a:p>
          <a:p>
            <a:pPr marL="812165" lvl="1" indent="-229235">
              <a:lnSpc>
                <a:spcPct val="100000"/>
              </a:lnSpc>
              <a:spcBef>
                <a:spcPts val="245"/>
              </a:spcBef>
              <a:buChar char="•"/>
              <a:tabLst>
                <a:tab pos="812165" algn="l"/>
                <a:tab pos="812800" algn="l"/>
              </a:tabLst>
            </a:pPr>
            <a:r>
              <a:rPr sz="2000" dirty="0">
                <a:latin typeface="Arial"/>
                <a:cs typeface="Arial"/>
              </a:rPr>
              <a:t>Value of data, hard to</a:t>
            </a:r>
            <a:r>
              <a:rPr sz="2000" spc="-10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assess</a:t>
            </a:r>
            <a:endParaRPr sz="2000">
              <a:latin typeface="Arial"/>
              <a:cs typeface="Arial"/>
            </a:endParaRPr>
          </a:p>
          <a:p>
            <a:pPr marL="812165" lvl="1" indent="-229235">
              <a:lnSpc>
                <a:spcPct val="100000"/>
              </a:lnSpc>
              <a:spcBef>
                <a:spcPts val="240"/>
              </a:spcBef>
              <a:buChar char="•"/>
              <a:tabLst>
                <a:tab pos="812165" algn="l"/>
                <a:tab pos="812800" algn="l"/>
              </a:tabLst>
            </a:pPr>
            <a:r>
              <a:rPr sz="2000" dirty="0">
                <a:latin typeface="Arial"/>
                <a:cs typeface="Arial"/>
              </a:rPr>
              <a:t>Value of goodwill and customer confidence, very</a:t>
            </a:r>
            <a:r>
              <a:rPr sz="2000" spc="-14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vague</a:t>
            </a:r>
            <a:endParaRPr sz="2000">
              <a:latin typeface="Arial"/>
              <a:cs typeface="Arial"/>
            </a:endParaRPr>
          </a:p>
          <a:p>
            <a:pPr marL="413384" indent="-287020">
              <a:lnSpc>
                <a:spcPct val="100000"/>
              </a:lnSpc>
              <a:spcBef>
                <a:spcPts val="285"/>
              </a:spcBef>
              <a:buChar char="–"/>
              <a:tabLst>
                <a:tab pos="414020" algn="l"/>
              </a:tabLst>
            </a:pPr>
            <a:r>
              <a:rPr sz="2400" spc="-5" dirty="0">
                <a:latin typeface="Arial"/>
                <a:cs typeface="Arial"/>
              </a:rPr>
              <a:t>Likelihood </a:t>
            </a:r>
            <a:r>
              <a:rPr sz="2400" dirty="0">
                <a:latin typeface="Arial"/>
                <a:cs typeface="Arial"/>
              </a:rPr>
              <a:t>of</a:t>
            </a:r>
            <a:r>
              <a:rPr sz="2400" spc="4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threats</a:t>
            </a:r>
            <a:endParaRPr sz="2400">
              <a:latin typeface="Arial"/>
              <a:cs typeface="Arial"/>
            </a:endParaRPr>
          </a:p>
          <a:p>
            <a:pPr marL="812165" lvl="1" indent="-229235">
              <a:lnSpc>
                <a:spcPct val="100000"/>
              </a:lnSpc>
              <a:spcBef>
                <a:spcPts val="245"/>
              </a:spcBef>
              <a:buChar char="•"/>
              <a:tabLst>
                <a:tab pos="812165" algn="l"/>
                <a:tab pos="812800" algn="l"/>
              </a:tabLst>
            </a:pPr>
            <a:r>
              <a:rPr sz="2000" dirty="0">
                <a:latin typeface="Arial"/>
                <a:cs typeface="Arial"/>
              </a:rPr>
              <a:t>Past events not always relevant for future</a:t>
            </a:r>
            <a:r>
              <a:rPr sz="2000" spc="-17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probabilities</a:t>
            </a:r>
            <a:endParaRPr sz="2000">
              <a:latin typeface="Arial"/>
              <a:cs typeface="Arial"/>
            </a:endParaRPr>
          </a:p>
          <a:p>
            <a:pPr marL="1269365" lvl="2" indent="-229235">
              <a:lnSpc>
                <a:spcPct val="100000"/>
              </a:lnSpc>
              <a:spcBef>
                <a:spcPts val="225"/>
              </a:spcBef>
              <a:buChar char="–"/>
              <a:tabLst>
                <a:tab pos="1270000" algn="l"/>
              </a:tabLst>
            </a:pPr>
            <a:r>
              <a:rPr sz="1800" dirty="0">
                <a:latin typeface="Arial"/>
                <a:cs typeface="Arial"/>
              </a:rPr>
              <a:t>The </a:t>
            </a:r>
            <a:r>
              <a:rPr sz="1800" spc="-5" dirty="0">
                <a:latin typeface="Arial"/>
                <a:cs typeface="Arial"/>
              </a:rPr>
              <a:t>nature of future </a:t>
            </a:r>
            <a:r>
              <a:rPr sz="1800" dirty="0">
                <a:latin typeface="Arial"/>
                <a:cs typeface="Arial"/>
              </a:rPr>
              <a:t>attacks </a:t>
            </a:r>
            <a:r>
              <a:rPr sz="1800" spc="-5" dirty="0">
                <a:latin typeface="Arial"/>
                <a:cs typeface="Arial"/>
              </a:rPr>
              <a:t>is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unpredictable</a:t>
            </a:r>
            <a:endParaRPr sz="1800">
              <a:latin typeface="Arial"/>
              <a:cs typeface="Arial"/>
            </a:endParaRPr>
          </a:p>
          <a:p>
            <a:pPr marL="1269365" lvl="2" indent="-229235">
              <a:lnSpc>
                <a:spcPct val="100000"/>
              </a:lnSpc>
              <a:spcBef>
                <a:spcPts val="215"/>
              </a:spcBef>
              <a:buChar char="–"/>
              <a:tabLst>
                <a:tab pos="1270000" algn="l"/>
              </a:tabLst>
            </a:pPr>
            <a:r>
              <a:rPr sz="1800" dirty="0">
                <a:latin typeface="Arial"/>
                <a:cs typeface="Arial"/>
              </a:rPr>
              <a:t>The </a:t>
            </a:r>
            <a:r>
              <a:rPr sz="1800" spc="-5" dirty="0">
                <a:latin typeface="Arial"/>
                <a:cs typeface="Arial"/>
              </a:rPr>
              <a:t>actions </a:t>
            </a:r>
            <a:r>
              <a:rPr sz="1800" dirty="0">
                <a:latin typeface="Arial"/>
                <a:cs typeface="Arial"/>
              </a:rPr>
              <a:t>of future </a:t>
            </a:r>
            <a:r>
              <a:rPr sz="1800" spc="-5" dirty="0">
                <a:latin typeface="Arial"/>
                <a:cs typeface="Arial"/>
              </a:rPr>
              <a:t>attackers are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unpredictable</a:t>
            </a:r>
            <a:endParaRPr sz="1800">
              <a:latin typeface="Arial"/>
              <a:cs typeface="Arial"/>
            </a:endParaRPr>
          </a:p>
          <a:p>
            <a:pPr marL="413384" indent="-287020">
              <a:lnSpc>
                <a:spcPct val="100000"/>
              </a:lnSpc>
              <a:spcBef>
                <a:spcPts val="275"/>
              </a:spcBef>
              <a:buChar char="–"/>
              <a:tabLst>
                <a:tab pos="414020" algn="l"/>
              </a:tabLst>
            </a:pPr>
            <a:r>
              <a:rPr sz="2400" spc="-5" dirty="0">
                <a:latin typeface="Arial"/>
                <a:cs typeface="Arial"/>
              </a:rPr>
              <a:t>Measurement </a:t>
            </a:r>
            <a:r>
              <a:rPr sz="2400" dirty="0">
                <a:latin typeface="Arial"/>
                <a:cs typeface="Arial"/>
              </a:rPr>
              <a:t>of </a:t>
            </a:r>
            <a:r>
              <a:rPr sz="2400" spc="-5" dirty="0">
                <a:latin typeface="Arial"/>
                <a:cs typeface="Arial"/>
              </a:rPr>
              <a:t>benefit </a:t>
            </a:r>
            <a:r>
              <a:rPr sz="2400" dirty="0">
                <a:latin typeface="Arial"/>
                <a:cs typeface="Arial"/>
              </a:rPr>
              <a:t>from </a:t>
            </a:r>
            <a:r>
              <a:rPr sz="2400" spc="-5" dirty="0">
                <a:latin typeface="Arial"/>
                <a:cs typeface="Arial"/>
              </a:rPr>
              <a:t>security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control</a:t>
            </a:r>
            <a:endParaRPr sz="2400">
              <a:latin typeface="Arial"/>
              <a:cs typeface="Arial"/>
            </a:endParaRPr>
          </a:p>
          <a:p>
            <a:pPr marL="812165" lvl="1" indent="-229235">
              <a:lnSpc>
                <a:spcPct val="100000"/>
              </a:lnSpc>
              <a:spcBef>
                <a:spcPts val="245"/>
              </a:spcBef>
              <a:buChar char="•"/>
              <a:tabLst>
                <a:tab pos="812165" algn="l"/>
                <a:tab pos="812800" algn="l"/>
              </a:tabLst>
            </a:pPr>
            <a:r>
              <a:rPr sz="2000" dirty="0">
                <a:latin typeface="Arial"/>
                <a:cs typeface="Arial"/>
              </a:rPr>
              <a:t>Problems with the difference of two approximate</a:t>
            </a:r>
            <a:r>
              <a:rPr sz="2000" spc="-17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quantities</a:t>
            </a:r>
            <a:endParaRPr sz="2000">
              <a:latin typeface="Arial"/>
              <a:cs typeface="Arial"/>
            </a:endParaRPr>
          </a:p>
          <a:p>
            <a:pPr marL="1269365" lvl="2" indent="-229235">
              <a:lnSpc>
                <a:spcPct val="100000"/>
              </a:lnSpc>
              <a:spcBef>
                <a:spcPts val="225"/>
              </a:spcBef>
              <a:buChar char="–"/>
              <a:tabLst>
                <a:tab pos="1270000" algn="l"/>
              </a:tabLst>
            </a:pPr>
            <a:r>
              <a:rPr sz="1800" spc="-5" dirty="0">
                <a:latin typeface="Arial"/>
                <a:cs typeface="Arial"/>
              </a:rPr>
              <a:t>Estimation </a:t>
            </a:r>
            <a:r>
              <a:rPr sz="1800" dirty="0">
                <a:latin typeface="Arial"/>
                <a:cs typeface="Arial"/>
              </a:rPr>
              <a:t>of </a:t>
            </a:r>
            <a:r>
              <a:rPr sz="1800" spc="-5" dirty="0">
                <a:latin typeface="Arial"/>
                <a:cs typeface="Arial"/>
              </a:rPr>
              <a:t>past and present</a:t>
            </a:r>
            <a:r>
              <a:rPr sz="1800" spc="3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risk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ftr" sz="quarter" idx="4294967295"/>
          </p:nvPr>
        </p:nvSpPr>
        <p:spPr>
          <a:xfrm>
            <a:off x="535940" y="6290385"/>
            <a:ext cx="1339850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endParaRPr dirty="0"/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4294967295"/>
          </p:nvPr>
        </p:nvSpPr>
        <p:spPr>
          <a:xfrm>
            <a:off x="4030471" y="6290385"/>
            <a:ext cx="1161414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endParaRPr spc="-5"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80"/>
              </a:spcBef>
            </a:pPr>
            <a:fld id="{81D60167-4931-47E6-BA6A-407CBD079E47}" type="slidenum">
              <a:rPr dirty="0"/>
              <a:t>15</a:t>
            </a:fld>
            <a:endParaRPr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424941"/>
            <a:ext cx="673862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333399"/>
                </a:solidFill>
              </a:rPr>
              <a:t>Asset Valuation </a:t>
            </a:r>
            <a:r>
              <a:rPr sz="3600" spc="-5" dirty="0">
                <a:solidFill>
                  <a:srgbClr val="333399"/>
                </a:solidFill>
              </a:rPr>
              <a:t>and</a:t>
            </a:r>
            <a:r>
              <a:rPr sz="3600" spc="-70" dirty="0">
                <a:solidFill>
                  <a:srgbClr val="333399"/>
                </a:solidFill>
              </a:rPr>
              <a:t> </a:t>
            </a:r>
            <a:r>
              <a:rPr sz="3600" dirty="0">
                <a:solidFill>
                  <a:srgbClr val="333399"/>
                </a:solidFill>
              </a:rPr>
              <a:t>Prioritization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688340" y="1181481"/>
            <a:ext cx="7609840" cy="4934585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700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dirty="0">
                <a:latin typeface="Arial"/>
                <a:cs typeface="Arial"/>
              </a:rPr>
              <a:t>Questions </a:t>
            </a:r>
            <a:r>
              <a:rPr sz="2400" spc="-5" dirty="0">
                <a:latin typeface="Arial"/>
                <a:cs typeface="Arial"/>
              </a:rPr>
              <a:t>help develop criteria </a:t>
            </a:r>
            <a:r>
              <a:rPr sz="2400" dirty="0">
                <a:latin typeface="Arial"/>
                <a:cs typeface="Arial"/>
              </a:rPr>
              <a:t>for </a:t>
            </a:r>
            <a:r>
              <a:rPr sz="2400" spc="-5" dirty="0">
                <a:latin typeface="Arial"/>
                <a:cs typeface="Arial"/>
              </a:rPr>
              <a:t>asset</a:t>
            </a:r>
            <a:r>
              <a:rPr sz="2400" spc="4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valuation</a:t>
            </a:r>
            <a:endParaRPr sz="240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spcBef>
                <a:spcPts val="600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Arial"/>
                <a:cs typeface="Arial"/>
              </a:rPr>
              <a:t>Which </a:t>
            </a:r>
            <a:r>
              <a:rPr sz="2400" dirty="0">
                <a:latin typeface="Arial"/>
                <a:cs typeface="Arial"/>
              </a:rPr>
              <a:t>information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asset:</a:t>
            </a:r>
            <a:endParaRPr sz="240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spcBef>
                <a:spcPts val="600"/>
              </a:spcBef>
              <a:buChar char="–"/>
              <a:tabLst>
                <a:tab pos="756920" algn="l"/>
              </a:tabLst>
            </a:pPr>
            <a:r>
              <a:rPr sz="2400" spc="-5" dirty="0">
                <a:latin typeface="Arial"/>
                <a:cs typeface="Arial"/>
              </a:rPr>
              <a:t>is </a:t>
            </a:r>
            <a:r>
              <a:rPr sz="2400" dirty="0">
                <a:latin typeface="Arial"/>
                <a:cs typeface="Arial"/>
              </a:rPr>
              <a:t>most </a:t>
            </a:r>
            <a:r>
              <a:rPr sz="2400" spc="-5" dirty="0">
                <a:latin typeface="Arial"/>
                <a:cs typeface="Arial"/>
              </a:rPr>
              <a:t>critical </a:t>
            </a:r>
            <a:r>
              <a:rPr sz="2400" dirty="0">
                <a:latin typeface="Arial"/>
                <a:cs typeface="Arial"/>
              </a:rPr>
              <a:t>to </a:t>
            </a:r>
            <a:r>
              <a:rPr sz="2400" spc="-5" dirty="0">
                <a:latin typeface="Arial"/>
                <a:cs typeface="Arial"/>
              </a:rPr>
              <a:t>organization’s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success?</a:t>
            </a:r>
            <a:endParaRPr sz="240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spcBef>
                <a:spcPts val="600"/>
              </a:spcBef>
              <a:buChar char="–"/>
              <a:tabLst>
                <a:tab pos="756920" algn="l"/>
              </a:tabLst>
            </a:pPr>
            <a:r>
              <a:rPr sz="2400" spc="-5" dirty="0">
                <a:latin typeface="Arial"/>
                <a:cs typeface="Arial"/>
              </a:rPr>
              <a:t>generates </a:t>
            </a:r>
            <a:r>
              <a:rPr sz="2400" dirty="0">
                <a:latin typeface="Arial"/>
                <a:cs typeface="Arial"/>
              </a:rPr>
              <a:t>the most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revenue/profitability?</a:t>
            </a:r>
            <a:endParaRPr sz="240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spcBef>
                <a:spcPts val="600"/>
              </a:spcBef>
              <a:buChar char="–"/>
              <a:tabLst>
                <a:tab pos="756920" algn="l"/>
              </a:tabLst>
            </a:pPr>
            <a:r>
              <a:rPr sz="2400" spc="-5" dirty="0">
                <a:latin typeface="Arial"/>
                <a:cs typeface="Arial"/>
              </a:rPr>
              <a:t>would be </a:t>
            </a:r>
            <a:r>
              <a:rPr sz="2400" dirty="0">
                <a:latin typeface="Arial"/>
                <a:cs typeface="Arial"/>
              </a:rPr>
              <a:t>most </a:t>
            </a:r>
            <a:r>
              <a:rPr sz="2400" spc="-5" dirty="0">
                <a:latin typeface="Arial"/>
                <a:cs typeface="Arial"/>
              </a:rPr>
              <a:t>expensive </a:t>
            </a:r>
            <a:r>
              <a:rPr sz="2400" dirty="0">
                <a:latin typeface="Arial"/>
                <a:cs typeface="Arial"/>
              </a:rPr>
              <a:t>to </a:t>
            </a:r>
            <a:r>
              <a:rPr sz="2400" spc="-5" dirty="0">
                <a:latin typeface="Arial"/>
                <a:cs typeface="Arial"/>
              </a:rPr>
              <a:t>replace or</a:t>
            </a:r>
            <a:r>
              <a:rPr sz="2400" spc="8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protect?</a:t>
            </a:r>
            <a:endParaRPr sz="2400">
              <a:latin typeface="Arial"/>
              <a:cs typeface="Arial"/>
            </a:endParaRPr>
          </a:p>
          <a:p>
            <a:pPr marL="756285" marR="688975" lvl="1" indent="-287020">
              <a:lnSpc>
                <a:spcPct val="100000"/>
              </a:lnSpc>
              <a:spcBef>
                <a:spcPts val="600"/>
              </a:spcBef>
              <a:buChar char="–"/>
              <a:tabLst>
                <a:tab pos="756920" algn="l"/>
              </a:tabLst>
            </a:pPr>
            <a:r>
              <a:rPr sz="2400" spc="-5" dirty="0">
                <a:latin typeface="Arial"/>
                <a:cs typeface="Arial"/>
              </a:rPr>
              <a:t>would be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-5" dirty="0">
                <a:latin typeface="Arial"/>
                <a:cs typeface="Arial"/>
              </a:rPr>
              <a:t>embarrassing or cause liability </a:t>
            </a:r>
            <a:r>
              <a:rPr sz="2400" dirty="0">
                <a:latin typeface="Arial"/>
                <a:cs typeface="Arial"/>
              </a:rPr>
              <a:t>if  </a:t>
            </a:r>
            <a:r>
              <a:rPr sz="2400" spc="-5" dirty="0">
                <a:latin typeface="Arial"/>
                <a:cs typeface="Arial"/>
              </a:rPr>
              <a:t>revealed?</a:t>
            </a:r>
            <a:endParaRPr sz="240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spcBef>
                <a:spcPts val="605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Arial"/>
                <a:cs typeface="Arial"/>
              </a:rPr>
              <a:t>Prioritization</a:t>
            </a:r>
            <a:endParaRPr sz="240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spcBef>
                <a:spcPts val="600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dirty="0">
                <a:latin typeface="Arial"/>
                <a:cs typeface="Arial"/>
              </a:rPr>
              <a:t>Create weighting for each</a:t>
            </a:r>
            <a:r>
              <a:rPr sz="2000" spc="-9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category</a:t>
            </a:r>
            <a:endParaRPr sz="200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spcBef>
                <a:spcPts val="600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dirty="0">
                <a:latin typeface="Arial"/>
                <a:cs typeface="Arial"/>
              </a:rPr>
              <a:t>Calculate </a:t>
            </a:r>
            <a:r>
              <a:rPr sz="2000" spc="-5" dirty="0">
                <a:latin typeface="Arial"/>
                <a:cs typeface="Arial"/>
              </a:rPr>
              <a:t>relative </a:t>
            </a:r>
            <a:r>
              <a:rPr sz="2000" dirty="0">
                <a:latin typeface="Arial"/>
                <a:cs typeface="Arial"/>
              </a:rPr>
              <a:t>importance of each</a:t>
            </a:r>
            <a:r>
              <a:rPr sz="2000" spc="-1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asset</a:t>
            </a:r>
            <a:endParaRPr sz="200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spcBef>
                <a:spcPts val="600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dirty="0">
                <a:latin typeface="Arial"/>
                <a:cs typeface="Arial"/>
              </a:rPr>
              <a:t>List the assets in order of importance using a weighted</a:t>
            </a:r>
            <a:r>
              <a:rPr sz="2000" spc="-18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factor</a:t>
            </a:r>
            <a:endParaRPr sz="2000">
              <a:latin typeface="Arial"/>
              <a:cs typeface="Arial"/>
            </a:endParaRPr>
          </a:p>
          <a:p>
            <a:pPr marL="756285">
              <a:lnSpc>
                <a:spcPct val="100000"/>
              </a:lnSpc>
              <a:spcBef>
                <a:spcPts val="5"/>
              </a:spcBef>
            </a:pPr>
            <a:r>
              <a:rPr sz="2000" dirty="0">
                <a:latin typeface="Arial"/>
                <a:cs typeface="Arial"/>
              </a:rPr>
              <a:t>analysis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worksheet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ftr" sz="quarter" idx="4294967295"/>
          </p:nvPr>
        </p:nvSpPr>
        <p:spPr>
          <a:xfrm>
            <a:off x="535940" y="6290385"/>
            <a:ext cx="1339850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endParaRPr dirty="0"/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4294967295"/>
          </p:nvPr>
        </p:nvSpPr>
        <p:spPr>
          <a:xfrm>
            <a:off x="4030471" y="6290385"/>
            <a:ext cx="1161414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endParaRPr spc="-5"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80"/>
              </a:spcBef>
            </a:pPr>
            <a:fld id="{81D60167-4931-47E6-BA6A-407CBD079E47}" type="slidenum">
              <a:rPr dirty="0"/>
              <a:t>16</a:t>
            </a:fld>
            <a:endParaRPr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72541"/>
            <a:ext cx="587565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333399"/>
                </a:solidFill>
              </a:rPr>
              <a:t>Threat scenario</a:t>
            </a:r>
            <a:r>
              <a:rPr sz="3600" spc="-70" dirty="0">
                <a:solidFill>
                  <a:srgbClr val="333399"/>
                </a:solidFill>
              </a:rPr>
              <a:t> </a:t>
            </a:r>
            <a:r>
              <a:rPr sz="3600" dirty="0">
                <a:solidFill>
                  <a:srgbClr val="333399"/>
                </a:solidFill>
              </a:rPr>
              <a:t>identification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383540" y="1092453"/>
            <a:ext cx="8491220" cy="48552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0520" marR="5080" indent="-318770">
              <a:lnSpc>
                <a:spcPct val="100000"/>
              </a:lnSpc>
              <a:spcBef>
                <a:spcPts val="100"/>
              </a:spcBef>
              <a:buChar char="•"/>
              <a:tabLst>
                <a:tab pos="350520" algn="l"/>
                <a:tab pos="351155" algn="l"/>
              </a:tabLst>
            </a:pPr>
            <a:r>
              <a:rPr sz="2400" spc="-5" dirty="0">
                <a:latin typeface="Arial"/>
                <a:cs typeface="Arial"/>
              </a:rPr>
              <a:t>Realistic </a:t>
            </a:r>
            <a:r>
              <a:rPr sz="2400" dirty="0">
                <a:latin typeface="Arial"/>
                <a:cs typeface="Arial"/>
              </a:rPr>
              <a:t>threat </a:t>
            </a:r>
            <a:r>
              <a:rPr sz="2400" spc="-5" dirty="0">
                <a:latin typeface="Arial"/>
                <a:cs typeface="Arial"/>
              </a:rPr>
              <a:t>scenarios need </a:t>
            </a:r>
            <a:r>
              <a:rPr sz="2400" dirty="0">
                <a:latin typeface="Arial"/>
                <a:cs typeface="Arial"/>
              </a:rPr>
              <a:t>to </a:t>
            </a:r>
            <a:r>
              <a:rPr sz="2400" spc="-5" dirty="0">
                <a:latin typeface="Arial"/>
                <a:cs typeface="Arial"/>
              </a:rPr>
              <a:t>be described; unimportant  </a:t>
            </a:r>
            <a:r>
              <a:rPr sz="2400" dirty="0">
                <a:latin typeface="Arial"/>
                <a:cs typeface="Arial"/>
              </a:rPr>
              <a:t>threats </a:t>
            </a:r>
            <a:r>
              <a:rPr sz="2400" spc="-5" dirty="0">
                <a:latin typeface="Arial"/>
                <a:cs typeface="Arial"/>
              </a:rPr>
              <a:t>can be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ignored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Font typeface="Arial"/>
              <a:buChar char="•"/>
            </a:pPr>
            <a:endParaRPr sz="2150">
              <a:latin typeface="Arial"/>
              <a:cs typeface="Arial"/>
            </a:endParaRPr>
          </a:p>
          <a:p>
            <a:pPr marL="350520" indent="-318770">
              <a:lnSpc>
                <a:spcPct val="100000"/>
              </a:lnSpc>
              <a:buChar char="•"/>
              <a:tabLst>
                <a:tab pos="350520" algn="l"/>
                <a:tab pos="351155" algn="l"/>
              </a:tabLst>
            </a:pPr>
            <a:r>
              <a:rPr sz="2400" dirty="0">
                <a:latin typeface="Arial"/>
                <a:cs typeface="Arial"/>
              </a:rPr>
              <a:t>Threat </a:t>
            </a:r>
            <a:r>
              <a:rPr sz="2400" spc="-5" dirty="0">
                <a:latin typeface="Arial"/>
                <a:cs typeface="Arial"/>
              </a:rPr>
              <a:t>assessment:</a:t>
            </a:r>
            <a:endParaRPr sz="240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spcBef>
                <a:spcPts val="2010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dirty="0">
                <a:latin typeface="Arial"/>
                <a:cs typeface="Arial"/>
              </a:rPr>
              <a:t>Which threats present danger to</a:t>
            </a:r>
            <a:r>
              <a:rPr sz="2000" spc="-15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assets?</a:t>
            </a:r>
            <a:endParaRPr sz="2000">
              <a:latin typeface="Arial"/>
              <a:cs typeface="Arial"/>
            </a:endParaRPr>
          </a:p>
          <a:p>
            <a:pPr lvl="1">
              <a:lnSpc>
                <a:spcPct val="100000"/>
              </a:lnSpc>
              <a:spcBef>
                <a:spcPts val="45"/>
              </a:spcBef>
              <a:buFont typeface="Arial"/>
              <a:buChar char="–"/>
            </a:pPr>
            <a:endParaRPr sz="170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buChar char="–"/>
              <a:tabLst>
                <a:tab pos="756285" algn="l"/>
                <a:tab pos="756920" algn="l"/>
              </a:tabLst>
            </a:pPr>
            <a:r>
              <a:rPr sz="2000" dirty="0">
                <a:latin typeface="Arial"/>
                <a:cs typeface="Arial"/>
              </a:rPr>
              <a:t>Which threats represent the most danger to</a:t>
            </a:r>
            <a:r>
              <a:rPr sz="2000" spc="-20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information?</a:t>
            </a:r>
            <a:endParaRPr sz="2000">
              <a:latin typeface="Arial"/>
              <a:cs typeface="Arial"/>
            </a:endParaRPr>
          </a:p>
          <a:p>
            <a:pPr lvl="1">
              <a:lnSpc>
                <a:spcPct val="100000"/>
              </a:lnSpc>
              <a:spcBef>
                <a:spcPts val="40"/>
              </a:spcBef>
              <a:buFont typeface="Arial"/>
              <a:buChar char="–"/>
            </a:pPr>
            <a:endParaRPr sz="170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buChar char="–"/>
              <a:tabLst>
                <a:tab pos="756285" algn="l"/>
                <a:tab pos="756920" algn="l"/>
              </a:tabLst>
            </a:pPr>
            <a:r>
              <a:rPr sz="2000" dirty="0">
                <a:latin typeface="Arial"/>
                <a:cs typeface="Arial"/>
              </a:rPr>
              <a:t>How much would it cost to recover from</a:t>
            </a:r>
            <a:r>
              <a:rPr sz="2000" spc="-18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attack?</a:t>
            </a:r>
            <a:endParaRPr sz="2000">
              <a:latin typeface="Arial"/>
              <a:cs typeface="Arial"/>
            </a:endParaRPr>
          </a:p>
          <a:p>
            <a:pPr lvl="1">
              <a:lnSpc>
                <a:spcPct val="100000"/>
              </a:lnSpc>
              <a:spcBef>
                <a:spcPts val="50"/>
              </a:spcBef>
              <a:buFont typeface="Arial"/>
              <a:buChar char="–"/>
            </a:pPr>
            <a:endParaRPr sz="170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buChar char="–"/>
              <a:tabLst>
                <a:tab pos="756285" algn="l"/>
                <a:tab pos="756920" algn="l"/>
              </a:tabLst>
            </a:pPr>
            <a:r>
              <a:rPr sz="2000" dirty="0">
                <a:latin typeface="Arial"/>
                <a:cs typeface="Arial"/>
              </a:rPr>
              <a:t>Which threat are most expensive to</a:t>
            </a:r>
            <a:r>
              <a:rPr sz="2000" spc="-15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prevent?</a:t>
            </a:r>
            <a:endParaRPr sz="2000">
              <a:latin typeface="Arial"/>
              <a:cs typeface="Arial"/>
            </a:endParaRPr>
          </a:p>
          <a:p>
            <a:pPr lvl="1">
              <a:lnSpc>
                <a:spcPct val="100000"/>
              </a:lnSpc>
              <a:spcBef>
                <a:spcPts val="35"/>
              </a:spcBef>
              <a:buFont typeface="Arial"/>
              <a:buChar char="–"/>
            </a:pPr>
            <a:endParaRPr sz="17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latin typeface="Arial"/>
                <a:cs typeface="Arial"/>
              </a:rPr>
              <a:t>Threat </a:t>
            </a:r>
            <a:r>
              <a:rPr sz="2400" spc="-5" dirty="0">
                <a:latin typeface="Arial"/>
                <a:cs typeface="Arial"/>
              </a:rPr>
              <a:t>assessment is </a:t>
            </a:r>
            <a:r>
              <a:rPr sz="2400" dirty="0">
                <a:latin typeface="Arial"/>
                <a:cs typeface="Arial"/>
              </a:rPr>
              <a:t>important during system</a:t>
            </a:r>
            <a:r>
              <a:rPr sz="2400" spc="4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development</a:t>
            </a:r>
            <a:endParaRPr sz="240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spcBef>
                <a:spcPts val="2010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dirty="0">
                <a:latin typeface="Arial"/>
                <a:cs typeface="Arial"/>
              </a:rPr>
              <a:t>Used to discover and avoid vulnerabilities in software and</a:t>
            </a:r>
            <a:r>
              <a:rPr sz="2000" spc="-15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systems.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ftr" sz="quarter" idx="4294967295"/>
          </p:nvPr>
        </p:nvSpPr>
        <p:spPr>
          <a:xfrm>
            <a:off x="535940" y="6290385"/>
            <a:ext cx="1339850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endParaRPr dirty="0"/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4294967295"/>
          </p:nvPr>
        </p:nvSpPr>
        <p:spPr>
          <a:xfrm>
            <a:off x="4030471" y="6290385"/>
            <a:ext cx="1161414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endParaRPr spc="-5"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80"/>
              </a:spcBef>
            </a:pPr>
            <a:fld id="{81D60167-4931-47E6-BA6A-407CBD079E47}" type="slidenum">
              <a:rPr dirty="0"/>
              <a:t>17</a:t>
            </a:fld>
            <a:endParaRPr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547242"/>
            <a:ext cx="536321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solidFill>
                  <a:srgbClr val="333399"/>
                </a:solidFill>
              </a:rPr>
              <a:t>Threat Scenario</a:t>
            </a:r>
            <a:r>
              <a:rPr sz="3600" spc="-25" dirty="0">
                <a:solidFill>
                  <a:srgbClr val="333399"/>
                </a:solidFill>
              </a:rPr>
              <a:t> </a:t>
            </a:r>
            <a:r>
              <a:rPr sz="3600" dirty="0">
                <a:solidFill>
                  <a:srgbClr val="333399"/>
                </a:solidFill>
              </a:rPr>
              <a:t>Modelling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535940" y="1552391"/>
            <a:ext cx="7939405" cy="4575175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675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dirty="0">
                <a:latin typeface="Arial"/>
                <a:cs typeface="Arial"/>
              </a:rPr>
              <a:t>Attacker-centric</a:t>
            </a:r>
            <a:endParaRPr sz="2400">
              <a:latin typeface="Arial"/>
              <a:cs typeface="Arial"/>
            </a:endParaRPr>
          </a:p>
          <a:p>
            <a:pPr marL="756285" marR="29845" lvl="1" indent="-287020">
              <a:lnSpc>
                <a:spcPct val="100000"/>
              </a:lnSpc>
              <a:spcBef>
                <a:spcPts val="490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dirty="0">
                <a:latin typeface="Arial"/>
                <a:cs typeface="Arial"/>
              </a:rPr>
              <a:t>Starts from attackers, evaluates their goals, and how they</a:t>
            </a:r>
            <a:r>
              <a:rPr sz="2000" spc="-24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might  achieve them through attack tree. Usually starts from entry  points or attacker</a:t>
            </a:r>
            <a:r>
              <a:rPr sz="2000" spc="-8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action.</a:t>
            </a:r>
            <a:endParaRPr sz="200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spcBef>
                <a:spcPts val="570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Arial"/>
                <a:cs typeface="Arial"/>
              </a:rPr>
              <a:t>System-centric (aka. SW-, design-,</a:t>
            </a:r>
            <a:r>
              <a:rPr sz="2400" spc="3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architecture-centric)</a:t>
            </a:r>
            <a:endParaRPr sz="2400">
              <a:latin typeface="Arial"/>
              <a:cs typeface="Arial"/>
            </a:endParaRPr>
          </a:p>
          <a:p>
            <a:pPr marL="756285" marR="363220" lvl="1" indent="-287020">
              <a:lnSpc>
                <a:spcPct val="100000"/>
              </a:lnSpc>
              <a:spcBef>
                <a:spcPts val="484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spc="-5" dirty="0">
                <a:latin typeface="Arial"/>
                <a:cs typeface="Arial"/>
              </a:rPr>
              <a:t>Starts </a:t>
            </a:r>
            <a:r>
              <a:rPr sz="2000" dirty="0">
                <a:latin typeface="Arial"/>
                <a:cs typeface="Arial"/>
              </a:rPr>
              <a:t>from model of system, and </a:t>
            </a:r>
            <a:r>
              <a:rPr sz="2000" spc="-5" dirty="0">
                <a:latin typeface="Arial"/>
                <a:cs typeface="Arial"/>
              </a:rPr>
              <a:t>attempts </a:t>
            </a:r>
            <a:r>
              <a:rPr sz="2000" dirty="0">
                <a:latin typeface="Arial"/>
                <a:cs typeface="Arial"/>
              </a:rPr>
              <a:t>to follow model  dynamics and logic, looking for </a:t>
            </a:r>
            <a:r>
              <a:rPr sz="2000" spc="-5" dirty="0">
                <a:latin typeface="Arial"/>
                <a:cs typeface="Arial"/>
              </a:rPr>
              <a:t>types </a:t>
            </a:r>
            <a:r>
              <a:rPr sz="2000" dirty="0">
                <a:latin typeface="Arial"/>
                <a:cs typeface="Arial"/>
              </a:rPr>
              <a:t>of attacks against</a:t>
            </a:r>
            <a:r>
              <a:rPr sz="2000" spc="-17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each  element of the model. This approach is e.g. used for threat  modeling in Microsoft's Security Development</a:t>
            </a:r>
            <a:r>
              <a:rPr sz="2000" spc="-14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Lifecycle.</a:t>
            </a:r>
            <a:endParaRPr sz="200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spcBef>
                <a:spcPts val="575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Arial"/>
                <a:cs typeface="Arial"/>
              </a:rPr>
              <a:t>Asset-centric</a:t>
            </a:r>
            <a:endParaRPr sz="2400">
              <a:latin typeface="Arial"/>
              <a:cs typeface="Arial"/>
            </a:endParaRPr>
          </a:p>
          <a:p>
            <a:pPr marL="756285" marR="5080" lvl="1" indent="-287020">
              <a:lnSpc>
                <a:spcPct val="100000"/>
              </a:lnSpc>
              <a:spcBef>
                <a:spcPts val="484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dirty="0">
                <a:latin typeface="Arial"/>
                <a:cs typeface="Arial"/>
              </a:rPr>
              <a:t>Starts from assets entrusted to a system, such as a collection</a:t>
            </a:r>
            <a:r>
              <a:rPr sz="2000" spc="-26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of  sensitive personal information, and attempts to identify how  security breaches of CIA properties can</a:t>
            </a:r>
            <a:r>
              <a:rPr sz="2000" spc="-18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happen.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21614" y="246379"/>
            <a:ext cx="731774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solidFill>
                  <a:srgbClr val="333399"/>
                </a:solidFill>
              </a:rPr>
              <a:t>Attacker-centric </a:t>
            </a:r>
            <a:r>
              <a:rPr sz="3600" dirty="0">
                <a:solidFill>
                  <a:srgbClr val="333399"/>
                </a:solidFill>
              </a:rPr>
              <a:t>attack </a:t>
            </a:r>
            <a:r>
              <a:rPr sz="3600" spc="-5" dirty="0">
                <a:solidFill>
                  <a:srgbClr val="333399"/>
                </a:solidFill>
              </a:rPr>
              <a:t>tree</a:t>
            </a:r>
            <a:r>
              <a:rPr sz="3600" spc="-10" dirty="0">
                <a:solidFill>
                  <a:srgbClr val="333399"/>
                </a:solidFill>
              </a:rPr>
              <a:t> </a:t>
            </a:r>
            <a:r>
              <a:rPr sz="3600" dirty="0">
                <a:solidFill>
                  <a:srgbClr val="333399"/>
                </a:solidFill>
              </a:rPr>
              <a:t>example</a:t>
            </a:r>
            <a:endParaRPr sz="3600"/>
          </a:p>
        </p:txBody>
      </p:sp>
      <p:grpSp>
        <p:nvGrpSpPr>
          <p:cNvPr id="3" name="object 3"/>
          <p:cNvGrpSpPr/>
          <p:nvPr/>
        </p:nvGrpSpPr>
        <p:grpSpPr>
          <a:xfrm>
            <a:off x="2361945" y="2038857"/>
            <a:ext cx="1954530" cy="556895"/>
            <a:chOff x="2361945" y="2038857"/>
            <a:chExt cx="1954530" cy="556895"/>
          </a:xfrm>
        </p:grpSpPr>
        <p:sp>
          <p:nvSpPr>
            <p:cNvPr id="4" name="object 4"/>
            <p:cNvSpPr/>
            <p:nvPr/>
          </p:nvSpPr>
          <p:spPr>
            <a:xfrm>
              <a:off x="2372105" y="2049017"/>
              <a:ext cx="1600200" cy="536575"/>
            </a:xfrm>
            <a:custGeom>
              <a:avLst/>
              <a:gdLst/>
              <a:ahLst/>
              <a:cxnLst/>
              <a:rect l="l" t="t" r="r" b="b"/>
              <a:pathLst>
                <a:path w="1600200" h="536575">
                  <a:moveTo>
                    <a:pt x="1600199" y="0"/>
                  </a:moveTo>
                  <a:lnTo>
                    <a:pt x="0" y="536448"/>
                  </a:lnTo>
                </a:path>
              </a:pathLst>
            </a:custGeom>
            <a:ln w="19812">
              <a:solidFill>
                <a:srgbClr val="3333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306061" y="2116073"/>
              <a:ext cx="0" cy="450850"/>
            </a:xfrm>
            <a:custGeom>
              <a:avLst/>
              <a:gdLst/>
              <a:ahLst/>
              <a:cxnLst/>
              <a:rect l="l" t="t" r="r" b="b"/>
              <a:pathLst>
                <a:path h="450850">
                  <a:moveTo>
                    <a:pt x="0" y="0"/>
                  </a:moveTo>
                  <a:lnTo>
                    <a:pt x="0" y="450341"/>
                  </a:lnTo>
                </a:path>
              </a:pathLst>
            </a:custGeom>
            <a:ln w="19811">
              <a:solidFill>
                <a:srgbClr val="3333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3057144" y="1367027"/>
            <a:ext cx="2581910" cy="646430"/>
          </a:xfrm>
          <a:prstGeom prst="rect">
            <a:avLst/>
          </a:prstGeom>
          <a:solidFill>
            <a:srgbClr val="FFFF66"/>
          </a:solidFill>
          <a:ln w="9144">
            <a:solidFill>
              <a:srgbClr val="000000"/>
            </a:solidFill>
          </a:ln>
        </p:spPr>
        <p:txBody>
          <a:bodyPr vert="horz" wrap="square" lIns="0" tIns="38100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300"/>
              </a:spcBef>
            </a:pPr>
            <a:r>
              <a:rPr sz="1800" b="1" dirty="0">
                <a:latin typeface="Times New Roman"/>
                <a:cs typeface="Times New Roman"/>
              </a:rPr>
              <a:t>G</a:t>
            </a:r>
            <a:r>
              <a:rPr sz="1800" b="1" baseline="-20833" dirty="0">
                <a:latin typeface="Times New Roman"/>
                <a:cs typeface="Times New Roman"/>
              </a:rPr>
              <a:t>0</a:t>
            </a:r>
            <a:r>
              <a:rPr sz="1800" dirty="0">
                <a:latin typeface="Arial"/>
                <a:cs typeface="Arial"/>
              </a:rPr>
              <a:t>: </a:t>
            </a:r>
            <a:r>
              <a:rPr sz="1800" spc="-5" dirty="0">
                <a:latin typeface="Arial"/>
                <a:cs typeface="Arial"/>
              </a:rPr>
              <a:t>Attacker </a:t>
            </a:r>
            <a:r>
              <a:rPr sz="1800" spc="-15" dirty="0">
                <a:latin typeface="Arial"/>
                <a:cs typeface="Arial"/>
              </a:rPr>
              <a:t>wants</a:t>
            </a:r>
            <a:r>
              <a:rPr sz="1800" spc="-9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user</a:t>
            </a:r>
            <a:endParaRPr sz="1800">
              <a:latin typeface="Arial"/>
              <a:cs typeface="Arial"/>
            </a:endParaRPr>
          </a:p>
          <a:p>
            <a:pPr marL="473075">
              <a:lnSpc>
                <a:spcPct val="100000"/>
              </a:lnSpc>
              <a:spcBef>
                <a:spcPts val="15"/>
              </a:spcBef>
            </a:pPr>
            <a:r>
              <a:rPr sz="1800" spc="-5" dirty="0">
                <a:latin typeface="Arial"/>
                <a:cs typeface="Arial"/>
              </a:rPr>
              <a:t>account</a:t>
            </a:r>
            <a:r>
              <a:rPr sz="1800" spc="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data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570226" y="5185409"/>
            <a:ext cx="433070" cy="0"/>
          </a:xfrm>
          <a:custGeom>
            <a:avLst/>
            <a:gdLst/>
            <a:ahLst/>
            <a:cxnLst/>
            <a:rect l="l" t="t" r="r" b="b"/>
            <a:pathLst>
              <a:path w="433069">
                <a:moveTo>
                  <a:pt x="0" y="0"/>
                </a:moveTo>
                <a:lnTo>
                  <a:pt x="432816" y="0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358140" y="4713595"/>
            <a:ext cx="1419225" cy="598170"/>
          </a:xfrm>
          <a:prstGeom prst="rect">
            <a:avLst/>
          </a:prstGeom>
        </p:spPr>
        <p:txBody>
          <a:bodyPr vert="horz" wrap="square" lIns="0" tIns="419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30"/>
              </a:spcBef>
            </a:pPr>
            <a:r>
              <a:rPr sz="1800" spc="-10" dirty="0">
                <a:latin typeface="Arial"/>
                <a:cs typeface="Arial"/>
              </a:rPr>
              <a:t>Legend:</a:t>
            </a:r>
            <a:endParaRPr sz="1800">
              <a:latin typeface="Arial"/>
              <a:cs typeface="Arial"/>
            </a:endParaRPr>
          </a:p>
          <a:p>
            <a:pPr marL="101600">
              <a:lnSpc>
                <a:spcPct val="100000"/>
              </a:lnSpc>
              <a:spcBef>
                <a:spcPts val="200"/>
              </a:spcBef>
            </a:pPr>
            <a:r>
              <a:rPr sz="1600" b="1" dirty="0">
                <a:latin typeface="Times New Roman"/>
                <a:cs typeface="Times New Roman"/>
              </a:rPr>
              <a:t>G</a:t>
            </a:r>
            <a:r>
              <a:rPr sz="1575" b="1" baseline="-21164" dirty="0">
                <a:latin typeface="Times New Roman"/>
                <a:cs typeface="Times New Roman"/>
              </a:rPr>
              <a:t>0</a:t>
            </a:r>
            <a:r>
              <a:rPr sz="1600" dirty="0">
                <a:latin typeface="Arial"/>
                <a:cs typeface="Arial"/>
              </a:rPr>
              <a:t>: </a:t>
            </a:r>
            <a:r>
              <a:rPr sz="1600" spc="-5" dirty="0">
                <a:latin typeface="Arial"/>
                <a:cs typeface="Arial"/>
              </a:rPr>
              <a:t>Main</a:t>
            </a:r>
            <a:r>
              <a:rPr sz="1600" spc="-4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goal</a:t>
            </a:r>
            <a:endParaRPr sz="16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127375" y="5043042"/>
            <a:ext cx="1830070" cy="5187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Arial"/>
                <a:cs typeface="Arial"/>
              </a:rPr>
              <a:t>AND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(conjunctive)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sz="1600" spc="-5" dirty="0">
                <a:latin typeface="Arial"/>
                <a:cs typeface="Arial"/>
              </a:rPr>
              <a:t>all subgoals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needed</a:t>
            </a:r>
            <a:endParaRPr sz="16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785609" y="5043042"/>
            <a:ext cx="1852930" cy="5187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latin typeface="Arial"/>
                <a:cs typeface="Arial"/>
              </a:rPr>
              <a:t>OR</a:t>
            </a:r>
            <a:r>
              <a:rPr sz="160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(disjunctive)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sz="1600" spc="-5" dirty="0">
                <a:latin typeface="Arial"/>
                <a:cs typeface="Arial"/>
              </a:rPr>
              <a:t>any subgoal</a:t>
            </a:r>
            <a:r>
              <a:rPr sz="1600" spc="-4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needed</a:t>
            </a:r>
            <a:endParaRPr sz="16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58140" y="5777890"/>
            <a:ext cx="689419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600" spc="-5" dirty="0">
                <a:latin typeface="Arial"/>
                <a:cs typeface="Arial"/>
              </a:rPr>
              <a:t>Probability of attack success: </a:t>
            </a:r>
            <a:r>
              <a:rPr sz="1600" dirty="0">
                <a:latin typeface="Arial"/>
                <a:cs typeface="Arial"/>
              </a:rPr>
              <a:t>p(G</a:t>
            </a:r>
            <a:r>
              <a:rPr sz="1575" baseline="-21164" dirty="0">
                <a:latin typeface="Arial"/>
                <a:cs typeface="Arial"/>
              </a:rPr>
              <a:t>0</a:t>
            </a:r>
            <a:r>
              <a:rPr sz="1600" dirty="0">
                <a:latin typeface="Arial"/>
                <a:cs typeface="Arial"/>
              </a:rPr>
              <a:t>) </a:t>
            </a:r>
            <a:r>
              <a:rPr sz="1600" spc="-5" dirty="0">
                <a:latin typeface="Arial"/>
                <a:cs typeface="Arial"/>
              </a:rPr>
              <a:t>=</a:t>
            </a:r>
            <a:r>
              <a:rPr sz="1600" spc="14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1-</a:t>
            </a:r>
            <a:r>
              <a:rPr sz="2000" spc="-5" dirty="0">
                <a:latin typeface="Arial"/>
                <a:cs typeface="Arial"/>
              </a:rPr>
              <a:t>(</a:t>
            </a:r>
            <a:r>
              <a:rPr sz="1600" spc="-5" dirty="0">
                <a:latin typeface="Arial"/>
                <a:cs typeface="Arial"/>
              </a:rPr>
              <a:t>1-p(G</a:t>
            </a:r>
            <a:r>
              <a:rPr sz="1575" spc="-7" baseline="-21164" dirty="0">
                <a:latin typeface="Arial"/>
                <a:cs typeface="Arial"/>
              </a:rPr>
              <a:t>1</a:t>
            </a:r>
            <a:r>
              <a:rPr sz="1600" spc="-5" dirty="0">
                <a:latin typeface="Arial"/>
                <a:cs typeface="Arial"/>
              </a:rPr>
              <a:t>)</a:t>
            </a:r>
            <a:r>
              <a:rPr sz="2000" spc="-5" dirty="0">
                <a:latin typeface="Arial"/>
                <a:cs typeface="Arial"/>
              </a:rPr>
              <a:t>)</a:t>
            </a:r>
            <a:r>
              <a:rPr sz="1600" spc="-5" dirty="0">
                <a:latin typeface="Symbol"/>
                <a:cs typeface="Symbol"/>
              </a:rPr>
              <a:t></a:t>
            </a:r>
            <a:r>
              <a:rPr sz="2000" spc="-5" dirty="0">
                <a:latin typeface="Arial"/>
                <a:cs typeface="Arial"/>
              </a:rPr>
              <a:t>(</a:t>
            </a:r>
            <a:r>
              <a:rPr sz="1600" spc="-5" dirty="0">
                <a:latin typeface="Arial"/>
                <a:cs typeface="Arial"/>
              </a:rPr>
              <a:t>1-</a:t>
            </a:r>
            <a:r>
              <a:rPr sz="2000" spc="-5" dirty="0">
                <a:latin typeface="Arial"/>
                <a:cs typeface="Arial"/>
              </a:rPr>
              <a:t>(</a:t>
            </a:r>
            <a:r>
              <a:rPr sz="1600" spc="-5" dirty="0">
                <a:latin typeface="Arial"/>
                <a:cs typeface="Arial"/>
              </a:rPr>
              <a:t>p(G</a:t>
            </a:r>
            <a:r>
              <a:rPr sz="1575" spc="-7" baseline="-21164" dirty="0">
                <a:latin typeface="Arial"/>
                <a:cs typeface="Arial"/>
              </a:rPr>
              <a:t>4</a:t>
            </a:r>
            <a:r>
              <a:rPr sz="1600" spc="-5" dirty="0">
                <a:latin typeface="Arial"/>
                <a:cs typeface="Arial"/>
              </a:rPr>
              <a:t>)p(G</a:t>
            </a:r>
            <a:r>
              <a:rPr sz="1575" spc="-7" baseline="-21164" dirty="0">
                <a:latin typeface="Arial"/>
                <a:cs typeface="Arial"/>
              </a:rPr>
              <a:t>5</a:t>
            </a:r>
            <a:r>
              <a:rPr sz="1600" spc="-5" dirty="0">
                <a:latin typeface="Arial"/>
                <a:cs typeface="Arial"/>
              </a:rPr>
              <a:t>)</a:t>
            </a:r>
            <a:r>
              <a:rPr sz="2000" spc="-5" dirty="0">
                <a:latin typeface="Arial"/>
                <a:cs typeface="Arial"/>
              </a:rPr>
              <a:t>))</a:t>
            </a:r>
            <a:r>
              <a:rPr sz="1600" spc="-5" dirty="0">
                <a:latin typeface="Symbol"/>
                <a:cs typeface="Symbol"/>
              </a:rPr>
              <a:t></a:t>
            </a:r>
            <a:r>
              <a:rPr sz="2000" spc="-5" dirty="0">
                <a:latin typeface="Arial"/>
                <a:cs typeface="Arial"/>
              </a:rPr>
              <a:t>(</a:t>
            </a:r>
            <a:r>
              <a:rPr sz="1600" spc="-5" dirty="0">
                <a:latin typeface="Arial"/>
                <a:cs typeface="Arial"/>
              </a:rPr>
              <a:t>1-p(G</a:t>
            </a:r>
            <a:r>
              <a:rPr sz="1575" spc="-7" baseline="-21164" dirty="0">
                <a:latin typeface="Arial"/>
                <a:cs typeface="Arial"/>
              </a:rPr>
              <a:t>3</a:t>
            </a:r>
            <a:r>
              <a:rPr sz="1600" spc="-5" dirty="0">
                <a:latin typeface="Arial"/>
                <a:cs typeface="Arial"/>
              </a:rPr>
              <a:t>)</a:t>
            </a:r>
            <a:r>
              <a:rPr sz="2000" spc="-5" dirty="0">
                <a:latin typeface="Arial"/>
                <a:cs typeface="Arial"/>
              </a:rPr>
              <a:t>)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12" name="object 1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36791" y="5125211"/>
            <a:ext cx="176783" cy="115824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723900" y="2577083"/>
            <a:ext cx="2019300" cy="646430"/>
          </a:xfrm>
          <a:prstGeom prst="rect">
            <a:avLst/>
          </a:prstGeom>
          <a:solidFill>
            <a:srgbClr val="FFFF66"/>
          </a:solidFill>
          <a:ln w="9144">
            <a:solidFill>
              <a:srgbClr val="000000"/>
            </a:solidFill>
          </a:ln>
        </p:spPr>
        <p:txBody>
          <a:bodyPr vert="horz" wrap="square" lIns="0" tIns="36195" rIns="0" bIns="0" rtlCol="0">
            <a:spAutoFit/>
          </a:bodyPr>
          <a:lstStyle/>
          <a:p>
            <a:pPr marL="472440" marR="191135" indent="-381000">
              <a:lnSpc>
                <a:spcPct val="100600"/>
              </a:lnSpc>
              <a:spcBef>
                <a:spcPts val="285"/>
              </a:spcBef>
            </a:pPr>
            <a:r>
              <a:rPr sz="1800" b="1" dirty="0">
                <a:latin typeface="Times New Roman"/>
                <a:cs typeface="Times New Roman"/>
              </a:rPr>
              <a:t>G</a:t>
            </a:r>
            <a:r>
              <a:rPr sz="1800" b="1" baseline="-20833" dirty="0">
                <a:latin typeface="Times New Roman"/>
                <a:cs typeface="Times New Roman"/>
              </a:rPr>
              <a:t>1</a:t>
            </a:r>
            <a:r>
              <a:rPr sz="1800" dirty="0">
                <a:latin typeface="Arial"/>
                <a:cs typeface="Arial"/>
              </a:rPr>
              <a:t>: </a:t>
            </a:r>
            <a:r>
              <a:rPr sz="1800" spc="-5" dirty="0">
                <a:latin typeface="Arial"/>
                <a:cs typeface="Arial"/>
              </a:rPr>
              <a:t>SQL</a:t>
            </a:r>
            <a:r>
              <a:rPr sz="1800" spc="-14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injection  through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spc="-15" dirty="0">
                <a:latin typeface="Arial"/>
                <a:cs typeface="Arial"/>
              </a:rPr>
              <a:t>web</a:t>
            </a:r>
            <a:endParaRPr sz="18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267455" y="2566416"/>
            <a:ext cx="2019300" cy="646430"/>
          </a:xfrm>
          <a:prstGeom prst="rect">
            <a:avLst/>
          </a:prstGeom>
          <a:solidFill>
            <a:srgbClr val="FFFF66"/>
          </a:solidFill>
          <a:ln w="9144">
            <a:solidFill>
              <a:srgbClr val="000000"/>
            </a:solidFill>
          </a:ln>
        </p:spPr>
        <p:txBody>
          <a:bodyPr vert="horz" wrap="square" lIns="0" tIns="37465" rIns="0" bIns="0" rtlCol="0">
            <a:spAutoFit/>
          </a:bodyPr>
          <a:lstStyle/>
          <a:p>
            <a:pPr marL="472440" marR="270510" indent="-381000">
              <a:lnSpc>
                <a:spcPct val="100600"/>
              </a:lnSpc>
              <a:spcBef>
                <a:spcPts val="295"/>
              </a:spcBef>
            </a:pPr>
            <a:r>
              <a:rPr sz="1800" b="1" dirty="0">
                <a:latin typeface="Times New Roman"/>
                <a:cs typeface="Times New Roman"/>
              </a:rPr>
              <a:t>G</a:t>
            </a:r>
            <a:r>
              <a:rPr sz="1800" b="1" baseline="-20833" dirty="0">
                <a:latin typeface="Times New Roman"/>
                <a:cs typeface="Times New Roman"/>
              </a:rPr>
              <a:t>2</a:t>
            </a:r>
            <a:r>
              <a:rPr sz="1800" dirty="0">
                <a:latin typeface="Arial"/>
                <a:cs typeface="Arial"/>
              </a:rPr>
              <a:t>:</a:t>
            </a:r>
            <a:r>
              <a:rPr sz="1800" spc="-7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Impersonate  login</a:t>
            </a:r>
            <a:endParaRPr sz="18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673852" y="2557272"/>
            <a:ext cx="2933700" cy="646430"/>
          </a:xfrm>
          <a:prstGeom prst="rect">
            <a:avLst/>
          </a:prstGeom>
          <a:solidFill>
            <a:srgbClr val="FFFF66"/>
          </a:solidFill>
          <a:ln w="9144">
            <a:solidFill>
              <a:srgbClr val="000000"/>
            </a:solidFill>
          </a:ln>
        </p:spPr>
        <p:txBody>
          <a:bodyPr vert="horz" wrap="square" lIns="0" tIns="37465" rIns="0" bIns="0" rtlCol="0">
            <a:spAutoFit/>
          </a:bodyPr>
          <a:lstStyle/>
          <a:p>
            <a:pPr marL="473075" marR="205104" indent="-381000">
              <a:lnSpc>
                <a:spcPct val="100600"/>
              </a:lnSpc>
              <a:spcBef>
                <a:spcPts val="295"/>
              </a:spcBef>
            </a:pPr>
            <a:r>
              <a:rPr sz="1800" b="1" dirty="0">
                <a:latin typeface="Times New Roman"/>
                <a:cs typeface="Times New Roman"/>
              </a:rPr>
              <a:t>G</a:t>
            </a:r>
            <a:r>
              <a:rPr sz="1800" b="1" baseline="-20833" dirty="0">
                <a:latin typeface="Times New Roman"/>
                <a:cs typeface="Times New Roman"/>
              </a:rPr>
              <a:t>3</a:t>
            </a:r>
            <a:r>
              <a:rPr sz="1800" dirty="0">
                <a:latin typeface="Arial"/>
                <a:cs typeface="Arial"/>
              </a:rPr>
              <a:t>: Attack </a:t>
            </a:r>
            <a:r>
              <a:rPr sz="1800" spc="-5" dirty="0">
                <a:latin typeface="Arial"/>
                <a:cs typeface="Arial"/>
              </a:rPr>
              <a:t>user client </a:t>
            </a:r>
            <a:r>
              <a:rPr sz="1800" spc="-15" dirty="0">
                <a:latin typeface="Arial"/>
                <a:cs typeface="Arial"/>
              </a:rPr>
              <a:t>with  </a:t>
            </a:r>
            <a:r>
              <a:rPr sz="1800" spc="-5" dirty="0">
                <a:latin typeface="Arial"/>
                <a:cs typeface="Arial"/>
              </a:rPr>
              <a:t>XSS </a:t>
            </a:r>
            <a:r>
              <a:rPr sz="1800" dirty="0">
                <a:latin typeface="Arial"/>
                <a:cs typeface="Arial"/>
              </a:rPr>
              <a:t>(cross </a:t>
            </a:r>
            <a:r>
              <a:rPr sz="1800" spc="-5" dirty="0">
                <a:latin typeface="Arial"/>
                <a:cs typeface="Arial"/>
              </a:rPr>
              <a:t>site</a:t>
            </a:r>
            <a:r>
              <a:rPr sz="1800" spc="-4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script)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3745991" y="2068067"/>
            <a:ext cx="2360930" cy="495300"/>
            <a:chOff x="3745991" y="2068067"/>
            <a:chExt cx="2360930" cy="495300"/>
          </a:xfrm>
        </p:grpSpPr>
        <p:sp>
          <p:nvSpPr>
            <p:cNvPr id="17" name="object 17"/>
            <p:cNvSpPr/>
            <p:nvPr/>
          </p:nvSpPr>
          <p:spPr>
            <a:xfrm>
              <a:off x="4801361" y="2077973"/>
              <a:ext cx="1295400" cy="475615"/>
            </a:xfrm>
            <a:custGeom>
              <a:avLst/>
              <a:gdLst/>
              <a:ahLst/>
              <a:cxnLst/>
              <a:rect l="l" t="t" r="r" b="b"/>
              <a:pathLst>
                <a:path w="1295400" h="475614">
                  <a:moveTo>
                    <a:pt x="0" y="0"/>
                  </a:moveTo>
                  <a:lnTo>
                    <a:pt x="1295400" y="475488"/>
                  </a:lnTo>
                </a:path>
              </a:pathLst>
            </a:custGeom>
            <a:ln w="19812">
              <a:solidFill>
                <a:srgbClr val="3333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3755897" y="2125217"/>
              <a:ext cx="1122045" cy="208915"/>
            </a:xfrm>
            <a:custGeom>
              <a:avLst/>
              <a:gdLst/>
              <a:ahLst/>
              <a:cxnLst/>
              <a:rect l="l" t="t" r="r" b="b"/>
              <a:pathLst>
                <a:path w="1122045" h="208914">
                  <a:moveTo>
                    <a:pt x="0" y="0"/>
                  </a:moveTo>
                  <a:lnTo>
                    <a:pt x="46736" y="17865"/>
                  </a:lnTo>
                  <a:lnTo>
                    <a:pt x="93472" y="35482"/>
                  </a:lnTo>
                  <a:lnTo>
                    <a:pt x="140208" y="52601"/>
                  </a:lnTo>
                  <a:lnTo>
                    <a:pt x="186944" y="68975"/>
                  </a:lnTo>
                  <a:lnTo>
                    <a:pt x="233680" y="84353"/>
                  </a:lnTo>
                  <a:lnTo>
                    <a:pt x="280416" y="98488"/>
                  </a:lnTo>
                  <a:lnTo>
                    <a:pt x="327152" y="111131"/>
                  </a:lnTo>
                  <a:lnTo>
                    <a:pt x="373888" y="122032"/>
                  </a:lnTo>
                  <a:lnTo>
                    <a:pt x="420624" y="130944"/>
                  </a:lnTo>
                  <a:lnTo>
                    <a:pt x="467360" y="137618"/>
                  </a:lnTo>
                  <a:lnTo>
                    <a:pt x="514096" y="141805"/>
                  </a:lnTo>
                  <a:lnTo>
                    <a:pt x="560831" y="143256"/>
                  </a:lnTo>
                  <a:lnTo>
                    <a:pt x="609353" y="140893"/>
                  </a:lnTo>
                  <a:lnTo>
                    <a:pt x="660795" y="134302"/>
                  </a:lnTo>
                  <a:lnTo>
                    <a:pt x="714184" y="124229"/>
                  </a:lnTo>
                  <a:lnTo>
                    <a:pt x="768547" y="111421"/>
                  </a:lnTo>
                  <a:lnTo>
                    <a:pt x="822910" y="96623"/>
                  </a:lnTo>
                  <a:lnTo>
                    <a:pt x="876300" y="80581"/>
                  </a:lnTo>
                  <a:lnTo>
                    <a:pt x="927742" y="64042"/>
                  </a:lnTo>
                  <a:lnTo>
                    <a:pt x="976263" y="47752"/>
                  </a:lnTo>
                  <a:lnTo>
                    <a:pt x="1020889" y="32456"/>
                  </a:lnTo>
                  <a:lnTo>
                    <a:pt x="1060647" y="18901"/>
                  </a:lnTo>
                  <a:lnTo>
                    <a:pt x="1094563" y="7834"/>
                  </a:lnTo>
                  <a:lnTo>
                    <a:pt x="1121664" y="0"/>
                  </a:lnTo>
                </a:path>
                <a:path w="1122045" h="208914">
                  <a:moveTo>
                    <a:pt x="246887" y="152400"/>
                  </a:moveTo>
                  <a:lnTo>
                    <a:pt x="299974" y="166366"/>
                  </a:lnTo>
                  <a:lnTo>
                    <a:pt x="353060" y="179549"/>
                  </a:lnTo>
                  <a:lnTo>
                    <a:pt x="406146" y="191166"/>
                  </a:lnTo>
                  <a:lnTo>
                    <a:pt x="459232" y="200434"/>
                  </a:lnTo>
                  <a:lnTo>
                    <a:pt x="512318" y="206569"/>
                  </a:lnTo>
                  <a:lnTo>
                    <a:pt x="565403" y="208787"/>
                  </a:lnTo>
                  <a:lnTo>
                    <a:pt x="622176" y="205263"/>
                  </a:lnTo>
                  <a:lnTo>
                    <a:pt x="683372" y="196257"/>
                  </a:lnTo>
                  <a:lnTo>
                    <a:pt x="744569" y="184118"/>
                  </a:lnTo>
                  <a:lnTo>
                    <a:pt x="801341" y="171196"/>
                  </a:lnTo>
                  <a:lnTo>
                    <a:pt x="849266" y="159840"/>
                  </a:lnTo>
                  <a:lnTo>
                    <a:pt x="883919" y="152400"/>
                  </a:lnTo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2218944" y="3758184"/>
            <a:ext cx="2019300" cy="367665"/>
          </a:xfrm>
          <a:prstGeom prst="rect">
            <a:avLst/>
          </a:prstGeom>
          <a:solidFill>
            <a:srgbClr val="FFFF66"/>
          </a:solidFill>
          <a:ln w="9144">
            <a:solidFill>
              <a:srgbClr val="000000"/>
            </a:solidFill>
          </a:ln>
        </p:spPr>
        <p:txBody>
          <a:bodyPr vert="horz" wrap="square" lIns="0" tIns="38100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300"/>
              </a:spcBef>
            </a:pPr>
            <a:r>
              <a:rPr sz="1800" b="1" dirty="0">
                <a:latin typeface="Times New Roman"/>
                <a:cs typeface="Times New Roman"/>
              </a:rPr>
              <a:t>G</a:t>
            </a:r>
            <a:r>
              <a:rPr sz="1800" b="1" baseline="-20833" dirty="0">
                <a:latin typeface="Times New Roman"/>
                <a:cs typeface="Times New Roman"/>
              </a:rPr>
              <a:t>4</a:t>
            </a:r>
            <a:r>
              <a:rPr sz="1800" dirty="0">
                <a:latin typeface="Arial"/>
                <a:cs typeface="Arial"/>
              </a:rPr>
              <a:t>: </a:t>
            </a:r>
            <a:r>
              <a:rPr sz="1800" spc="-5" dirty="0">
                <a:latin typeface="Arial"/>
                <a:cs typeface="Arial"/>
              </a:rPr>
              <a:t>Get login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Ids</a:t>
            </a:r>
            <a:endParaRPr sz="18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428744" y="3758184"/>
            <a:ext cx="2286000" cy="367665"/>
          </a:xfrm>
          <a:prstGeom prst="rect">
            <a:avLst/>
          </a:prstGeom>
          <a:solidFill>
            <a:srgbClr val="FFFF66"/>
          </a:solidFill>
          <a:ln w="9144">
            <a:solidFill>
              <a:srgbClr val="000000"/>
            </a:solidFill>
          </a:ln>
        </p:spPr>
        <p:txBody>
          <a:bodyPr vert="horz" wrap="square" lIns="0" tIns="38100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300"/>
              </a:spcBef>
            </a:pPr>
            <a:r>
              <a:rPr sz="1800" b="1" dirty="0">
                <a:latin typeface="Times New Roman"/>
                <a:cs typeface="Times New Roman"/>
              </a:rPr>
              <a:t>G</a:t>
            </a:r>
            <a:r>
              <a:rPr sz="1800" b="1" baseline="-20833" dirty="0">
                <a:latin typeface="Times New Roman"/>
                <a:cs typeface="Times New Roman"/>
              </a:rPr>
              <a:t>5</a:t>
            </a:r>
            <a:r>
              <a:rPr sz="1800" dirty="0">
                <a:latin typeface="Arial"/>
                <a:cs typeface="Arial"/>
              </a:rPr>
              <a:t>: </a:t>
            </a:r>
            <a:r>
              <a:rPr sz="1800" spc="-5" dirty="0">
                <a:latin typeface="Arial"/>
                <a:cs typeface="Arial"/>
              </a:rPr>
              <a:t>Find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passwords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3906011" y="3238500"/>
            <a:ext cx="810895" cy="525780"/>
            <a:chOff x="3906011" y="3238500"/>
            <a:chExt cx="810895" cy="525780"/>
          </a:xfrm>
        </p:grpSpPr>
        <p:sp>
          <p:nvSpPr>
            <p:cNvPr id="22" name="object 22"/>
            <p:cNvSpPr/>
            <p:nvPr/>
          </p:nvSpPr>
          <p:spPr>
            <a:xfrm>
              <a:off x="3915917" y="3248405"/>
              <a:ext cx="791210" cy="506095"/>
            </a:xfrm>
            <a:custGeom>
              <a:avLst/>
              <a:gdLst/>
              <a:ahLst/>
              <a:cxnLst/>
              <a:rect l="l" t="t" r="r" b="b"/>
              <a:pathLst>
                <a:path w="791210" h="506095">
                  <a:moveTo>
                    <a:pt x="246887" y="0"/>
                  </a:moveTo>
                  <a:lnTo>
                    <a:pt x="0" y="477012"/>
                  </a:lnTo>
                </a:path>
                <a:path w="791210" h="506095">
                  <a:moveTo>
                    <a:pt x="551688" y="10668"/>
                  </a:moveTo>
                  <a:lnTo>
                    <a:pt x="790956" y="505968"/>
                  </a:lnTo>
                </a:path>
              </a:pathLst>
            </a:custGeom>
            <a:ln w="19812">
              <a:solidFill>
                <a:srgbClr val="3333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4056125" y="3458718"/>
              <a:ext cx="504825" cy="0"/>
            </a:xfrm>
            <a:custGeom>
              <a:avLst/>
              <a:gdLst/>
              <a:ahLst/>
              <a:cxnLst/>
              <a:rect l="l" t="t" r="r" b="b"/>
              <a:pathLst>
                <a:path w="504825">
                  <a:moveTo>
                    <a:pt x="0" y="0"/>
                  </a:moveTo>
                  <a:lnTo>
                    <a:pt x="504444" y="0"/>
                  </a:lnTo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>
            <a:spLocks noGrp="1"/>
          </p:cNvSpPr>
          <p:nvPr>
            <p:ph type="ftr" sz="quarter" idx="4294967295"/>
          </p:nvPr>
        </p:nvSpPr>
        <p:spPr>
          <a:xfrm>
            <a:off x="535940" y="6290385"/>
            <a:ext cx="1339850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endParaRPr dirty="0"/>
          </a:p>
        </p:txBody>
      </p:sp>
      <p:sp>
        <p:nvSpPr>
          <p:cNvPr id="25" name="object 25"/>
          <p:cNvSpPr txBox="1">
            <a:spLocks noGrp="1"/>
          </p:cNvSpPr>
          <p:nvPr>
            <p:ph type="dt" sz="half" idx="4294967295"/>
          </p:nvPr>
        </p:nvSpPr>
        <p:spPr>
          <a:xfrm>
            <a:off x="4030471" y="6290385"/>
            <a:ext cx="1161414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endParaRPr spc="-5" dirty="0"/>
          </a:p>
        </p:txBody>
      </p:sp>
      <p:sp>
        <p:nvSpPr>
          <p:cNvPr id="26" name="object 2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80"/>
              </a:spcBef>
            </a:pPr>
            <a:fld id="{81D60167-4931-47E6-BA6A-407CBD079E47}" type="slidenum">
              <a:rPr dirty="0"/>
              <a:t>18</a:t>
            </a:fld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21640" y="287528"/>
            <a:ext cx="82816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solidFill>
                  <a:srgbClr val="333399"/>
                </a:solidFill>
              </a:rPr>
              <a:t>System-centric </a:t>
            </a:r>
            <a:r>
              <a:rPr sz="3600" dirty="0">
                <a:solidFill>
                  <a:srgbClr val="333399"/>
                </a:solidFill>
              </a:rPr>
              <a:t>threat modelling</a:t>
            </a:r>
            <a:r>
              <a:rPr sz="3600" spc="-55" dirty="0">
                <a:solidFill>
                  <a:srgbClr val="333399"/>
                </a:solidFill>
              </a:rPr>
              <a:t> </a:t>
            </a:r>
            <a:r>
              <a:rPr sz="3600" dirty="0">
                <a:solidFill>
                  <a:srgbClr val="333399"/>
                </a:solidFill>
              </a:rPr>
              <a:t>example</a:t>
            </a:r>
            <a:endParaRPr sz="3600"/>
          </a:p>
        </p:txBody>
      </p:sp>
      <p:grpSp>
        <p:nvGrpSpPr>
          <p:cNvPr id="3" name="object 3"/>
          <p:cNvGrpSpPr/>
          <p:nvPr/>
        </p:nvGrpSpPr>
        <p:grpSpPr>
          <a:xfrm>
            <a:off x="333451" y="1414208"/>
            <a:ext cx="4214495" cy="1778635"/>
            <a:chOff x="333451" y="1414208"/>
            <a:chExt cx="4214495" cy="177863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33451" y="1657968"/>
              <a:ext cx="1315720" cy="916211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512570" y="1948434"/>
              <a:ext cx="1663064" cy="368935"/>
            </a:xfrm>
            <a:custGeom>
              <a:avLst/>
              <a:gdLst/>
              <a:ahLst/>
              <a:cxnLst/>
              <a:rect l="l" t="t" r="r" b="b"/>
              <a:pathLst>
                <a:path w="1663064" h="368935">
                  <a:moveTo>
                    <a:pt x="1478280" y="0"/>
                  </a:moveTo>
                  <a:lnTo>
                    <a:pt x="1478280" y="92201"/>
                  </a:lnTo>
                  <a:lnTo>
                    <a:pt x="184404" y="92201"/>
                  </a:lnTo>
                  <a:lnTo>
                    <a:pt x="184404" y="0"/>
                  </a:lnTo>
                  <a:lnTo>
                    <a:pt x="0" y="184403"/>
                  </a:lnTo>
                  <a:lnTo>
                    <a:pt x="184404" y="368807"/>
                  </a:lnTo>
                  <a:lnTo>
                    <a:pt x="184404" y="276605"/>
                  </a:lnTo>
                  <a:lnTo>
                    <a:pt x="1478280" y="276605"/>
                  </a:lnTo>
                  <a:lnTo>
                    <a:pt x="1478280" y="368807"/>
                  </a:lnTo>
                  <a:lnTo>
                    <a:pt x="1662684" y="184403"/>
                  </a:lnTo>
                  <a:lnTo>
                    <a:pt x="1478280" y="0"/>
                  </a:lnTo>
                  <a:close/>
                </a:path>
              </a:pathLst>
            </a:custGeom>
            <a:solidFill>
              <a:srgbClr val="13D5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512570" y="1948434"/>
              <a:ext cx="1663064" cy="368935"/>
            </a:xfrm>
            <a:custGeom>
              <a:avLst/>
              <a:gdLst/>
              <a:ahLst/>
              <a:cxnLst/>
              <a:rect l="l" t="t" r="r" b="b"/>
              <a:pathLst>
                <a:path w="1663064" h="368935">
                  <a:moveTo>
                    <a:pt x="0" y="184403"/>
                  </a:moveTo>
                  <a:lnTo>
                    <a:pt x="184404" y="0"/>
                  </a:lnTo>
                  <a:lnTo>
                    <a:pt x="184404" y="92201"/>
                  </a:lnTo>
                  <a:lnTo>
                    <a:pt x="1478280" y="92201"/>
                  </a:lnTo>
                  <a:lnTo>
                    <a:pt x="1478280" y="0"/>
                  </a:lnTo>
                  <a:lnTo>
                    <a:pt x="1662684" y="184403"/>
                  </a:lnTo>
                  <a:lnTo>
                    <a:pt x="1478280" y="368807"/>
                  </a:lnTo>
                  <a:lnTo>
                    <a:pt x="1478280" y="276605"/>
                  </a:lnTo>
                  <a:lnTo>
                    <a:pt x="184404" y="276605"/>
                  </a:lnTo>
                  <a:lnTo>
                    <a:pt x="184404" y="368807"/>
                  </a:lnTo>
                  <a:lnTo>
                    <a:pt x="0" y="184403"/>
                  </a:lnTo>
                  <a:close/>
                </a:path>
              </a:pathLst>
            </a:custGeom>
            <a:ln w="25907">
              <a:solidFill>
                <a:srgbClr val="88A3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855501" y="1772701"/>
              <a:ext cx="977900" cy="737870"/>
            </a:xfrm>
            <a:custGeom>
              <a:avLst/>
              <a:gdLst/>
              <a:ahLst/>
              <a:cxnLst/>
              <a:rect l="l" t="t" r="r" b="b"/>
              <a:pathLst>
                <a:path w="977900" h="737869">
                  <a:moveTo>
                    <a:pt x="602333" y="0"/>
                  </a:moveTo>
                  <a:lnTo>
                    <a:pt x="564800" y="5044"/>
                  </a:lnTo>
                  <a:lnTo>
                    <a:pt x="531840" y="24185"/>
                  </a:lnTo>
                  <a:lnTo>
                    <a:pt x="507714" y="55971"/>
                  </a:lnTo>
                  <a:lnTo>
                    <a:pt x="501312" y="49926"/>
                  </a:lnTo>
                  <a:lnTo>
                    <a:pt x="494506" y="44382"/>
                  </a:lnTo>
                  <a:lnTo>
                    <a:pt x="487318" y="39362"/>
                  </a:lnTo>
                  <a:lnTo>
                    <a:pt x="479774" y="34889"/>
                  </a:lnTo>
                  <a:lnTo>
                    <a:pt x="433881" y="20849"/>
                  </a:lnTo>
                  <a:lnTo>
                    <a:pt x="387905" y="25824"/>
                  </a:lnTo>
                  <a:lnTo>
                    <a:pt x="347096" y="48158"/>
                  </a:lnTo>
                  <a:lnTo>
                    <a:pt x="316706" y="86197"/>
                  </a:lnTo>
                  <a:lnTo>
                    <a:pt x="293747" y="74953"/>
                  </a:lnTo>
                  <a:lnTo>
                    <a:pt x="269430" y="67782"/>
                  </a:lnTo>
                  <a:lnTo>
                    <a:pt x="244304" y="64801"/>
                  </a:lnTo>
                  <a:lnTo>
                    <a:pt x="218916" y="66131"/>
                  </a:lnTo>
                  <a:lnTo>
                    <a:pt x="172137" y="80748"/>
                  </a:lnTo>
                  <a:lnTo>
                    <a:pt x="133515" y="108636"/>
                  </a:lnTo>
                  <a:lnTo>
                    <a:pt x="105201" y="146881"/>
                  </a:lnTo>
                  <a:lnTo>
                    <a:pt x="89347" y="192570"/>
                  </a:lnTo>
                  <a:lnTo>
                    <a:pt x="88106" y="242788"/>
                  </a:lnTo>
                  <a:lnTo>
                    <a:pt x="87344" y="245074"/>
                  </a:lnTo>
                  <a:lnTo>
                    <a:pt x="44243" y="260663"/>
                  </a:lnTo>
                  <a:lnTo>
                    <a:pt x="12668" y="294731"/>
                  </a:lnTo>
                  <a:lnTo>
                    <a:pt x="0" y="332870"/>
                  </a:lnTo>
                  <a:lnTo>
                    <a:pt x="2381" y="371725"/>
                  </a:lnTo>
                  <a:lnTo>
                    <a:pt x="18668" y="406816"/>
                  </a:lnTo>
                  <a:lnTo>
                    <a:pt x="47720" y="433669"/>
                  </a:lnTo>
                  <a:lnTo>
                    <a:pt x="34831" y="451308"/>
                  </a:lnTo>
                  <a:lnTo>
                    <a:pt x="26050" y="471150"/>
                  </a:lnTo>
                  <a:lnTo>
                    <a:pt x="21627" y="492444"/>
                  </a:lnTo>
                  <a:lnTo>
                    <a:pt x="21812" y="514441"/>
                  </a:lnTo>
                  <a:lnTo>
                    <a:pt x="33988" y="552616"/>
                  </a:lnTo>
                  <a:lnTo>
                    <a:pt x="58642" y="582005"/>
                  </a:lnTo>
                  <a:lnTo>
                    <a:pt x="92249" y="599773"/>
                  </a:lnTo>
                  <a:lnTo>
                    <a:pt x="131286" y="603087"/>
                  </a:lnTo>
                  <a:lnTo>
                    <a:pt x="132429" y="605246"/>
                  </a:lnTo>
                  <a:lnTo>
                    <a:pt x="162315" y="643968"/>
                  </a:lnTo>
                  <a:lnTo>
                    <a:pt x="198887" y="671479"/>
                  </a:lnTo>
                  <a:lnTo>
                    <a:pt x="240490" y="688209"/>
                  </a:lnTo>
                  <a:lnTo>
                    <a:pt x="284833" y="693572"/>
                  </a:lnTo>
                  <a:lnTo>
                    <a:pt x="329629" y="686983"/>
                  </a:lnTo>
                  <a:lnTo>
                    <a:pt x="372586" y="667857"/>
                  </a:lnTo>
                  <a:lnTo>
                    <a:pt x="389060" y="688988"/>
                  </a:lnTo>
                  <a:lnTo>
                    <a:pt x="408654" y="706798"/>
                  </a:lnTo>
                  <a:lnTo>
                    <a:pt x="430914" y="720917"/>
                  </a:lnTo>
                  <a:lnTo>
                    <a:pt x="455390" y="730976"/>
                  </a:lnTo>
                  <a:lnTo>
                    <a:pt x="503803" y="737695"/>
                  </a:lnTo>
                  <a:lnTo>
                    <a:pt x="550181" y="728826"/>
                  </a:lnTo>
                  <a:lnTo>
                    <a:pt x="591388" y="706095"/>
                  </a:lnTo>
                  <a:lnTo>
                    <a:pt x="624294" y="671227"/>
                  </a:lnTo>
                  <a:lnTo>
                    <a:pt x="645763" y="625947"/>
                  </a:lnTo>
                  <a:lnTo>
                    <a:pt x="661652" y="634678"/>
                  </a:lnTo>
                  <a:lnTo>
                    <a:pt x="678481" y="641028"/>
                  </a:lnTo>
                  <a:lnTo>
                    <a:pt x="696001" y="644949"/>
                  </a:lnTo>
                  <a:lnTo>
                    <a:pt x="713962" y="646394"/>
                  </a:lnTo>
                  <a:lnTo>
                    <a:pt x="755360" y="639854"/>
                  </a:lnTo>
                  <a:lnTo>
                    <a:pt x="791399" y="621079"/>
                  </a:lnTo>
                  <a:lnTo>
                    <a:pt x="819922" y="592252"/>
                  </a:lnTo>
                  <a:lnTo>
                    <a:pt x="838771" y="555555"/>
                  </a:lnTo>
                  <a:lnTo>
                    <a:pt x="845788" y="513171"/>
                  </a:lnTo>
                  <a:lnTo>
                    <a:pt x="865034" y="508972"/>
                  </a:lnTo>
                  <a:lnTo>
                    <a:pt x="901098" y="493383"/>
                  </a:lnTo>
                  <a:lnTo>
                    <a:pt x="951047" y="445498"/>
                  </a:lnTo>
                  <a:lnTo>
                    <a:pt x="971158" y="401425"/>
                  </a:lnTo>
                  <a:lnTo>
                    <a:pt x="977272" y="353609"/>
                  </a:lnTo>
                  <a:lnTo>
                    <a:pt x="968915" y="305695"/>
                  </a:lnTo>
                  <a:lnTo>
                    <a:pt x="945610" y="261330"/>
                  </a:lnTo>
                  <a:lnTo>
                    <a:pt x="947769" y="256123"/>
                  </a:lnTo>
                  <a:lnTo>
                    <a:pt x="949674" y="250662"/>
                  </a:lnTo>
                  <a:lnTo>
                    <a:pt x="951071" y="245074"/>
                  </a:lnTo>
                  <a:lnTo>
                    <a:pt x="954285" y="195883"/>
                  </a:lnTo>
                  <a:lnTo>
                    <a:pt x="939450" y="150824"/>
                  </a:lnTo>
                  <a:lnTo>
                    <a:pt x="909280" y="114790"/>
                  </a:lnTo>
                  <a:lnTo>
                    <a:pt x="866489" y="92674"/>
                  </a:lnTo>
                  <a:lnTo>
                    <a:pt x="861498" y="73872"/>
                  </a:lnTo>
                  <a:lnTo>
                    <a:pt x="842754" y="40507"/>
                  </a:lnTo>
                  <a:lnTo>
                    <a:pt x="791178" y="5087"/>
                  </a:lnTo>
                  <a:lnTo>
                    <a:pt x="749331" y="377"/>
                  </a:lnTo>
                  <a:lnTo>
                    <a:pt x="708818" y="12096"/>
                  </a:lnTo>
                  <a:lnTo>
                    <a:pt x="674592" y="39842"/>
                  </a:lnTo>
                  <a:lnTo>
                    <a:pt x="667250" y="30989"/>
                  </a:lnTo>
                  <a:lnTo>
                    <a:pt x="659002" y="23125"/>
                  </a:lnTo>
                  <a:lnTo>
                    <a:pt x="649946" y="16285"/>
                  </a:lnTo>
                  <a:lnTo>
                    <a:pt x="640175" y="10505"/>
                  </a:lnTo>
                  <a:lnTo>
                    <a:pt x="602333" y="0"/>
                  </a:lnTo>
                  <a:close/>
                </a:path>
              </a:pathLst>
            </a:custGeom>
            <a:solidFill>
              <a:srgbClr val="BADF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855501" y="1427226"/>
              <a:ext cx="2679700" cy="1752600"/>
            </a:xfrm>
            <a:custGeom>
              <a:avLst/>
              <a:gdLst/>
              <a:ahLst/>
              <a:cxnLst/>
              <a:rect l="l" t="t" r="r" b="b"/>
              <a:pathLst>
                <a:path w="2679700" h="1752600">
                  <a:moveTo>
                    <a:pt x="88106" y="588263"/>
                  </a:moveTo>
                  <a:lnTo>
                    <a:pt x="89347" y="538046"/>
                  </a:lnTo>
                  <a:lnTo>
                    <a:pt x="105201" y="492357"/>
                  </a:lnTo>
                  <a:lnTo>
                    <a:pt x="133515" y="454112"/>
                  </a:lnTo>
                  <a:lnTo>
                    <a:pt x="172137" y="426224"/>
                  </a:lnTo>
                  <a:lnTo>
                    <a:pt x="218916" y="411607"/>
                  </a:lnTo>
                  <a:lnTo>
                    <a:pt x="244304" y="410277"/>
                  </a:lnTo>
                  <a:lnTo>
                    <a:pt x="269430" y="413258"/>
                  </a:lnTo>
                  <a:lnTo>
                    <a:pt x="293747" y="420429"/>
                  </a:lnTo>
                  <a:lnTo>
                    <a:pt x="316706" y="431673"/>
                  </a:lnTo>
                  <a:lnTo>
                    <a:pt x="347096" y="393634"/>
                  </a:lnTo>
                  <a:lnTo>
                    <a:pt x="387905" y="371300"/>
                  </a:lnTo>
                  <a:lnTo>
                    <a:pt x="433881" y="366325"/>
                  </a:lnTo>
                  <a:lnTo>
                    <a:pt x="479774" y="380364"/>
                  </a:lnTo>
                  <a:lnTo>
                    <a:pt x="487318" y="384837"/>
                  </a:lnTo>
                  <a:lnTo>
                    <a:pt x="494506" y="389858"/>
                  </a:lnTo>
                  <a:lnTo>
                    <a:pt x="501312" y="395402"/>
                  </a:lnTo>
                  <a:lnTo>
                    <a:pt x="507714" y="401447"/>
                  </a:lnTo>
                  <a:lnTo>
                    <a:pt x="531840" y="369661"/>
                  </a:lnTo>
                  <a:lnTo>
                    <a:pt x="564800" y="350520"/>
                  </a:lnTo>
                  <a:lnTo>
                    <a:pt x="602333" y="345475"/>
                  </a:lnTo>
                  <a:lnTo>
                    <a:pt x="640175" y="355981"/>
                  </a:lnTo>
                  <a:lnTo>
                    <a:pt x="649946" y="361761"/>
                  </a:lnTo>
                  <a:lnTo>
                    <a:pt x="659002" y="368601"/>
                  </a:lnTo>
                  <a:lnTo>
                    <a:pt x="667250" y="376465"/>
                  </a:lnTo>
                  <a:lnTo>
                    <a:pt x="674592" y="385318"/>
                  </a:lnTo>
                  <a:lnTo>
                    <a:pt x="708818" y="357572"/>
                  </a:lnTo>
                  <a:lnTo>
                    <a:pt x="749331" y="345852"/>
                  </a:lnTo>
                  <a:lnTo>
                    <a:pt x="791178" y="350563"/>
                  </a:lnTo>
                  <a:lnTo>
                    <a:pt x="829405" y="372110"/>
                  </a:lnTo>
                  <a:lnTo>
                    <a:pt x="842754" y="385982"/>
                  </a:lnTo>
                  <a:lnTo>
                    <a:pt x="853519" y="401843"/>
                  </a:lnTo>
                  <a:lnTo>
                    <a:pt x="861498" y="419348"/>
                  </a:lnTo>
                  <a:lnTo>
                    <a:pt x="866489" y="438150"/>
                  </a:lnTo>
                  <a:lnTo>
                    <a:pt x="909280" y="460265"/>
                  </a:lnTo>
                  <a:lnTo>
                    <a:pt x="939450" y="496300"/>
                  </a:lnTo>
                  <a:lnTo>
                    <a:pt x="954285" y="541359"/>
                  </a:lnTo>
                  <a:lnTo>
                    <a:pt x="951071" y="590550"/>
                  </a:lnTo>
                  <a:lnTo>
                    <a:pt x="949674" y="596138"/>
                  </a:lnTo>
                  <a:lnTo>
                    <a:pt x="947769" y="601599"/>
                  </a:lnTo>
                  <a:lnTo>
                    <a:pt x="945610" y="606806"/>
                  </a:lnTo>
                  <a:lnTo>
                    <a:pt x="968915" y="651171"/>
                  </a:lnTo>
                  <a:lnTo>
                    <a:pt x="977272" y="699085"/>
                  </a:lnTo>
                  <a:lnTo>
                    <a:pt x="971158" y="746901"/>
                  </a:lnTo>
                  <a:lnTo>
                    <a:pt x="951047" y="790974"/>
                  </a:lnTo>
                  <a:lnTo>
                    <a:pt x="917416" y="827659"/>
                  </a:lnTo>
                  <a:lnTo>
                    <a:pt x="883554" y="847820"/>
                  </a:lnTo>
                  <a:lnTo>
                    <a:pt x="845788" y="858647"/>
                  </a:lnTo>
                  <a:lnTo>
                    <a:pt x="838771" y="901031"/>
                  </a:lnTo>
                  <a:lnTo>
                    <a:pt x="819922" y="937728"/>
                  </a:lnTo>
                  <a:lnTo>
                    <a:pt x="791399" y="966555"/>
                  </a:lnTo>
                  <a:lnTo>
                    <a:pt x="755360" y="985330"/>
                  </a:lnTo>
                  <a:lnTo>
                    <a:pt x="713962" y="991870"/>
                  </a:lnTo>
                  <a:lnTo>
                    <a:pt x="696001" y="990425"/>
                  </a:lnTo>
                  <a:lnTo>
                    <a:pt x="678481" y="986504"/>
                  </a:lnTo>
                  <a:lnTo>
                    <a:pt x="661652" y="980154"/>
                  </a:lnTo>
                  <a:lnTo>
                    <a:pt x="645763" y="971423"/>
                  </a:lnTo>
                  <a:lnTo>
                    <a:pt x="624294" y="1016703"/>
                  </a:lnTo>
                  <a:lnTo>
                    <a:pt x="591388" y="1051571"/>
                  </a:lnTo>
                  <a:lnTo>
                    <a:pt x="550181" y="1074302"/>
                  </a:lnTo>
                  <a:lnTo>
                    <a:pt x="503803" y="1083170"/>
                  </a:lnTo>
                  <a:lnTo>
                    <a:pt x="455390" y="1076452"/>
                  </a:lnTo>
                  <a:lnTo>
                    <a:pt x="430914" y="1066393"/>
                  </a:lnTo>
                  <a:lnTo>
                    <a:pt x="408654" y="1052274"/>
                  </a:lnTo>
                  <a:lnTo>
                    <a:pt x="389060" y="1034464"/>
                  </a:lnTo>
                  <a:lnTo>
                    <a:pt x="372586" y="1013333"/>
                  </a:lnTo>
                  <a:lnTo>
                    <a:pt x="329629" y="1032459"/>
                  </a:lnTo>
                  <a:lnTo>
                    <a:pt x="284833" y="1039048"/>
                  </a:lnTo>
                  <a:lnTo>
                    <a:pt x="240490" y="1033684"/>
                  </a:lnTo>
                  <a:lnTo>
                    <a:pt x="198887" y="1016954"/>
                  </a:lnTo>
                  <a:lnTo>
                    <a:pt x="162315" y="989444"/>
                  </a:lnTo>
                  <a:lnTo>
                    <a:pt x="133064" y="951738"/>
                  </a:lnTo>
                  <a:lnTo>
                    <a:pt x="131286" y="948563"/>
                  </a:lnTo>
                  <a:lnTo>
                    <a:pt x="92249" y="945249"/>
                  </a:lnTo>
                  <a:lnTo>
                    <a:pt x="58642" y="927480"/>
                  </a:lnTo>
                  <a:lnTo>
                    <a:pt x="33988" y="898092"/>
                  </a:lnTo>
                  <a:lnTo>
                    <a:pt x="21812" y="859916"/>
                  </a:lnTo>
                  <a:lnTo>
                    <a:pt x="21627" y="837920"/>
                  </a:lnTo>
                  <a:lnTo>
                    <a:pt x="26050" y="816625"/>
                  </a:lnTo>
                  <a:lnTo>
                    <a:pt x="34831" y="796784"/>
                  </a:lnTo>
                  <a:lnTo>
                    <a:pt x="47720" y="779145"/>
                  </a:lnTo>
                  <a:lnTo>
                    <a:pt x="18668" y="752292"/>
                  </a:lnTo>
                  <a:lnTo>
                    <a:pt x="2381" y="717200"/>
                  </a:lnTo>
                  <a:lnTo>
                    <a:pt x="0" y="678346"/>
                  </a:lnTo>
                  <a:lnTo>
                    <a:pt x="12668" y="640207"/>
                  </a:lnTo>
                  <a:lnTo>
                    <a:pt x="26604" y="621125"/>
                  </a:lnTo>
                  <a:lnTo>
                    <a:pt x="44243" y="606139"/>
                  </a:lnTo>
                  <a:lnTo>
                    <a:pt x="64764" y="595772"/>
                  </a:lnTo>
                  <a:lnTo>
                    <a:pt x="87344" y="590550"/>
                  </a:lnTo>
                  <a:lnTo>
                    <a:pt x="88106" y="588263"/>
                  </a:lnTo>
                  <a:close/>
                </a:path>
                <a:path w="2679700" h="1752600">
                  <a:moveTo>
                    <a:pt x="106140" y="789813"/>
                  </a:moveTo>
                  <a:lnTo>
                    <a:pt x="91154" y="789868"/>
                  </a:lnTo>
                  <a:lnTo>
                    <a:pt x="76453" y="787590"/>
                  </a:lnTo>
                  <a:lnTo>
                    <a:pt x="62277" y="783026"/>
                  </a:lnTo>
                  <a:lnTo>
                    <a:pt x="48863" y="776224"/>
                  </a:lnTo>
                </a:path>
                <a:path w="2679700" h="1752600">
                  <a:moveTo>
                    <a:pt x="156686" y="938784"/>
                  </a:moveTo>
                  <a:lnTo>
                    <a:pt x="150542" y="941046"/>
                  </a:lnTo>
                  <a:lnTo>
                    <a:pt x="144303" y="942879"/>
                  </a:lnTo>
                  <a:lnTo>
                    <a:pt x="137969" y="944284"/>
                  </a:lnTo>
                  <a:lnTo>
                    <a:pt x="131540" y="945261"/>
                  </a:lnTo>
                </a:path>
                <a:path w="2679700" h="1752600">
                  <a:moveTo>
                    <a:pt x="372586" y="1010285"/>
                  </a:moveTo>
                  <a:lnTo>
                    <a:pt x="368224" y="1003212"/>
                  </a:lnTo>
                  <a:lnTo>
                    <a:pt x="364267" y="995902"/>
                  </a:lnTo>
                  <a:lnTo>
                    <a:pt x="360691" y="988353"/>
                  </a:lnTo>
                  <a:lnTo>
                    <a:pt x="357473" y="980566"/>
                  </a:lnTo>
                </a:path>
                <a:path w="2679700" h="1752600">
                  <a:moveTo>
                    <a:pt x="651859" y="936244"/>
                  </a:moveTo>
                  <a:lnTo>
                    <a:pt x="650978" y="944504"/>
                  </a:lnTo>
                  <a:lnTo>
                    <a:pt x="649668" y="952706"/>
                  </a:lnTo>
                  <a:lnTo>
                    <a:pt x="647930" y="960836"/>
                  </a:lnTo>
                  <a:lnTo>
                    <a:pt x="645763" y="968883"/>
                  </a:lnTo>
                </a:path>
                <a:path w="2679700" h="1752600">
                  <a:moveTo>
                    <a:pt x="771747" y="734822"/>
                  </a:moveTo>
                  <a:lnTo>
                    <a:pt x="802417" y="756173"/>
                  </a:lnTo>
                  <a:lnTo>
                    <a:pt x="825658" y="784860"/>
                  </a:lnTo>
                  <a:lnTo>
                    <a:pt x="840327" y="818975"/>
                  </a:lnTo>
                  <a:lnTo>
                    <a:pt x="845280" y="856614"/>
                  </a:lnTo>
                </a:path>
                <a:path w="2679700" h="1752600">
                  <a:moveTo>
                    <a:pt x="945102" y="605027"/>
                  </a:moveTo>
                  <a:lnTo>
                    <a:pt x="938930" y="617868"/>
                  </a:lnTo>
                  <a:lnTo>
                    <a:pt x="931354" y="629840"/>
                  </a:lnTo>
                  <a:lnTo>
                    <a:pt x="922492" y="640836"/>
                  </a:lnTo>
                  <a:lnTo>
                    <a:pt x="912463" y="650748"/>
                  </a:lnTo>
                </a:path>
                <a:path w="2679700" h="1752600">
                  <a:moveTo>
                    <a:pt x="866616" y="435483"/>
                  </a:moveTo>
                  <a:lnTo>
                    <a:pt x="867886" y="442722"/>
                  </a:lnTo>
                  <a:lnTo>
                    <a:pt x="868394" y="449834"/>
                  </a:lnTo>
                  <a:lnTo>
                    <a:pt x="868267" y="457073"/>
                  </a:lnTo>
                </a:path>
                <a:path w="2679700" h="1752600">
                  <a:moveTo>
                    <a:pt x="657447" y="410337"/>
                  </a:moveTo>
                  <a:lnTo>
                    <a:pt x="660943" y="403032"/>
                  </a:lnTo>
                  <a:lnTo>
                    <a:pt x="664940" y="396001"/>
                  </a:lnTo>
                  <a:lnTo>
                    <a:pt x="669413" y="389280"/>
                  </a:lnTo>
                  <a:lnTo>
                    <a:pt x="674338" y="382904"/>
                  </a:lnTo>
                </a:path>
                <a:path w="2679700" h="1752600">
                  <a:moveTo>
                    <a:pt x="500602" y="423545"/>
                  </a:moveTo>
                  <a:lnTo>
                    <a:pt x="502380" y="415289"/>
                  </a:lnTo>
                  <a:lnTo>
                    <a:pt x="505174" y="407288"/>
                  </a:lnTo>
                  <a:lnTo>
                    <a:pt x="508730" y="399796"/>
                  </a:lnTo>
                </a:path>
                <a:path w="2679700" h="1752600">
                  <a:moveTo>
                    <a:pt x="316579" y="431546"/>
                  </a:moveTo>
                  <a:lnTo>
                    <a:pt x="324431" y="436620"/>
                  </a:lnTo>
                  <a:lnTo>
                    <a:pt x="331962" y="442134"/>
                  </a:lnTo>
                  <a:lnTo>
                    <a:pt x="339135" y="448101"/>
                  </a:lnTo>
                  <a:lnTo>
                    <a:pt x="345916" y="454533"/>
                  </a:lnTo>
                </a:path>
                <a:path w="2679700" h="1752600">
                  <a:moveTo>
                    <a:pt x="93313" y="612521"/>
                  </a:moveTo>
                  <a:lnTo>
                    <a:pt x="90900" y="604520"/>
                  </a:lnTo>
                  <a:lnTo>
                    <a:pt x="89249" y="596519"/>
                  </a:lnTo>
                  <a:lnTo>
                    <a:pt x="88106" y="588263"/>
                  </a:lnTo>
                </a:path>
                <a:path w="2679700" h="1752600">
                  <a:moveTo>
                    <a:pt x="1345660" y="1752600"/>
                  </a:moveTo>
                  <a:lnTo>
                    <a:pt x="2679160" y="1752600"/>
                  </a:lnTo>
                  <a:lnTo>
                    <a:pt x="2679160" y="0"/>
                  </a:lnTo>
                  <a:lnTo>
                    <a:pt x="1345660" y="0"/>
                  </a:lnTo>
                  <a:lnTo>
                    <a:pt x="1345660" y="1752600"/>
                  </a:lnTo>
                  <a:close/>
                </a:path>
              </a:pathLst>
            </a:custGeom>
            <a:ln w="25908">
              <a:solidFill>
                <a:srgbClr val="88A3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3267836" y="1398778"/>
            <a:ext cx="118872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9271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Front </a:t>
            </a:r>
            <a:r>
              <a:rPr sz="1800" spc="-5" dirty="0">
                <a:latin typeface="Arial"/>
                <a:cs typeface="Arial"/>
              </a:rPr>
              <a:t>end  </a:t>
            </a:r>
            <a:r>
              <a:rPr sz="1800" spc="-15" dirty="0">
                <a:latin typeface="Arial"/>
                <a:cs typeface="Arial"/>
              </a:rPr>
              <a:t>Web</a:t>
            </a:r>
            <a:r>
              <a:rPr sz="1800" spc="-8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server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3381755" y="1414208"/>
            <a:ext cx="3185795" cy="1778635"/>
            <a:chOff x="3381755" y="1414208"/>
            <a:chExt cx="3185795" cy="1778635"/>
          </a:xfrm>
        </p:grpSpPr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381755" y="2074164"/>
              <a:ext cx="949451" cy="841248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5220461" y="1427226"/>
              <a:ext cx="1333500" cy="1752600"/>
            </a:xfrm>
            <a:custGeom>
              <a:avLst/>
              <a:gdLst/>
              <a:ahLst/>
              <a:cxnLst/>
              <a:rect l="l" t="t" r="r" b="b"/>
              <a:pathLst>
                <a:path w="1333500" h="1752600">
                  <a:moveTo>
                    <a:pt x="0" y="1752600"/>
                  </a:moveTo>
                  <a:lnTo>
                    <a:pt x="1333499" y="1752600"/>
                  </a:lnTo>
                  <a:lnTo>
                    <a:pt x="1333499" y="0"/>
                  </a:lnTo>
                  <a:lnTo>
                    <a:pt x="0" y="0"/>
                  </a:lnTo>
                  <a:lnTo>
                    <a:pt x="0" y="1752600"/>
                  </a:lnTo>
                  <a:close/>
                </a:path>
              </a:pathLst>
            </a:custGeom>
            <a:ln w="25908">
              <a:solidFill>
                <a:srgbClr val="88A3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5380482" y="1398778"/>
            <a:ext cx="1001394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2065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Back end  app.</a:t>
            </a:r>
            <a:r>
              <a:rPr sz="1800" spc="-8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logic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4521644" y="1414208"/>
            <a:ext cx="4014470" cy="1778635"/>
            <a:chOff x="4521644" y="1414208"/>
            <a:chExt cx="4014470" cy="1778635"/>
          </a:xfrm>
        </p:grpSpPr>
        <p:sp>
          <p:nvSpPr>
            <p:cNvPr id="15" name="object 15"/>
            <p:cNvSpPr/>
            <p:nvPr/>
          </p:nvSpPr>
          <p:spPr>
            <a:xfrm>
              <a:off x="4534662" y="1960626"/>
              <a:ext cx="660400" cy="368935"/>
            </a:xfrm>
            <a:custGeom>
              <a:avLst/>
              <a:gdLst/>
              <a:ahLst/>
              <a:cxnLst/>
              <a:rect l="l" t="t" r="r" b="b"/>
              <a:pathLst>
                <a:path w="660400" h="368935">
                  <a:moveTo>
                    <a:pt x="475488" y="0"/>
                  </a:moveTo>
                  <a:lnTo>
                    <a:pt x="475488" y="92201"/>
                  </a:lnTo>
                  <a:lnTo>
                    <a:pt x="184403" y="92201"/>
                  </a:lnTo>
                  <a:lnTo>
                    <a:pt x="184403" y="0"/>
                  </a:lnTo>
                  <a:lnTo>
                    <a:pt x="0" y="184403"/>
                  </a:lnTo>
                  <a:lnTo>
                    <a:pt x="184403" y="368808"/>
                  </a:lnTo>
                  <a:lnTo>
                    <a:pt x="184403" y="276606"/>
                  </a:lnTo>
                  <a:lnTo>
                    <a:pt x="475488" y="276606"/>
                  </a:lnTo>
                  <a:lnTo>
                    <a:pt x="475488" y="368808"/>
                  </a:lnTo>
                  <a:lnTo>
                    <a:pt x="659891" y="184403"/>
                  </a:lnTo>
                  <a:lnTo>
                    <a:pt x="475488" y="0"/>
                  </a:lnTo>
                  <a:close/>
                </a:path>
              </a:pathLst>
            </a:custGeom>
            <a:solidFill>
              <a:srgbClr val="13D5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534662" y="1960626"/>
              <a:ext cx="660400" cy="368935"/>
            </a:xfrm>
            <a:custGeom>
              <a:avLst/>
              <a:gdLst/>
              <a:ahLst/>
              <a:cxnLst/>
              <a:rect l="l" t="t" r="r" b="b"/>
              <a:pathLst>
                <a:path w="660400" h="368935">
                  <a:moveTo>
                    <a:pt x="0" y="184403"/>
                  </a:moveTo>
                  <a:lnTo>
                    <a:pt x="184403" y="0"/>
                  </a:lnTo>
                  <a:lnTo>
                    <a:pt x="184403" y="92201"/>
                  </a:lnTo>
                  <a:lnTo>
                    <a:pt x="475488" y="92201"/>
                  </a:lnTo>
                  <a:lnTo>
                    <a:pt x="475488" y="0"/>
                  </a:lnTo>
                  <a:lnTo>
                    <a:pt x="659891" y="184403"/>
                  </a:lnTo>
                  <a:lnTo>
                    <a:pt x="475488" y="368808"/>
                  </a:lnTo>
                  <a:lnTo>
                    <a:pt x="475488" y="276606"/>
                  </a:lnTo>
                  <a:lnTo>
                    <a:pt x="184403" y="276606"/>
                  </a:lnTo>
                  <a:lnTo>
                    <a:pt x="184403" y="368808"/>
                  </a:lnTo>
                  <a:lnTo>
                    <a:pt x="0" y="184403"/>
                  </a:lnTo>
                  <a:close/>
                </a:path>
              </a:pathLst>
            </a:custGeom>
            <a:ln w="25908">
              <a:solidFill>
                <a:srgbClr val="88A3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59908" y="2065020"/>
              <a:ext cx="1002791" cy="1004315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7189470" y="1427226"/>
              <a:ext cx="1333500" cy="1752600"/>
            </a:xfrm>
            <a:custGeom>
              <a:avLst/>
              <a:gdLst/>
              <a:ahLst/>
              <a:cxnLst/>
              <a:rect l="l" t="t" r="r" b="b"/>
              <a:pathLst>
                <a:path w="1333500" h="1752600">
                  <a:moveTo>
                    <a:pt x="0" y="1752600"/>
                  </a:moveTo>
                  <a:lnTo>
                    <a:pt x="1333500" y="1752600"/>
                  </a:lnTo>
                  <a:lnTo>
                    <a:pt x="1333500" y="0"/>
                  </a:lnTo>
                  <a:lnTo>
                    <a:pt x="0" y="0"/>
                  </a:lnTo>
                  <a:lnTo>
                    <a:pt x="0" y="1752600"/>
                  </a:lnTo>
                  <a:close/>
                </a:path>
              </a:pathLst>
            </a:custGeom>
            <a:ln w="25908">
              <a:solidFill>
                <a:srgbClr val="88A3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7368920" y="1398778"/>
            <a:ext cx="9645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0965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MySQL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800" spc="-5" dirty="0">
                <a:latin typeface="Arial"/>
                <a:cs typeface="Arial"/>
              </a:rPr>
              <a:t>d</a:t>
            </a:r>
            <a:r>
              <a:rPr sz="1800" spc="-15" dirty="0">
                <a:latin typeface="Arial"/>
                <a:cs typeface="Arial"/>
              </a:rPr>
              <a:t>a</a:t>
            </a:r>
            <a:r>
              <a:rPr sz="1800" spc="-5" dirty="0">
                <a:latin typeface="Arial"/>
                <a:cs typeface="Arial"/>
              </a:rPr>
              <a:t>ta</a:t>
            </a:r>
            <a:r>
              <a:rPr sz="1800" spc="-15" dirty="0">
                <a:latin typeface="Arial"/>
                <a:cs typeface="Arial"/>
              </a:rPr>
              <a:t>b</a:t>
            </a:r>
            <a:r>
              <a:rPr sz="1800" spc="-5" dirty="0">
                <a:latin typeface="Arial"/>
                <a:cs typeface="Arial"/>
              </a:rPr>
              <a:t>ase</a:t>
            </a:r>
            <a:endParaRPr sz="18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944116" y="1931873"/>
            <a:ext cx="79946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Int</a:t>
            </a:r>
            <a:r>
              <a:rPr sz="1800" spc="-10" dirty="0">
                <a:latin typeface="Arial"/>
                <a:cs typeface="Arial"/>
              </a:rPr>
              <a:t>e</a:t>
            </a:r>
            <a:r>
              <a:rPr sz="1800" dirty="0">
                <a:latin typeface="Arial"/>
                <a:cs typeface="Arial"/>
              </a:rPr>
              <a:t>r</a:t>
            </a:r>
            <a:r>
              <a:rPr sz="1800" spc="-10" dirty="0">
                <a:latin typeface="Arial"/>
                <a:cs typeface="Arial"/>
              </a:rPr>
              <a:t>ne</a:t>
            </a:r>
            <a:r>
              <a:rPr sz="1800" dirty="0">
                <a:latin typeface="Arial"/>
                <a:cs typeface="Arial"/>
              </a:rPr>
              <a:t>t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568451" y="1947608"/>
            <a:ext cx="7691755" cy="2938780"/>
            <a:chOff x="568451" y="1947608"/>
            <a:chExt cx="7691755" cy="2938780"/>
          </a:xfrm>
        </p:grpSpPr>
        <p:sp>
          <p:nvSpPr>
            <p:cNvPr id="22" name="object 22"/>
            <p:cNvSpPr/>
            <p:nvPr/>
          </p:nvSpPr>
          <p:spPr>
            <a:xfrm>
              <a:off x="6528054" y="1960625"/>
              <a:ext cx="661670" cy="368935"/>
            </a:xfrm>
            <a:custGeom>
              <a:avLst/>
              <a:gdLst/>
              <a:ahLst/>
              <a:cxnLst/>
              <a:rect l="l" t="t" r="r" b="b"/>
              <a:pathLst>
                <a:path w="661670" h="368935">
                  <a:moveTo>
                    <a:pt x="477012" y="0"/>
                  </a:moveTo>
                  <a:lnTo>
                    <a:pt x="477012" y="92201"/>
                  </a:lnTo>
                  <a:lnTo>
                    <a:pt x="184403" y="92201"/>
                  </a:lnTo>
                  <a:lnTo>
                    <a:pt x="184403" y="0"/>
                  </a:lnTo>
                  <a:lnTo>
                    <a:pt x="0" y="184403"/>
                  </a:lnTo>
                  <a:lnTo>
                    <a:pt x="184403" y="368808"/>
                  </a:lnTo>
                  <a:lnTo>
                    <a:pt x="184403" y="276606"/>
                  </a:lnTo>
                  <a:lnTo>
                    <a:pt x="477012" y="276606"/>
                  </a:lnTo>
                  <a:lnTo>
                    <a:pt x="477012" y="368808"/>
                  </a:lnTo>
                  <a:lnTo>
                    <a:pt x="661416" y="184403"/>
                  </a:lnTo>
                  <a:lnTo>
                    <a:pt x="477012" y="0"/>
                  </a:lnTo>
                  <a:close/>
                </a:path>
              </a:pathLst>
            </a:custGeom>
            <a:solidFill>
              <a:srgbClr val="13D5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6528054" y="1960625"/>
              <a:ext cx="661670" cy="368935"/>
            </a:xfrm>
            <a:custGeom>
              <a:avLst/>
              <a:gdLst/>
              <a:ahLst/>
              <a:cxnLst/>
              <a:rect l="l" t="t" r="r" b="b"/>
              <a:pathLst>
                <a:path w="661670" h="368935">
                  <a:moveTo>
                    <a:pt x="0" y="184403"/>
                  </a:moveTo>
                  <a:lnTo>
                    <a:pt x="184403" y="0"/>
                  </a:lnTo>
                  <a:lnTo>
                    <a:pt x="184403" y="92201"/>
                  </a:lnTo>
                  <a:lnTo>
                    <a:pt x="477012" y="92201"/>
                  </a:lnTo>
                  <a:lnTo>
                    <a:pt x="477012" y="0"/>
                  </a:lnTo>
                  <a:lnTo>
                    <a:pt x="661416" y="184403"/>
                  </a:lnTo>
                  <a:lnTo>
                    <a:pt x="477012" y="368808"/>
                  </a:lnTo>
                  <a:lnTo>
                    <a:pt x="477012" y="276606"/>
                  </a:lnTo>
                  <a:lnTo>
                    <a:pt x="184403" y="276606"/>
                  </a:lnTo>
                  <a:lnTo>
                    <a:pt x="184403" y="368808"/>
                  </a:lnTo>
                  <a:lnTo>
                    <a:pt x="0" y="184403"/>
                  </a:lnTo>
                  <a:close/>
                </a:path>
              </a:pathLst>
            </a:custGeom>
            <a:ln w="25908">
              <a:solidFill>
                <a:srgbClr val="88A3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417308" y="2100071"/>
              <a:ext cx="842772" cy="842772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568451" y="3962400"/>
              <a:ext cx="2200910" cy="923925"/>
            </a:xfrm>
            <a:custGeom>
              <a:avLst/>
              <a:gdLst/>
              <a:ahLst/>
              <a:cxnLst/>
              <a:rect l="l" t="t" r="r" b="b"/>
              <a:pathLst>
                <a:path w="2200910" h="923925">
                  <a:moveTo>
                    <a:pt x="2200656" y="0"/>
                  </a:moveTo>
                  <a:lnTo>
                    <a:pt x="0" y="0"/>
                  </a:lnTo>
                  <a:lnTo>
                    <a:pt x="0" y="923544"/>
                  </a:lnTo>
                  <a:lnTo>
                    <a:pt x="2200656" y="923544"/>
                  </a:lnTo>
                  <a:lnTo>
                    <a:pt x="2200656" y="0"/>
                  </a:lnTo>
                  <a:close/>
                </a:path>
              </a:pathLst>
            </a:custGeom>
            <a:solidFill>
              <a:srgbClr val="FFFF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568451" y="3962400"/>
            <a:ext cx="2200910" cy="923925"/>
          </a:xfrm>
          <a:prstGeom prst="rect">
            <a:avLst/>
          </a:prstGeom>
          <a:ln w="9144">
            <a:solidFill>
              <a:srgbClr val="000000"/>
            </a:solidFill>
          </a:ln>
        </p:spPr>
        <p:txBody>
          <a:bodyPr vert="horz" wrap="square" lIns="0" tIns="40640" rIns="0" bIns="0" rtlCol="0">
            <a:spAutoFit/>
          </a:bodyPr>
          <a:lstStyle/>
          <a:p>
            <a:pPr marL="91440" marR="185420">
              <a:lnSpc>
                <a:spcPct val="100000"/>
              </a:lnSpc>
              <a:spcBef>
                <a:spcPts val="320"/>
              </a:spcBef>
            </a:pPr>
            <a:r>
              <a:rPr sz="1800" spc="-5" dirty="0">
                <a:latin typeface="Arial"/>
                <a:cs typeface="Arial"/>
              </a:rPr>
              <a:t>User </a:t>
            </a:r>
            <a:r>
              <a:rPr sz="1800" dirty="0">
                <a:latin typeface="Arial"/>
                <a:cs typeface="Arial"/>
              </a:rPr>
              <a:t>may </a:t>
            </a:r>
            <a:r>
              <a:rPr sz="1800" spc="-5" dirty="0">
                <a:latin typeface="Arial"/>
                <a:cs typeface="Arial"/>
              </a:rPr>
              <a:t>not</a:t>
            </a:r>
            <a:r>
              <a:rPr sz="1800" spc="-7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have  logged </a:t>
            </a:r>
            <a:r>
              <a:rPr sz="1800" spc="-15" dirty="0">
                <a:latin typeface="Arial"/>
                <a:cs typeface="Arial"/>
              </a:rPr>
              <a:t>off </a:t>
            </a:r>
            <a:r>
              <a:rPr sz="1800" spc="-10" dirty="0">
                <a:latin typeface="Arial"/>
                <a:cs typeface="Arial"/>
              </a:rPr>
              <a:t>on  </a:t>
            </a:r>
            <a:r>
              <a:rPr sz="1800" spc="-5" dirty="0">
                <a:latin typeface="Arial"/>
                <a:cs typeface="Arial"/>
              </a:rPr>
              <a:t>shared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computer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908583" y="2633472"/>
            <a:ext cx="7245350" cy="1481455"/>
            <a:chOff x="908583" y="2633472"/>
            <a:chExt cx="7245350" cy="1481455"/>
          </a:xfrm>
        </p:grpSpPr>
        <p:sp>
          <p:nvSpPr>
            <p:cNvPr id="28" name="object 28"/>
            <p:cNvSpPr/>
            <p:nvPr/>
          </p:nvSpPr>
          <p:spPr>
            <a:xfrm>
              <a:off x="908583" y="2633472"/>
              <a:ext cx="165100" cy="1329690"/>
            </a:xfrm>
            <a:custGeom>
              <a:avLst/>
              <a:gdLst/>
              <a:ahLst/>
              <a:cxnLst/>
              <a:rect l="l" t="t" r="r" b="b"/>
              <a:pathLst>
                <a:path w="165100" h="1329689">
                  <a:moveTo>
                    <a:pt x="46090" y="25056"/>
                  </a:moveTo>
                  <a:lnTo>
                    <a:pt x="40683" y="36476"/>
                  </a:lnTo>
                  <a:lnTo>
                    <a:pt x="151891" y="1329308"/>
                  </a:lnTo>
                  <a:lnTo>
                    <a:pt x="164541" y="1328165"/>
                  </a:lnTo>
                  <a:lnTo>
                    <a:pt x="53333" y="35339"/>
                  </a:lnTo>
                  <a:lnTo>
                    <a:pt x="46090" y="25056"/>
                  </a:lnTo>
                  <a:close/>
                </a:path>
                <a:path w="165100" h="1329689">
                  <a:moveTo>
                    <a:pt x="43916" y="0"/>
                  </a:moveTo>
                  <a:lnTo>
                    <a:pt x="0" y="92710"/>
                  </a:lnTo>
                  <a:lnTo>
                    <a:pt x="1346" y="96519"/>
                  </a:lnTo>
                  <a:lnTo>
                    <a:pt x="4521" y="98043"/>
                  </a:lnTo>
                  <a:lnTo>
                    <a:pt x="7696" y="99440"/>
                  </a:lnTo>
                  <a:lnTo>
                    <a:pt x="11480" y="98170"/>
                  </a:lnTo>
                  <a:lnTo>
                    <a:pt x="40683" y="36476"/>
                  </a:lnTo>
                  <a:lnTo>
                    <a:pt x="38671" y="13080"/>
                  </a:lnTo>
                  <a:lnTo>
                    <a:pt x="51320" y="11937"/>
                  </a:lnTo>
                  <a:lnTo>
                    <a:pt x="52327" y="11937"/>
                  </a:lnTo>
                  <a:lnTo>
                    <a:pt x="43916" y="0"/>
                  </a:lnTo>
                  <a:close/>
                </a:path>
                <a:path w="165100" h="1329689">
                  <a:moveTo>
                    <a:pt x="52327" y="11937"/>
                  </a:moveTo>
                  <a:lnTo>
                    <a:pt x="51320" y="11937"/>
                  </a:lnTo>
                  <a:lnTo>
                    <a:pt x="53333" y="35339"/>
                  </a:lnTo>
                  <a:lnTo>
                    <a:pt x="90614" y="88264"/>
                  </a:lnTo>
                  <a:lnTo>
                    <a:pt x="92646" y="91186"/>
                  </a:lnTo>
                  <a:lnTo>
                    <a:pt x="96596" y="91820"/>
                  </a:lnTo>
                  <a:lnTo>
                    <a:pt x="102336" y="87756"/>
                  </a:lnTo>
                  <a:lnTo>
                    <a:pt x="103022" y="83819"/>
                  </a:lnTo>
                  <a:lnTo>
                    <a:pt x="101003" y="81025"/>
                  </a:lnTo>
                  <a:lnTo>
                    <a:pt x="52327" y="11937"/>
                  </a:lnTo>
                  <a:close/>
                </a:path>
                <a:path w="165100" h="1329689">
                  <a:moveTo>
                    <a:pt x="51320" y="11937"/>
                  </a:moveTo>
                  <a:lnTo>
                    <a:pt x="38671" y="13080"/>
                  </a:lnTo>
                  <a:lnTo>
                    <a:pt x="40683" y="36476"/>
                  </a:lnTo>
                  <a:lnTo>
                    <a:pt x="46090" y="25056"/>
                  </a:lnTo>
                  <a:lnTo>
                    <a:pt x="39801" y="16128"/>
                  </a:lnTo>
                  <a:lnTo>
                    <a:pt x="50736" y="15239"/>
                  </a:lnTo>
                  <a:lnTo>
                    <a:pt x="51604" y="15239"/>
                  </a:lnTo>
                  <a:lnTo>
                    <a:pt x="51320" y="11937"/>
                  </a:lnTo>
                  <a:close/>
                </a:path>
                <a:path w="165100" h="1329689">
                  <a:moveTo>
                    <a:pt x="51604" y="15239"/>
                  </a:moveTo>
                  <a:lnTo>
                    <a:pt x="50736" y="15239"/>
                  </a:lnTo>
                  <a:lnTo>
                    <a:pt x="46090" y="25056"/>
                  </a:lnTo>
                  <a:lnTo>
                    <a:pt x="53333" y="35339"/>
                  </a:lnTo>
                  <a:lnTo>
                    <a:pt x="51604" y="15239"/>
                  </a:lnTo>
                  <a:close/>
                </a:path>
                <a:path w="165100" h="1329689">
                  <a:moveTo>
                    <a:pt x="50736" y="15239"/>
                  </a:moveTo>
                  <a:lnTo>
                    <a:pt x="39801" y="16128"/>
                  </a:lnTo>
                  <a:lnTo>
                    <a:pt x="46090" y="25056"/>
                  </a:lnTo>
                  <a:lnTo>
                    <a:pt x="50736" y="1523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6374891" y="3744468"/>
              <a:ext cx="1778635" cy="370840"/>
            </a:xfrm>
            <a:custGeom>
              <a:avLst/>
              <a:gdLst/>
              <a:ahLst/>
              <a:cxnLst/>
              <a:rect l="l" t="t" r="r" b="b"/>
              <a:pathLst>
                <a:path w="1778634" h="370839">
                  <a:moveTo>
                    <a:pt x="1778508" y="0"/>
                  </a:moveTo>
                  <a:lnTo>
                    <a:pt x="0" y="0"/>
                  </a:lnTo>
                  <a:lnTo>
                    <a:pt x="0" y="370331"/>
                  </a:lnTo>
                  <a:lnTo>
                    <a:pt x="1778508" y="370331"/>
                  </a:lnTo>
                  <a:lnTo>
                    <a:pt x="1778508" y="0"/>
                  </a:lnTo>
                  <a:close/>
                </a:path>
              </a:pathLst>
            </a:custGeom>
            <a:solidFill>
              <a:srgbClr val="FFFF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6374891" y="3744467"/>
            <a:ext cx="1778635" cy="370840"/>
          </a:xfrm>
          <a:prstGeom prst="rect">
            <a:avLst/>
          </a:prstGeom>
          <a:ln w="9144">
            <a:solidFill>
              <a:srgbClr val="000000"/>
            </a:solidFill>
          </a:ln>
        </p:spPr>
        <p:txBody>
          <a:bodyPr vert="horz" wrap="square" lIns="0" tIns="40640" rIns="0" bIns="0" rtlCol="0">
            <a:spAutoFit/>
          </a:bodyPr>
          <a:lstStyle/>
          <a:p>
            <a:pPr marL="92710">
              <a:lnSpc>
                <a:spcPct val="100000"/>
              </a:lnSpc>
              <a:spcBef>
                <a:spcPts val="320"/>
              </a:spcBef>
            </a:pPr>
            <a:r>
              <a:rPr sz="1800" dirty="0">
                <a:latin typeface="Arial"/>
                <a:cs typeface="Arial"/>
              </a:rPr>
              <a:t>SQL</a:t>
            </a:r>
            <a:r>
              <a:rPr sz="1800" spc="-9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injection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3628644" y="3142614"/>
            <a:ext cx="4227195" cy="1124585"/>
            <a:chOff x="3628644" y="3142614"/>
            <a:chExt cx="4227195" cy="1124585"/>
          </a:xfrm>
        </p:grpSpPr>
        <p:sp>
          <p:nvSpPr>
            <p:cNvPr id="32" name="object 32"/>
            <p:cNvSpPr/>
            <p:nvPr/>
          </p:nvSpPr>
          <p:spPr>
            <a:xfrm>
              <a:off x="3867912" y="3142614"/>
              <a:ext cx="3987800" cy="608330"/>
            </a:xfrm>
            <a:custGeom>
              <a:avLst/>
              <a:gdLst/>
              <a:ahLst/>
              <a:cxnLst/>
              <a:rect l="l" t="t" r="r" b="b"/>
              <a:pathLst>
                <a:path w="3987800" h="608329">
                  <a:moveTo>
                    <a:pt x="3987546" y="36449"/>
                  </a:moveTo>
                  <a:lnTo>
                    <a:pt x="3891153" y="59563"/>
                  </a:lnTo>
                  <a:lnTo>
                    <a:pt x="3887724" y="60325"/>
                  </a:lnTo>
                  <a:lnTo>
                    <a:pt x="3885692" y="63754"/>
                  </a:lnTo>
                  <a:lnTo>
                    <a:pt x="3886454" y="67183"/>
                  </a:lnTo>
                  <a:lnTo>
                    <a:pt x="3887343" y="70612"/>
                  </a:lnTo>
                  <a:lnTo>
                    <a:pt x="3890772" y="72644"/>
                  </a:lnTo>
                  <a:lnTo>
                    <a:pt x="3894201" y="71882"/>
                  </a:lnTo>
                  <a:lnTo>
                    <a:pt x="3957066" y="56794"/>
                  </a:lnTo>
                  <a:lnTo>
                    <a:pt x="3394862" y="594817"/>
                  </a:lnTo>
                  <a:lnTo>
                    <a:pt x="36525" y="36118"/>
                  </a:lnTo>
                  <a:lnTo>
                    <a:pt x="46685" y="32258"/>
                  </a:lnTo>
                  <a:lnTo>
                    <a:pt x="100457" y="11811"/>
                  </a:lnTo>
                  <a:lnTo>
                    <a:pt x="101981" y="8128"/>
                  </a:lnTo>
                  <a:lnTo>
                    <a:pt x="100838" y="4953"/>
                  </a:lnTo>
                  <a:lnTo>
                    <a:pt x="99568" y="1651"/>
                  </a:lnTo>
                  <a:lnTo>
                    <a:pt x="95885" y="0"/>
                  </a:lnTo>
                  <a:lnTo>
                    <a:pt x="0" y="36449"/>
                  </a:lnTo>
                  <a:lnTo>
                    <a:pt x="76200" y="99695"/>
                  </a:lnTo>
                  <a:lnTo>
                    <a:pt x="78867" y="101981"/>
                  </a:lnTo>
                  <a:lnTo>
                    <a:pt x="82931" y="101600"/>
                  </a:lnTo>
                  <a:lnTo>
                    <a:pt x="85217" y="98933"/>
                  </a:lnTo>
                  <a:lnTo>
                    <a:pt x="87376" y="96266"/>
                  </a:lnTo>
                  <a:lnTo>
                    <a:pt x="86995" y="92202"/>
                  </a:lnTo>
                  <a:lnTo>
                    <a:pt x="84328" y="89916"/>
                  </a:lnTo>
                  <a:lnTo>
                    <a:pt x="34467" y="48564"/>
                  </a:lnTo>
                  <a:lnTo>
                    <a:pt x="3396234" y="607822"/>
                  </a:lnTo>
                  <a:lnTo>
                    <a:pt x="3397212" y="601827"/>
                  </a:lnTo>
                  <a:lnTo>
                    <a:pt x="3401441" y="606171"/>
                  </a:lnTo>
                  <a:lnTo>
                    <a:pt x="3965816" y="66078"/>
                  </a:lnTo>
                  <a:lnTo>
                    <a:pt x="3948049" y="128143"/>
                  </a:lnTo>
                  <a:lnTo>
                    <a:pt x="3947033" y="131572"/>
                  </a:lnTo>
                  <a:lnTo>
                    <a:pt x="3949065" y="135128"/>
                  </a:lnTo>
                  <a:lnTo>
                    <a:pt x="3952367" y="136017"/>
                  </a:lnTo>
                  <a:lnTo>
                    <a:pt x="3955796" y="137033"/>
                  </a:lnTo>
                  <a:lnTo>
                    <a:pt x="3959225" y="135001"/>
                  </a:lnTo>
                  <a:lnTo>
                    <a:pt x="3960266" y="131572"/>
                  </a:lnTo>
                  <a:lnTo>
                    <a:pt x="3986377" y="40513"/>
                  </a:lnTo>
                  <a:lnTo>
                    <a:pt x="3987546" y="3644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3628644" y="3896867"/>
              <a:ext cx="2391410" cy="370840"/>
            </a:xfrm>
            <a:custGeom>
              <a:avLst/>
              <a:gdLst/>
              <a:ahLst/>
              <a:cxnLst/>
              <a:rect l="l" t="t" r="r" b="b"/>
              <a:pathLst>
                <a:path w="2391410" h="370839">
                  <a:moveTo>
                    <a:pt x="2391155" y="0"/>
                  </a:moveTo>
                  <a:lnTo>
                    <a:pt x="0" y="0"/>
                  </a:lnTo>
                  <a:lnTo>
                    <a:pt x="0" y="370331"/>
                  </a:lnTo>
                  <a:lnTo>
                    <a:pt x="2391155" y="370331"/>
                  </a:lnTo>
                  <a:lnTo>
                    <a:pt x="2391155" y="0"/>
                  </a:lnTo>
                  <a:close/>
                </a:path>
              </a:pathLst>
            </a:custGeom>
            <a:solidFill>
              <a:srgbClr val="FFFF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3628644" y="3896867"/>
            <a:ext cx="2391410" cy="370840"/>
          </a:xfrm>
          <a:prstGeom prst="rect">
            <a:avLst/>
          </a:prstGeom>
          <a:ln w="9144">
            <a:solidFill>
              <a:srgbClr val="000000"/>
            </a:solidFill>
          </a:ln>
        </p:spPr>
        <p:txBody>
          <a:bodyPr vert="horz" wrap="square" lIns="0" tIns="40640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320"/>
              </a:spcBef>
            </a:pPr>
            <a:r>
              <a:rPr sz="1800" spc="-5" dirty="0">
                <a:latin typeface="Arial"/>
                <a:cs typeface="Arial"/>
              </a:rPr>
              <a:t>Unauthorized</a:t>
            </a:r>
            <a:r>
              <a:rPr sz="180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access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330708" y="2506979"/>
            <a:ext cx="8674735" cy="3705225"/>
            <a:chOff x="330708" y="2506979"/>
            <a:chExt cx="8674735" cy="3705225"/>
          </a:xfrm>
        </p:grpSpPr>
        <p:sp>
          <p:nvSpPr>
            <p:cNvPr id="36" name="object 36"/>
            <p:cNvSpPr/>
            <p:nvPr/>
          </p:nvSpPr>
          <p:spPr>
            <a:xfrm>
              <a:off x="3867911" y="3179063"/>
              <a:ext cx="961390" cy="722630"/>
            </a:xfrm>
            <a:custGeom>
              <a:avLst/>
              <a:gdLst/>
              <a:ahLst/>
              <a:cxnLst/>
              <a:rect l="l" t="t" r="r" b="b"/>
              <a:pathLst>
                <a:path w="961389" h="722629">
                  <a:moveTo>
                    <a:pt x="20101" y="15098"/>
                  </a:moveTo>
                  <a:lnTo>
                    <a:pt x="24961" y="26618"/>
                  </a:lnTo>
                  <a:lnTo>
                    <a:pt x="953515" y="722630"/>
                  </a:lnTo>
                  <a:lnTo>
                    <a:pt x="961009" y="712469"/>
                  </a:lnTo>
                  <a:lnTo>
                    <a:pt x="32715" y="16561"/>
                  </a:lnTo>
                  <a:lnTo>
                    <a:pt x="20101" y="15098"/>
                  </a:lnTo>
                  <a:close/>
                </a:path>
                <a:path w="961389" h="722629">
                  <a:moveTo>
                    <a:pt x="0" y="0"/>
                  </a:moveTo>
                  <a:lnTo>
                    <a:pt x="38480" y="91312"/>
                  </a:lnTo>
                  <a:lnTo>
                    <a:pt x="39877" y="94487"/>
                  </a:lnTo>
                  <a:lnTo>
                    <a:pt x="43561" y="96012"/>
                  </a:lnTo>
                  <a:lnTo>
                    <a:pt x="46862" y="94614"/>
                  </a:lnTo>
                  <a:lnTo>
                    <a:pt x="50037" y="93345"/>
                  </a:lnTo>
                  <a:lnTo>
                    <a:pt x="51562" y="89535"/>
                  </a:lnTo>
                  <a:lnTo>
                    <a:pt x="50164" y="86360"/>
                  </a:lnTo>
                  <a:lnTo>
                    <a:pt x="24961" y="26618"/>
                  </a:lnTo>
                  <a:lnTo>
                    <a:pt x="6223" y="12573"/>
                  </a:lnTo>
                  <a:lnTo>
                    <a:pt x="13842" y="2412"/>
                  </a:lnTo>
                  <a:lnTo>
                    <a:pt x="20778" y="2412"/>
                  </a:lnTo>
                  <a:lnTo>
                    <a:pt x="0" y="0"/>
                  </a:lnTo>
                  <a:close/>
                </a:path>
                <a:path w="961389" h="722629">
                  <a:moveTo>
                    <a:pt x="13842" y="2412"/>
                  </a:moveTo>
                  <a:lnTo>
                    <a:pt x="6223" y="12573"/>
                  </a:lnTo>
                  <a:lnTo>
                    <a:pt x="24961" y="26618"/>
                  </a:lnTo>
                  <a:lnTo>
                    <a:pt x="20101" y="15098"/>
                  </a:lnTo>
                  <a:lnTo>
                    <a:pt x="9271" y="13843"/>
                  </a:lnTo>
                  <a:lnTo>
                    <a:pt x="15875" y="5080"/>
                  </a:lnTo>
                  <a:lnTo>
                    <a:pt x="17400" y="5080"/>
                  </a:lnTo>
                  <a:lnTo>
                    <a:pt x="13842" y="2412"/>
                  </a:lnTo>
                  <a:close/>
                </a:path>
                <a:path w="961389" h="722629">
                  <a:moveTo>
                    <a:pt x="20778" y="2412"/>
                  </a:moveTo>
                  <a:lnTo>
                    <a:pt x="13842" y="2412"/>
                  </a:lnTo>
                  <a:lnTo>
                    <a:pt x="32715" y="16561"/>
                  </a:lnTo>
                  <a:lnTo>
                    <a:pt x="100457" y="24384"/>
                  </a:lnTo>
                  <a:lnTo>
                    <a:pt x="103632" y="21844"/>
                  </a:lnTo>
                  <a:lnTo>
                    <a:pt x="104393" y="14986"/>
                  </a:lnTo>
                  <a:lnTo>
                    <a:pt x="101853" y="11811"/>
                  </a:lnTo>
                  <a:lnTo>
                    <a:pt x="20778" y="2412"/>
                  </a:lnTo>
                  <a:close/>
                </a:path>
                <a:path w="961389" h="722629">
                  <a:moveTo>
                    <a:pt x="17400" y="5080"/>
                  </a:moveTo>
                  <a:lnTo>
                    <a:pt x="15875" y="5080"/>
                  </a:lnTo>
                  <a:lnTo>
                    <a:pt x="20101" y="15098"/>
                  </a:lnTo>
                  <a:lnTo>
                    <a:pt x="32715" y="16561"/>
                  </a:lnTo>
                  <a:lnTo>
                    <a:pt x="17400" y="5080"/>
                  </a:lnTo>
                  <a:close/>
                </a:path>
                <a:path w="961389" h="722629">
                  <a:moveTo>
                    <a:pt x="15875" y="5080"/>
                  </a:moveTo>
                  <a:lnTo>
                    <a:pt x="9271" y="13843"/>
                  </a:lnTo>
                  <a:lnTo>
                    <a:pt x="20101" y="15098"/>
                  </a:lnTo>
                  <a:lnTo>
                    <a:pt x="15875" y="508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7" name="object 3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30708" y="2506979"/>
              <a:ext cx="8674608" cy="3704844"/>
            </a:xfrm>
            <a:prstGeom prst="rect">
              <a:avLst/>
            </a:prstGeom>
          </p:spPr>
        </p:pic>
      </p:grpSp>
      <p:sp>
        <p:nvSpPr>
          <p:cNvPr id="38" name="object 38"/>
          <p:cNvSpPr txBox="1"/>
          <p:nvPr/>
        </p:nvSpPr>
        <p:spPr>
          <a:xfrm>
            <a:off x="1625346" y="3113659"/>
            <a:ext cx="120459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latin typeface="Arial"/>
                <a:cs typeface="Arial"/>
              </a:rPr>
              <a:t>Traffic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latin typeface="Arial"/>
                <a:cs typeface="Arial"/>
              </a:rPr>
              <a:t>i</a:t>
            </a:r>
            <a:r>
              <a:rPr sz="1800" spc="-15" dirty="0">
                <a:latin typeface="Arial"/>
                <a:cs typeface="Arial"/>
              </a:rPr>
              <a:t>n</a:t>
            </a:r>
            <a:r>
              <a:rPr sz="1800" dirty="0">
                <a:latin typeface="Arial"/>
                <a:cs typeface="Arial"/>
              </a:rPr>
              <a:t>terc</a:t>
            </a:r>
            <a:r>
              <a:rPr sz="1800" spc="-15" dirty="0">
                <a:latin typeface="Arial"/>
                <a:cs typeface="Arial"/>
              </a:rPr>
              <a:t>e</a:t>
            </a:r>
            <a:r>
              <a:rPr sz="1800" spc="-10" dirty="0">
                <a:latin typeface="Arial"/>
                <a:cs typeface="Arial"/>
              </a:rPr>
              <a:t>p</a:t>
            </a:r>
            <a:r>
              <a:rPr sz="1800" dirty="0">
                <a:latin typeface="Arial"/>
                <a:cs typeface="Arial"/>
              </a:rPr>
              <a:t>ti</a:t>
            </a:r>
            <a:r>
              <a:rPr sz="1800" spc="-10" dirty="0">
                <a:latin typeface="Arial"/>
                <a:cs typeface="Arial"/>
              </a:rPr>
              <a:t>o</a:t>
            </a:r>
            <a:r>
              <a:rPr sz="1800" dirty="0">
                <a:latin typeface="Arial"/>
                <a:cs typeface="Arial"/>
              </a:rPr>
              <a:t>n</a:t>
            </a:r>
            <a:endParaRPr sz="1800">
              <a:latin typeface="Arial"/>
              <a:cs typeface="Arial"/>
            </a:endParaRPr>
          </a:p>
        </p:txBody>
      </p:sp>
      <p:sp>
        <p:nvSpPr>
          <p:cNvPr id="44" name="object 44"/>
          <p:cNvSpPr txBox="1">
            <a:spLocks noGrp="1"/>
          </p:cNvSpPr>
          <p:nvPr>
            <p:ph type="ftr" sz="quarter" idx="4294967295"/>
          </p:nvPr>
        </p:nvSpPr>
        <p:spPr>
          <a:xfrm>
            <a:off x="535940" y="6290385"/>
            <a:ext cx="1339850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endParaRPr dirty="0"/>
          </a:p>
        </p:txBody>
      </p:sp>
      <p:sp>
        <p:nvSpPr>
          <p:cNvPr id="45" name="object 45"/>
          <p:cNvSpPr txBox="1">
            <a:spLocks noGrp="1"/>
          </p:cNvSpPr>
          <p:nvPr>
            <p:ph type="dt" sz="half" idx="4294967295"/>
          </p:nvPr>
        </p:nvSpPr>
        <p:spPr>
          <a:xfrm>
            <a:off x="4030471" y="6290385"/>
            <a:ext cx="1161414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endParaRPr spc="-5" dirty="0"/>
          </a:p>
        </p:txBody>
      </p:sp>
      <p:sp>
        <p:nvSpPr>
          <p:cNvPr id="46" name="object 4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80"/>
              </a:spcBef>
            </a:pPr>
            <a:fld id="{81D60167-4931-47E6-BA6A-407CBD079E47}" type="slidenum">
              <a:rPr dirty="0"/>
              <a:t>19</a:t>
            </a:fld>
            <a:endParaRPr dirty="0"/>
          </a:p>
        </p:txBody>
      </p:sp>
      <p:sp>
        <p:nvSpPr>
          <p:cNvPr id="39" name="object 39"/>
          <p:cNvSpPr txBox="1"/>
          <p:nvPr/>
        </p:nvSpPr>
        <p:spPr>
          <a:xfrm>
            <a:off x="877620" y="5465165"/>
            <a:ext cx="109029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0815" marR="5080" indent="-15875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Impl</a:t>
            </a:r>
            <a:r>
              <a:rPr sz="1800" spc="-15" dirty="0">
                <a:latin typeface="Arial"/>
                <a:cs typeface="Arial"/>
              </a:rPr>
              <a:t>e</a:t>
            </a:r>
            <a:r>
              <a:rPr sz="1800" spc="-5" dirty="0">
                <a:latin typeface="Arial"/>
                <a:cs typeface="Arial"/>
              </a:rPr>
              <a:t>me</a:t>
            </a:r>
            <a:r>
              <a:rPr sz="1800" spc="-15" dirty="0">
                <a:latin typeface="Arial"/>
                <a:cs typeface="Arial"/>
              </a:rPr>
              <a:t>n</a:t>
            </a:r>
            <a:r>
              <a:rPr sz="1800" dirty="0">
                <a:latin typeface="Arial"/>
                <a:cs typeface="Arial"/>
              </a:rPr>
              <a:t>t  </a:t>
            </a:r>
            <a:r>
              <a:rPr sz="1800" spc="-5" dirty="0">
                <a:latin typeface="Arial"/>
                <a:cs typeface="Arial"/>
              </a:rPr>
              <a:t>timeout</a:t>
            </a:r>
            <a:endParaRPr sz="1800">
              <a:latin typeface="Arial"/>
              <a:cs typeface="Aria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2821051" y="5211317"/>
            <a:ext cx="109029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685" marR="5080" indent="-762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Impl</a:t>
            </a:r>
            <a:r>
              <a:rPr sz="1800" spc="-15" dirty="0">
                <a:latin typeface="Arial"/>
                <a:cs typeface="Arial"/>
              </a:rPr>
              <a:t>e</a:t>
            </a:r>
            <a:r>
              <a:rPr sz="1800" spc="-5" dirty="0">
                <a:latin typeface="Arial"/>
                <a:cs typeface="Arial"/>
              </a:rPr>
              <a:t>me</a:t>
            </a:r>
            <a:r>
              <a:rPr sz="1800" spc="-15" dirty="0">
                <a:latin typeface="Arial"/>
                <a:cs typeface="Arial"/>
              </a:rPr>
              <a:t>n</a:t>
            </a:r>
            <a:r>
              <a:rPr sz="1800" dirty="0">
                <a:latin typeface="Arial"/>
                <a:cs typeface="Arial"/>
              </a:rPr>
              <a:t>t  </a:t>
            </a:r>
            <a:r>
              <a:rPr sz="1800" spc="-5" dirty="0">
                <a:latin typeface="Arial"/>
                <a:cs typeface="Arial"/>
              </a:rPr>
              <a:t>e</a:t>
            </a:r>
            <a:r>
              <a:rPr sz="1800" spc="-15" dirty="0">
                <a:latin typeface="Arial"/>
                <a:cs typeface="Arial"/>
              </a:rPr>
              <a:t>n</a:t>
            </a:r>
            <a:r>
              <a:rPr sz="1800" dirty="0">
                <a:latin typeface="Arial"/>
                <a:cs typeface="Arial"/>
              </a:rPr>
              <a:t>cr</a:t>
            </a:r>
            <a:r>
              <a:rPr sz="1800" spc="-25" dirty="0">
                <a:latin typeface="Arial"/>
                <a:cs typeface="Arial"/>
              </a:rPr>
              <a:t>y</a:t>
            </a:r>
            <a:r>
              <a:rPr sz="1800" spc="-5" dirty="0">
                <a:latin typeface="Arial"/>
                <a:cs typeface="Arial"/>
              </a:rPr>
              <a:t>pti</a:t>
            </a:r>
            <a:r>
              <a:rPr sz="1800" spc="-15" dirty="0">
                <a:latin typeface="Arial"/>
                <a:cs typeface="Arial"/>
              </a:rPr>
              <a:t>o</a:t>
            </a:r>
            <a:r>
              <a:rPr sz="1800" spc="-5" dirty="0">
                <a:latin typeface="Arial"/>
                <a:cs typeface="Arial"/>
              </a:rPr>
              <a:t>n</a:t>
            </a:r>
            <a:endParaRPr sz="1800">
              <a:latin typeface="Arial"/>
              <a:cs typeface="Arial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4785486" y="5490768"/>
            <a:ext cx="1023619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0979" marR="5080" indent="-208915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P</a:t>
            </a:r>
            <a:r>
              <a:rPr sz="1800" spc="-15" dirty="0">
                <a:latin typeface="Arial"/>
                <a:cs typeface="Arial"/>
              </a:rPr>
              <a:t>a</a:t>
            </a:r>
            <a:r>
              <a:rPr sz="1800" spc="-5" dirty="0">
                <a:latin typeface="Arial"/>
                <a:cs typeface="Arial"/>
              </a:rPr>
              <a:t>ss</a:t>
            </a:r>
            <a:r>
              <a:rPr sz="1800" spc="-45" dirty="0">
                <a:latin typeface="Arial"/>
                <a:cs typeface="Arial"/>
              </a:rPr>
              <a:t>w</a:t>
            </a:r>
            <a:r>
              <a:rPr sz="1800" spc="-5" dirty="0">
                <a:latin typeface="Arial"/>
                <a:cs typeface="Arial"/>
              </a:rPr>
              <a:t>ord  policy</a:t>
            </a:r>
            <a:endParaRPr sz="1800">
              <a:latin typeface="Arial"/>
              <a:cs typeface="Arial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6468236" y="5309742"/>
            <a:ext cx="13906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latin typeface="Arial"/>
                <a:cs typeface="Arial"/>
              </a:rPr>
              <a:t>Validate</a:t>
            </a:r>
            <a:r>
              <a:rPr sz="1800" spc="-7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input</a:t>
            </a:r>
            <a:endParaRPr sz="1800">
              <a:latin typeface="Arial"/>
              <a:cs typeface="Arial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8023097" y="5794044"/>
            <a:ext cx="8750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C</a:t>
            </a:r>
            <a:r>
              <a:rPr sz="1800" spc="-15" dirty="0">
                <a:latin typeface="Arial"/>
                <a:cs typeface="Arial"/>
              </a:rPr>
              <a:t>o</a:t>
            </a:r>
            <a:r>
              <a:rPr sz="1800" spc="-5" dirty="0">
                <a:latin typeface="Arial"/>
                <a:cs typeface="Arial"/>
              </a:rPr>
              <a:t>ntr</a:t>
            </a:r>
            <a:r>
              <a:rPr sz="1800" spc="-15" dirty="0">
                <a:latin typeface="Arial"/>
                <a:cs typeface="Arial"/>
              </a:rPr>
              <a:t>o</a:t>
            </a:r>
            <a:r>
              <a:rPr sz="1800" spc="-5" dirty="0">
                <a:latin typeface="Arial"/>
                <a:cs typeface="Arial"/>
              </a:rPr>
              <a:t>ls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ftr" sz="quarter" idx="4294967295"/>
          </p:nvPr>
        </p:nvSpPr>
        <p:spPr>
          <a:xfrm>
            <a:off x="535940" y="6290385"/>
            <a:ext cx="2969260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endParaRPr dirty="0"/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4294967295"/>
          </p:nvPr>
        </p:nvSpPr>
        <p:spPr>
          <a:xfrm>
            <a:off x="4030470" y="6290385"/>
            <a:ext cx="2217929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endParaRPr spc="-5"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80"/>
              </a:spcBef>
            </a:pPr>
            <a:fld id="{81D60167-4931-47E6-BA6A-407CBD079E47}" type="slidenum">
              <a:rPr dirty="0"/>
              <a:t>2</a:t>
            </a:fld>
            <a:endParaRPr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27178"/>
            <a:ext cx="26422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333399"/>
                </a:solidFill>
              </a:rPr>
              <a:t>What </a:t>
            </a:r>
            <a:r>
              <a:rPr sz="3600" spc="-5" dirty="0">
                <a:solidFill>
                  <a:srgbClr val="333399"/>
                </a:solidFill>
              </a:rPr>
              <a:t>is</a:t>
            </a:r>
            <a:r>
              <a:rPr sz="3600" spc="-65" dirty="0">
                <a:solidFill>
                  <a:srgbClr val="333399"/>
                </a:solidFill>
              </a:rPr>
              <a:t> </a:t>
            </a:r>
            <a:r>
              <a:rPr sz="3600" spc="-5" dirty="0">
                <a:solidFill>
                  <a:srgbClr val="333399"/>
                </a:solidFill>
              </a:rPr>
              <a:t>risk?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231140" y="714575"/>
            <a:ext cx="8722360" cy="5181600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385"/>
              </a:spcBef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Arial"/>
                <a:cs typeface="Arial"/>
              </a:rPr>
              <a:t>ISO31000 Risk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Management:</a:t>
            </a:r>
            <a:endParaRPr sz="2400" dirty="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spcBef>
                <a:spcPts val="245"/>
              </a:spcBef>
              <a:buFont typeface="Arial"/>
              <a:buChar char="–"/>
              <a:tabLst>
                <a:tab pos="756285" algn="l"/>
                <a:tab pos="756920" algn="l"/>
              </a:tabLst>
            </a:pPr>
            <a:r>
              <a:rPr sz="2000" b="1" dirty="0">
                <a:latin typeface="Arial"/>
                <a:cs typeface="Arial"/>
              </a:rPr>
              <a:t>“Risk is the effect of uncertainty on</a:t>
            </a:r>
            <a:r>
              <a:rPr sz="2000" b="1" spc="-165" dirty="0">
                <a:latin typeface="Arial"/>
                <a:cs typeface="Arial"/>
              </a:rPr>
              <a:t> </a:t>
            </a:r>
            <a:r>
              <a:rPr sz="2000" b="1" spc="-5" dirty="0">
                <a:latin typeface="Arial"/>
                <a:cs typeface="Arial"/>
              </a:rPr>
              <a:t>objectives”</a:t>
            </a:r>
            <a:endParaRPr sz="2000" dirty="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spcBef>
                <a:spcPts val="240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dirty="0">
                <a:latin typeface="Arial"/>
                <a:cs typeface="Arial"/>
              </a:rPr>
              <a:t>No distinction between positive and negative effects of</a:t>
            </a:r>
            <a:r>
              <a:rPr sz="2000" spc="-18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uncertainty</a:t>
            </a:r>
          </a:p>
          <a:p>
            <a:pPr marL="756285" lvl="1" indent="-287020">
              <a:lnSpc>
                <a:spcPct val="100000"/>
              </a:lnSpc>
              <a:spcBef>
                <a:spcPts val="240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dirty="0">
                <a:latin typeface="Arial"/>
                <a:cs typeface="Arial"/>
              </a:rPr>
              <a:t>This definition is </a:t>
            </a:r>
            <a:r>
              <a:rPr sz="2000" spc="-5" dirty="0">
                <a:latin typeface="Arial"/>
                <a:cs typeface="Arial"/>
              </a:rPr>
              <a:t>too </a:t>
            </a:r>
            <a:r>
              <a:rPr sz="2000" dirty="0">
                <a:latin typeface="Arial"/>
                <a:cs typeface="Arial"/>
              </a:rPr>
              <a:t>abstract for most</a:t>
            </a:r>
            <a:r>
              <a:rPr sz="2000" spc="-15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people</a:t>
            </a:r>
          </a:p>
          <a:p>
            <a:pPr marL="756285" marR="302260" lvl="1" indent="-287020">
              <a:lnSpc>
                <a:spcPts val="2160"/>
              </a:lnSpc>
              <a:spcBef>
                <a:spcPts val="515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dirty="0">
                <a:latin typeface="Arial"/>
                <a:cs typeface="Arial"/>
              </a:rPr>
              <a:t>Also says: </a:t>
            </a:r>
            <a:r>
              <a:rPr sz="2000" b="1" dirty="0">
                <a:latin typeface="Arial"/>
                <a:cs typeface="Arial"/>
              </a:rPr>
              <a:t>“Risk is often </a:t>
            </a:r>
            <a:r>
              <a:rPr sz="2000" b="1" spc="-5" dirty="0">
                <a:latin typeface="Arial"/>
                <a:cs typeface="Arial"/>
              </a:rPr>
              <a:t>expressed </a:t>
            </a:r>
            <a:r>
              <a:rPr sz="2000" b="1" dirty="0">
                <a:latin typeface="Arial"/>
                <a:cs typeface="Arial"/>
              </a:rPr>
              <a:t>in terms of a </a:t>
            </a:r>
            <a:r>
              <a:rPr sz="2000" b="1" spc="-5" dirty="0">
                <a:latin typeface="Arial"/>
                <a:cs typeface="Arial"/>
              </a:rPr>
              <a:t>combination</a:t>
            </a:r>
            <a:r>
              <a:rPr sz="2000" b="1" spc="-18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of  the </a:t>
            </a:r>
            <a:r>
              <a:rPr sz="2000" b="1" i="1" dirty="0">
                <a:latin typeface="Arial"/>
                <a:cs typeface="Arial"/>
              </a:rPr>
              <a:t>consequences of an event </a:t>
            </a:r>
            <a:r>
              <a:rPr sz="2000" b="1" dirty="0">
                <a:latin typeface="Arial"/>
                <a:cs typeface="Arial"/>
              </a:rPr>
              <a:t>(including changes in  circumstances) and the associated </a:t>
            </a:r>
            <a:r>
              <a:rPr sz="2000" b="1" i="1" dirty="0">
                <a:latin typeface="Arial"/>
                <a:cs typeface="Arial"/>
              </a:rPr>
              <a:t>likelihood of</a:t>
            </a:r>
            <a:r>
              <a:rPr sz="2000" b="1" i="1" spc="-135" dirty="0">
                <a:latin typeface="Arial"/>
                <a:cs typeface="Arial"/>
              </a:rPr>
              <a:t> </a:t>
            </a:r>
            <a:r>
              <a:rPr sz="2000" b="1" i="1" dirty="0">
                <a:latin typeface="Arial"/>
                <a:cs typeface="Arial"/>
              </a:rPr>
              <a:t>occurrence</a:t>
            </a:r>
            <a:r>
              <a:rPr sz="2000" b="1" dirty="0">
                <a:latin typeface="Arial"/>
                <a:cs typeface="Arial"/>
              </a:rPr>
              <a:t>.”</a:t>
            </a:r>
            <a:endParaRPr sz="2000" dirty="0">
              <a:latin typeface="Arial"/>
              <a:cs typeface="Arial"/>
            </a:endParaRPr>
          </a:p>
          <a:p>
            <a:pPr lvl="1">
              <a:lnSpc>
                <a:spcPct val="100000"/>
              </a:lnSpc>
              <a:spcBef>
                <a:spcPts val="30"/>
              </a:spcBef>
              <a:buFont typeface="Arial"/>
              <a:buChar char="–"/>
            </a:pPr>
            <a:endParaRPr sz="2950" dirty="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Arial"/>
                <a:cs typeface="Arial"/>
              </a:rPr>
              <a:t>Harris, CISSP </a:t>
            </a:r>
            <a:r>
              <a:rPr sz="2400" dirty="0">
                <a:latin typeface="Arial"/>
                <a:cs typeface="Arial"/>
              </a:rPr>
              <a:t>7th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ed.:</a:t>
            </a:r>
            <a:endParaRPr sz="2400" dirty="0">
              <a:latin typeface="Arial"/>
              <a:cs typeface="Arial"/>
            </a:endParaRPr>
          </a:p>
          <a:p>
            <a:pPr marL="756285" lvl="1" indent="-287020">
              <a:lnSpc>
                <a:spcPts val="2280"/>
              </a:lnSpc>
              <a:spcBef>
                <a:spcPts val="245"/>
              </a:spcBef>
              <a:buFont typeface="Arial"/>
              <a:buChar char="–"/>
              <a:tabLst>
                <a:tab pos="756285" algn="l"/>
                <a:tab pos="756920" algn="l"/>
              </a:tabLst>
            </a:pPr>
            <a:r>
              <a:rPr sz="2000" b="1" dirty="0">
                <a:latin typeface="Arial"/>
                <a:cs typeface="Arial"/>
              </a:rPr>
              <a:t>“Risk is the </a:t>
            </a:r>
            <a:r>
              <a:rPr sz="2000" b="1" spc="-5" dirty="0">
                <a:latin typeface="Arial"/>
                <a:cs typeface="Arial"/>
              </a:rPr>
              <a:t>likelihood </a:t>
            </a:r>
            <a:r>
              <a:rPr sz="2000" b="1" dirty="0">
                <a:latin typeface="Arial"/>
                <a:cs typeface="Arial"/>
              </a:rPr>
              <a:t>of a threat </a:t>
            </a:r>
            <a:r>
              <a:rPr sz="2000" b="1" spc="-5" dirty="0">
                <a:latin typeface="Arial"/>
                <a:cs typeface="Arial"/>
              </a:rPr>
              <a:t>agent taking advantage </a:t>
            </a:r>
            <a:r>
              <a:rPr sz="2000" b="1" dirty="0">
                <a:latin typeface="Arial"/>
                <a:cs typeface="Arial"/>
              </a:rPr>
              <a:t>of</a:t>
            </a:r>
            <a:r>
              <a:rPr sz="2000" b="1" spc="-17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a</a:t>
            </a:r>
            <a:endParaRPr sz="2000" dirty="0">
              <a:latin typeface="Arial"/>
              <a:cs typeface="Arial"/>
            </a:endParaRPr>
          </a:p>
          <a:p>
            <a:pPr marL="756285">
              <a:lnSpc>
                <a:spcPts val="2280"/>
              </a:lnSpc>
            </a:pPr>
            <a:r>
              <a:rPr sz="2000" b="1" spc="-5" dirty="0">
                <a:latin typeface="Arial"/>
                <a:cs typeface="Arial"/>
              </a:rPr>
              <a:t>vulnerability and </a:t>
            </a:r>
            <a:r>
              <a:rPr sz="2000" b="1" dirty="0">
                <a:latin typeface="Arial"/>
                <a:cs typeface="Arial"/>
              </a:rPr>
              <a:t>the </a:t>
            </a:r>
            <a:r>
              <a:rPr sz="2000" b="1" spc="-5" dirty="0">
                <a:latin typeface="Arial"/>
                <a:cs typeface="Arial"/>
              </a:rPr>
              <a:t>resulting </a:t>
            </a:r>
            <a:r>
              <a:rPr sz="2000" b="1" dirty="0">
                <a:latin typeface="Arial"/>
                <a:cs typeface="Arial"/>
              </a:rPr>
              <a:t>business impact.” </a:t>
            </a:r>
            <a:r>
              <a:rPr sz="2000" dirty="0">
                <a:latin typeface="Arial"/>
                <a:cs typeface="Arial"/>
              </a:rPr>
              <a:t>(Glossary</a:t>
            </a:r>
            <a:r>
              <a:rPr sz="2000" spc="-11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p.1285)</a:t>
            </a: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800" dirty="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latin typeface="Arial"/>
                <a:cs typeface="Arial"/>
              </a:rPr>
              <a:t>ISO </a:t>
            </a:r>
            <a:r>
              <a:rPr sz="2400" spc="-5" dirty="0">
                <a:latin typeface="Arial"/>
                <a:cs typeface="Arial"/>
              </a:rPr>
              <a:t>27005 </a:t>
            </a:r>
            <a:r>
              <a:rPr sz="2400" dirty="0">
                <a:latin typeface="Arial"/>
                <a:cs typeface="Arial"/>
              </a:rPr>
              <a:t>(Information </a:t>
            </a:r>
            <a:r>
              <a:rPr sz="2400" spc="-5" dirty="0">
                <a:latin typeface="Arial"/>
                <a:cs typeface="Arial"/>
              </a:rPr>
              <a:t>Security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Risk)</a:t>
            </a:r>
            <a:endParaRPr sz="2400" dirty="0">
              <a:latin typeface="Arial"/>
              <a:cs typeface="Arial"/>
            </a:endParaRPr>
          </a:p>
          <a:p>
            <a:pPr marL="756285" marR="42545" lvl="1" indent="-287020">
              <a:lnSpc>
                <a:spcPct val="100000"/>
              </a:lnSpc>
              <a:spcBef>
                <a:spcPts val="484"/>
              </a:spcBef>
              <a:buFont typeface="Arial"/>
              <a:buChar char="–"/>
              <a:tabLst>
                <a:tab pos="756285" algn="l"/>
                <a:tab pos="756920" algn="l"/>
              </a:tabLst>
            </a:pPr>
            <a:r>
              <a:rPr sz="2000" b="1" dirty="0">
                <a:latin typeface="Arial"/>
                <a:cs typeface="Arial"/>
              </a:rPr>
              <a:t>“Risk is the potential that a </a:t>
            </a:r>
            <a:r>
              <a:rPr sz="2000" b="1" spc="-10" dirty="0">
                <a:latin typeface="Arial"/>
                <a:cs typeface="Arial"/>
              </a:rPr>
              <a:t>given </a:t>
            </a:r>
            <a:r>
              <a:rPr sz="2000" b="1" dirty="0">
                <a:latin typeface="Arial"/>
                <a:cs typeface="Arial"/>
              </a:rPr>
              <a:t>threat will </a:t>
            </a:r>
            <a:r>
              <a:rPr sz="2000" b="1" spc="-5" dirty="0">
                <a:latin typeface="Arial"/>
                <a:cs typeface="Arial"/>
              </a:rPr>
              <a:t>exploit</a:t>
            </a:r>
            <a:r>
              <a:rPr sz="2000" b="1" spc="-155" dirty="0">
                <a:latin typeface="Arial"/>
                <a:cs typeface="Arial"/>
              </a:rPr>
              <a:t> </a:t>
            </a:r>
            <a:r>
              <a:rPr sz="2000" b="1" spc="-5" dirty="0">
                <a:latin typeface="Arial"/>
                <a:cs typeface="Arial"/>
              </a:rPr>
              <a:t>vulnerabilities  </a:t>
            </a:r>
            <a:r>
              <a:rPr sz="2000" b="1" dirty="0">
                <a:latin typeface="Arial"/>
                <a:cs typeface="Arial"/>
              </a:rPr>
              <a:t>of assets </a:t>
            </a:r>
            <a:r>
              <a:rPr sz="2000" b="1" spc="-5" dirty="0">
                <a:latin typeface="Arial"/>
                <a:cs typeface="Arial"/>
              </a:rPr>
              <a:t>and </a:t>
            </a:r>
            <a:r>
              <a:rPr sz="2000" b="1" dirty="0">
                <a:latin typeface="Arial"/>
                <a:cs typeface="Arial"/>
              </a:rPr>
              <a:t>thereby </a:t>
            </a:r>
            <a:r>
              <a:rPr sz="2000" b="1" spc="-5" dirty="0">
                <a:latin typeface="Arial"/>
                <a:cs typeface="Arial"/>
              </a:rPr>
              <a:t>cause </a:t>
            </a:r>
            <a:r>
              <a:rPr sz="2000" b="1" dirty="0">
                <a:latin typeface="Arial"/>
                <a:cs typeface="Arial"/>
              </a:rPr>
              <a:t>harm to the</a:t>
            </a:r>
            <a:r>
              <a:rPr sz="2000" b="1" spc="-15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organization.”</a:t>
            </a:r>
            <a:endParaRPr sz="2000" dirty="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937952" y="2502344"/>
            <a:ext cx="1193800" cy="368935"/>
            <a:chOff x="3937952" y="2502344"/>
            <a:chExt cx="1193800" cy="368935"/>
          </a:xfrm>
        </p:grpSpPr>
        <p:sp>
          <p:nvSpPr>
            <p:cNvPr id="3" name="object 3"/>
            <p:cNvSpPr/>
            <p:nvPr/>
          </p:nvSpPr>
          <p:spPr>
            <a:xfrm>
              <a:off x="3950970" y="2515362"/>
              <a:ext cx="1167765" cy="342900"/>
            </a:xfrm>
            <a:custGeom>
              <a:avLst/>
              <a:gdLst/>
              <a:ahLst/>
              <a:cxnLst/>
              <a:rect l="l" t="t" r="r" b="b"/>
              <a:pathLst>
                <a:path w="1167764" h="342900">
                  <a:moveTo>
                    <a:pt x="1167384" y="0"/>
                  </a:moveTo>
                  <a:lnTo>
                    <a:pt x="0" y="0"/>
                  </a:lnTo>
                  <a:lnTo>
                    <a:pt x="0" y="342900"/>
                  </a:lnTo>
                  <a:lnTo>
                    <a:pt x="1167384" y="342900"/>
                  </a:lnTo>
                  <a:lnTo>
                    <a:pt x="1167384" y="0"/>
                  </a:lnTo>
                  <a:close/>
                </a:path>
              </a:pathLst>
            </a:custGeom>
            <a:solidFill>
              <a:srgbClr val="3333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950970" y="2515362"/>
              <a:ext cx="1167765" cy="342900"/>
            </a:xfrm>
            <a:custGeom>
              <a:avLst/>
              <a:gdLst/>
              <a:ahLst/>
              <a:cxnLst/>
              <a:rect l="l" t="t" r="r" b="b"/>
              <a:pathLst>
                <a:path w="1167764" h="342900">
                  <a:moveTo>
                    <a:pt x="0" y="342900"/>
                  </a:moveTo>
                  <a:lnTo>
                    <a:pt x="1167384" y="342900"/>
                  </a:lnTo>
                  <a:lnTo>
                    <a:pt x="1167384" y="0"/>
                  </a:lnTo>
                  <a:lnTo>
                    <a:pt x="0" y="0"/>
                  </a:lnTo>
                  <a:lnTo>
                    <a:pt x="0" y="342900"/>
                  </a:lnTo>
                  <a:close/>
                </a:path>
              </a:pathLst>
            </a:custGeom>
            <a:ln w="25908">
              <a:solidFill>
                <a:srgbClr val="88A3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35940" y="547242"/>
            <a:ext cx="79006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solidFill>
                  <a:srgbClr val="333399"/>
                </a:solidFill>
              </a:rPr>
              <a:t>Asset-centric </a:t>
            </a:r>
            <a:r>
              <a:rPr sz="3600" dirty="0">
                <a:solidFill>
                  <a:srgbClr val="333399"/>
                </a:solidFill>
              </a:rPr>
              <a:t>threat modelling</a:t>
            </a:r>
            <a:r>
              <a:rPr sz="3600" spc="-60" dirty="0">
                <a:solidFill>
                  <a:srgbClr val="333399"/>
                </a:solidFill>
              </a:rPr>
              <a:t> </a:t>
            </a:r>
            <a:r>
              <a:rPr sz="3600" dirty="0">
                <a:solidFill>
                  <a:srgbClr val="333399"/>
                </a:solidFill>
              </a:rPr>
              <a:t>example</a:t>
            </a:r>
            <a:endParaRPr sz="3600"/>
          </a:p>
        </p:txBody>
      </p:sp>
      <p:sp>
        <p:nvSpPr>
          <p:cNvPr id="6" name="object 6"/>
          <p:cNvSpPr txBox="1"/>
          <p:nvPr/>
        </p:nvSpPr>
        <p:spPr>
          <a:xfrm>
            <a:off x="5513070" y="1808226"/>
            <a:ext cx="1333500" cy="1321435"/>
          </a:xfrm>
          <a:prstGeom prst="rect">
            <a:avLst/>
          </a:prstGeom>
          <a:ln w="25907">
            <a:solidFill>
              <a:srgbClr val="88A3A7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0795" algn="ctr">
              <a:lnSpc>
                <a:spcPts val="2035"/>
              </a:lnSpc>
            </a:pPr>
            <a:r>
              <a:rPr sz="1800" spc="-5" dirty="0">
                <a:latin typeface="Arial"/>
                <a:cs typeface="Arial"/>
              </a:rPr>
              <a:t>Customer</a:t>
            </a:r>
            <a:endParaRPr sz="1800">
              <a:latin typeface="Arial"/>
              <a:cs typeface="Arial"/>
            </a:endParaRPr>
          </a:p>
          <a:p>
            <a:pPr marL="13335" algn="ctr">
              <a:lnSpc>
                <a:spcPct val="100000"/>
              </a:lnSpc>
            </a:pPr>
            <a:r>
              <a:rPr sz="1800" spc="-5" dirty="0">
                <a:latin typeface="Arial"/>
                <a:cs typeface="Arial"/>
              </a:rPr>
              <a:t>base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028313" y="1800605"/>
            <a:ext cx="10407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9685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Company  re</a:t>
            </a:r>
            <a:r>
              <a:rPr sz="1800" spc="-15" dirty="0">
                <a:latin typeface="Arial"/>
                <a:cs typeface="Arial"/>
              </a:rPr>
              <a:t>p</a:t>
            </a:r>
            <a:r>
              <a:rPr sz="1800" spc="-5" dirty="0">
                <a:latin typeface="Arial"/>
                <a:cs typeface="Arial"/>
              </a:rPr>
              <a:t>ut</a:t>
            </a:r>
            <a:r>
              <a:rPr sz="1800" spc="-15" dirty="0">
                <a:latin typeface="Arial"/>
                <a:cs typeface="Arial"/>
              </a:rPr>
              <a:t>a</a:t>
            </a:r>
            <a:r>
              <a:rPr sz="1800" spc="-5" dirty="0">
                <a:latin typeface="Arial"/>
                <a:cs typeface="Arial"/>
              </a:rPr>
              <a:t>tion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191639" y="1800605"/>
            <a:ext cx="12820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HW </a:t>
            </a:r>
            <a:r>
              <a:rPr sz="1800" spc="-5" dirty="0">
                <a:latin typeface="Arial"/>
                <a:cs typeface="Arial"/>
              </a:rPr>
              <a:t>and</a:t>
            </a:r>
            <a:r>
              <a:rPr sz="1800" spc="-9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SW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2171636" y="1790636"/>
            <a:ext cx="3061970" cy="1373505"/>
            <a:chOff x="2171636" y="1790636"/>
            <a:chExt cx="3061970" cy="1373505"/>
          </a:xfrm>
        </p:grpSpPr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023359" y="2564891"/>
              <a:ext cx="1019556" cy="216408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2184653" y="1803653"/>
              <a:ext cx="3035935" cy="1347470"/>
            </a:xfrm>
            <a:custGeom>
              <a:avLst/>
              <a:gdLst/>
              <a:ahLst/>
              <a:cxnLst/>
              <a:rect l="l" t="t" r="r" b="b"/>
              <a:pathLst>
                <a:path w="3035935" h="1347470">
                  <a:moveTo>
                    <a:pt x="1702308" y="1347216"/>
                  </a:moveTo>
                  <a:lnTo>
                    <a:pt x="3035808" y="1347216"/>
                  </a:lnTo>
                  <a:lnTo>
                    <a:pt x="3035808" y="25908"/>
                  </a:lnTo>
                  <a:lnTo>
                    <a:pt x="1702308" y="25908"/>
                  </a:lnTo>
                  <a:lnTo>
                    <a:pt x="1702308" y="1347216"/>
                  </a:lnTo>
                  <a:close/>
                </a:path>
                <a:path w="3035935" h="1347470">
                  <a:moveTo>
                    <a:pt x="0" y="1321308"/>
                  </a:moveTo>
                  <a:lnTo>
                    <a:pt x="1333499" y="1321308"/>
                  </a:lnTo>
                  <a:lnTo>
                    <a:pt x="1333499" y="0"/>
                  </a:lnTo>
                  <a:lnTo>
                    <a:pt x="0" y="0"/>
                  </a:lnTo>
                  <a:lnTo>
                    <a:pt x="0" y="1321308"/>
                  </a:lnTo>
                  <a:close/>
                </a:path>
              </a:pathLst>
            </a:custGeom>
            <a:ln w="25908">
              <a:solidFill>
                <a:srgbClr val="88A3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534162" y="1808226"/>
            <a:ext cx="1333500" cy="1321435"/>
          </a:xfrm>
          <a:prstGeom prst="rect">
            <a:avLst/>
          </a:prstGeom>
          <a:ln w="25908">
            <a:solidFill>
              <a:srgbClr val="88A3A7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208915">
              <a:lnSpc>
                <a:spcPts val="2035"/>
              </a:lnSpc>
            </a:pPr>
            <a:r>
              <a:rPr sz="1800" spc="-5" dirty="0">
                <a:latin typeface="Arial"/>
                <a:cs typeface="Arial"/>
              </a:rPr>
              <a:t>Data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CIA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13" name="object 1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09600" y="2065020"/>
            <a:ext cx="1143000" cy="982979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197607" y="2180844"/>
            <a:ext cx="1300030" cy="790955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7235443" y="1800605"/>
            <a:ext cx="117856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9845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Legal  com</a:t>
            </a:r>
            <a:r>
              <a:rPr sz="1800" spc="-15" dirty="0">
                <a:latin typeface="Arial"/>
                <a:cs typeface="Arial"/>
              </a:rPr>
              <a:t>p</a:t>
            </a:r>
            <a:r>
              <a:rPr sz="1800" spc="-5" dirty="0">
                <a:latin typeface="Arial"/>
                <a:cs typeface="Arial"/>
              </a:rPr>
              <a:t>l</a:t>
            </a:r>
            <a:r>
              <a:rPr sz="1800" spc="-15" dirty="0">
                <a:latin typeface="Arial"/>
                <a:cs typeface="Arial"/>
              </a:rPr>
              <a:t>i</a:t>
            </a:r>
            <a:r>
              <a:rPr sz="1800" spc="-5" dirty="0">
                <a:latin typeface="Arial"/>
                <a:cs typeface="Arial"/>
              </a:rPr>
              <a:t>a</a:t>
            </a:r>
            <a:r>
              <a:rPr sz="1800" spc="-15" dirty="0">
                <a:latin typeface="Arial"/>
                <a:cs typeface="Arial"/>
              </a:rPr>
              <a:t>n</a:t>
            </a:r>
            <a:r>
              <a:rPr sz="1800" spc="-5" dirty="0">
                <a:latin typeface="Arial"/>
                <a:cs typeface="Arial"/>
              </a:rPr>
              <a:t>ce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1600200" y="1790700"/>
            <a:ext cx="6922134" cy="3091180"/>
            <a:chOff x="1600200" y="1790700"/>
            <a:chExt cx="6922134" cy="3091180"/>
          </a:xfrm>
        </p:grpSpPr>
        <p:sp>
          <p:nvSpPr>
            <p:cNvPr id="17" name="object 17"/>
            <p:cNvSpPr/>
            <p:nvPr/>
          </p:nvSpPr>
          <p:spPr>
            <a:xfrm>
              <a:off x="1600200" y="3110610"/>
              <a:ext cx="3314065" cy="1162685"/>
            </a:xfrm>
            <a:custGeom>
              <a:avLst/>
              <a:gdLst/>
              <a:ahLst/>
              <a:cxnLst/>
              <a:rect l="l" t="t" r="r" b="b"/>
              <a:pathLst>
                <a:path w="3314065" h="1162685">
                  <a:moveTo>
                    <a:pt x="2745613" y="1150747"/>
                  </a:moveTo>
                  <a:lnTo>
                    <a:pt x="35687" y="21628"/>
                  </a:lnTo>
                  <a:lnTo>
                    <a:pt x="99822" y="12954"/>
                  </a:lnTo>
                  <a:lnTo>
                    <a:pt x="103378" y="12573"/>
                  </a:lnTo>
                  <a:lnTo>
                    <a:pt x="105791" y="9271"/>
                  </a:lnTo>
                  <a:lnTo>
                    <a:pt x="105283" y="5842"/>
                  </a:lnTo>
                  <a:lnTo>
                    <a:pt x="104902" y="2413"/>
                  </a:lnTo>
                  <a:lnTo>
                    <a:pt x="101727" y="0"/>
                  </a:lnTo>
                  <a:lnTo>
                    <a:pt x="98171" y="381"/>
                  </a:lnTo>
                  <a:lnTo>
                    <a:pt x="0" y="13589"/>
                  </a:lnTo>
                  <a:lnTo>
                    <a:pt x="59817" y="92583"/>
                  </a:lnTo>
                  <a:lnTo>
                    <a:pt x="61849" y="95377"/>
                  </a:lnTo>
                  <a:lnTo>
                    <a:pt x="65913" y="95885"/>
                  </a:lnTo>
                  <a:lnTo>
                    <a:pt x="68707" y="93853"/>
                  </a:lnTo>
                  <a:lnTo>
                    <a:pt x="71501" y="91694"/>
                  </a:lnTo>
                  <a:lnTo>
                    <a:pt x="72009" y="87757"/>
                  </a:lnTo>
                  <a:lnTo>
                    <a:pt x="69850" y="84963"/>
                  </a:lnTo>
                  <a:lnTo>
                    <a:pt x="30734" y="33261"/>
                  </a:lnTo>
                  <a:lnTo>
                    <a:pt x="2740787" y="1162431"/>
                  </a:lnTo>
                  <a:lnTo>
                    <a:pt x="2745613" y="1150747"/>
                  </a:lnTo>
                  <a:close/>
                </a:path>
                <a:path w="3314065" h="1162685">
                  <a:moveTo>
                    <a:pt x="3313557" y="1118616"/>
                  </a:moveTo>
                  <a:lnTo>
                    <a:pt x="2970707" y="71678"/>
                  </a:lnTo>
                  <a:lnTo>
                    <a:pt x="3019171" y="114808"/>
                  </a:lnTo>
                  <a:lnTo>
                    <a:pt x="3021838" y="117094"/>
                  </a:lnTo>
                  <a:lnTo>
                    <a:pt x="3025775" y="116840"/>
                  </a:lnTo>
                  <a:lnTo>
                    <a:pt x="3028188" y="114300"/>
                  </a:lnTo>
                  <a:lnTo>
                    <a:pt x="3030474" y="111633"/>
                  </a:lnTo>
                  <a:lnTo>
                    <a:pt x="3030220" y="107569"/>
                  </a:lnTo>
                  <a:lnTo>
                    <a:pt x="3027553" y="105283"/>
                  </a:lnTo>
                  <a:lnTo>
                    <a:pt x="2964650" y="49403"/>
                  </a:lnTo>
                  <a:lnTo>
                    <a:pt x="2953512" y="39497"/>
                  </a:lnTo>
                  <a:lnTo>
                    <a:pt x="2932684" y="136398"/>
                  </a:lnTo>
                  <a:lnTo>
                    <a:pt x="2931922" y="139827"/>
                  </a:lnTo>
                  <a:lnTo>
                    <a:pt x="2934081" y="143129"/>
                  </a:lnTo>
                  <a:lnTo>
                    <a:pt x="2940939" y="144653"/>
                  </a:lnTo>
                  <a:lnTo>
                    <a:pt x="2944368" y="142494"/>
                  </a:lnTo>
                  <a:lnTo>
                    <a:pt x="2945130" y="139065"/>
                  </a:lnTo>
                  <a:lnTo>
                    <a:pt x="2958706" y="75933"/>
                  </a:lnTo>
                  <a:lnTo>
                    <a:pt x="3301492" y="1122553"/>
                  </a:lnTo>
                  <a:lnTo>
                    <a:pt x="3313557" y="111861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162800" y="1790700"/>
              <a:ext cx="1359407" cy="1347215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5176139" y="3118992"/>
              <a:ext cx="2367915" cy="1153795"/>
            </a:xfrm>
            <a:custGeom>
              <a:avLst/>
              <a:gdLst/>
              <a:ahLst/>
              <a:cxnLst/>
              <a:rect l="l" t="t" r="r" b="b"/>
              <a:pathLst>
                <a:path w="2367915" h="1153795">
                  <a:moveTo>
                    <a:pt x="691261" y="5207"/>
                  </a:moveTo>
                  <a:lnTo>
                    <a:pt x="604393" y="52832"/>
                  </a:lnTo>
                  <a:lnTo>
                    <a:pt x="601345" y="54610"/>
                  </a:lnTo>
                  <a:lnTo>
                    <a:pt x="600202" y="58420"/>
                  </a:lnTo>
                  <a:lnTo>
                    <a:pt x="601853" y="61468"/>
                  </a:lnTo>
                  <a:lnTo>
                    <a:pt x="603631" y="64643"/>
                  </a:lnTo>
                  <a:lnTo>
                    <a:pt x="607441" y="65659"/>
                  </a:lnTo>
                  <a:lnTo>
                    <a:pt x="667194" y="32905"/>
                  </a:lnTo>
                  <a:lnTo>
                    <a:pt x="0" y="1144905"/>
                  </a:lnTo>
                  <a:lnTo>
                    <a:pt x="10922" y="1151509"/>
                  </a:lnTo>
                  <a:lnTo>
                    <a:pt x="678116" y="39509"/>
                  </a:lnTo>
                  <a:lnTo>
                    <a:pt x="677291" y="104140"/>
                  </a:lnTo>
                  <a:lnTo>
                    <a:pt x="677291" y="107569"/>
                  </a:lnTo>
                  <a:lnTo>
                    <a:pt x="680085" y="110490"/>
                  </a:lnTo>
                  <a:lnTo>
                    <a:pt x="683641" y="110490"/>
                  </a:lnTo>
                  <a:lnTo>
                    <a:pt x="687070" y="110617"/>
                  </a:lnTo>
                  <a:lnTo>
                    <a:pt x="689991" y="107823"/>
                  </a:lnTo>
                  <a:lnTo>
                    <a:pt x="689991" y="104140"/>
                  </a:lnTo>
                  <a:lnTo>
                    <a:pt x="691159" y="12700"/>
                  </a:lnTo>
                  <a:lnTo>
                    <a:pt x="691261" y="5207"/>
                  </a:lnTo>
                  <a:close/>
                </a:path>
                <a:path w="2367915" h="1153795">
                  <a:moveTo>
                    <a:pt x="2367661" y="5207"/>
                  </a:moveTo>
                  <a:lnTo>
                    <a:pt x="2268728" y="127"/>
                  </a:lnTo>
                  <a:lnTo>
                    <a:pt x="2265172" y="0"/>
                  </a:lnTo>
                  <a:lnTo>
                    <a:pt x="2262251" y="2667"/>
                  </a:lnTo>
                  <a:lnTo>
                    <a:pt x="2261997" y="6223"/>
                  </a:lnTo>
                  <a:lnTo>
                    <a:pt x="2261870" y="9652"/>
                  </a:lnTo>
                  <a:lnTo>
                    <a:pt x="2264537" y="12700"/>
                  </a:lnTo>
                  <a:lnTo>
                    <a:pt x="2268093" y="12827"/>
                  </a:lnTo>
                  <a:lnTo>
                    <a:pt x="2332761" y="16090"/>
                  </a:lnTo>
                  <a:lnTo>
                    <a:pt x="154940" y="1142619"/>
                  </a:lnTo>
                  <a:lnTo>
                    <a:pt x="160782" y="1153795"/>
                  </a:lnTo>
                  <a:lnTo>
                    <a:pt x="2338590" y="27406"/>
                  </a:lnTo>
                  <a:lnTo>
                    <a:pt x="2303907" y="82042"/>
                  </a:lnTo>
                  <a:lnTo>
                    <a:pt x="2302002" y="85090"/>
                  </a:lnTo>
                  <a:lnTo>
                    <a:pt x="2302891" y="88900"/>
                  </a:lnTo>
                  <a:lnTo>
                    <a:pt x="2308733" y="92710"/>
                  </a:lnTo>
                  <a:lnTo>
                    <a:pt x="2312670" y="91821"/>
                  </a:lnTo>
                  <a:lnTo>
                    <a:pt x="2314575" y="88900"/>
                  </a:lnTo>
                  <a:lnTo>
                    <a:pt x="2367572" y="5334"/>
                  </a:lnTo>
                  <a:lnTo>
                    <a:pt x="2367661" y="520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4175760" y="4230623"/>
              <a:ext cx="1463040" cy="646430"/>
            </a:xfrm>
            <a:custGeom>
              <a:avLst/>
              <a:gdLst/>
              <a:ahLst/>
              <a:cxnLst/>
              <a:rect l="l" t="t" r="r" b="b"/>
              <a:pathLst>
                <a:path w="1463039" h="646429">
                  <a:moveTo>
                    <a:pt x="1463039" y="0"/>
                  </a:moveTo>
                  <a:lnTo>
                    <a:pt x="0" y="0"/>
                  </a:lnTo>
                  <a:lnTo>
                    <a:pt x="0" y="646176"/>
                  </a:lnTo>
                  <a:lnTo>
                    <a:pt x="1463039" y="646176"/>
                  </a:lnTo>
                  <a:lnTo>
                    <a:pt x="1463039" y="0"/>
                  </a:lnTo>
                  <a:close/>
                </a:path>
              </a:pathLst>
            </a:custGeom>
            <a:solidFill>
              <a:srgbClr val="FFFF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4175760" y="4230623"/>
              <a:ext cx="1463040" cy="646430"/>
            </a:xfrm>
            <a:custGeom>
              <a:avLst/>
              <a:gdLst/>
              <a:ahLst/>
              <a:cxnLst/>
              <a:rect l="l" t="t" r="r" b="b"/>
              <a:pathLst>
                <a:path w="1463039" h="646429">
                  <a:moveTo>
                    <a:pt x="0" y="646176"/>
                  </a:moveTo>
                  <a:lnTo>
                    <a:pt x="1463039" y="646176"/>
                  </a:lnTo>
                  <a:lnTo>
                    <a:pt x="1463039" y="0"/>
                  </a:lnTo>
                  <a:lnTo>
                    <a:pt x="0" y="0"/>
                  </a:lnTo>
                  <a:lnTo>
                    <a:pt x="0" y="646176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4254753" y="4258436"/>
            <a:ext cx="123126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Disclosure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800" spc="-5" dirty="0">
                <a:latin typeface="Arial"/>
                <a:cs typeface="Arial"/>
              </a:rPr>
              <a:t>of user</a:t>
            </a:r>
            <a:r>
              <a:rPr sz="1800" spc="-7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data</a:t>
            </a:r>
            <a:endParaRPr sz="1800">
              <a:latin typeface="Arial"/>
              <a:cs typeface="Arial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1490726" y="3103752"/>
            <a:ext cx="4224655" cy="1322070"/>
          </a:xfrm>
          <a:custGeom>
            <a:avLst/>
            <a:gdLst/>
            <a:ahLst/>
            <a:cxnLst/>
            <a:rect l="l" t="t" r="r" b="b"/>
            <a:pathLst>
              <a:path w="4224655" h="1322070">
                <a:moveTo>
                  <a:pt x="4224274" y="20447"/>
                </a:moveTo>
                <a:lnTo>
                  <a:pt x="4214241" y="18415"/>
                </a:lnTo>
                <a:lnTo>
                  <a:pt x="4127119" y="762"/>
                </a:lnTo>
                <a:lnTo>
                  <a:pt x="4123690" y="0"/>
                </a:lnTo>
                <a:lnTo>
                  <a:pt x="4120388" y="2286"/>
                </a:lnTo>
                <a:lnTo>
                  <a:pt x="4119753" y="5715"/>
                </a:lnTo>
                <a:lnTo>
                  <a:pt x="4118991" y="9144"/>
                </a:lnTo>
                <a:lnTo>
                  <a:pt x="4121277" y="12446"/>
                </a:lnTo>
                <a:lnTo>
                  <a:pt x="4124706" y="13208"/>
                </a:lnTo>
                <a:lnTo>
                  <a:pt x="4187977" y="26060"/>
                </a:lnTo>
                <a:lnTo>
                  <a:pt x="1705991" y="869988"/>
                </a:lnTo>
                <a:lnTo>
                  <a:pt x="1576539" y="545071"/>
                </a:lnTo>
                <a:lnTo>
                  <a:pt x="2594279" y="42024"/>
                </a:lnTo>
                <a:lnTo>
                  <a:pt x="2558542" y="96139"/>
                </a:lnTo>
                <a:lnTo>
                  <a:pt x="2556637" y="99060"/>
                </a:lnTo>
                <a:lnTo>
                  <a:pt x="2557399" y="102997"/>
                </a:lnTo>
                <a:lnTo>
                  <a:pt x="2563241" y="106807"/>
                </a:lnTo>
                <a:lnTo>
                  <a:pt x="2567178" y="106045"/>
                </a:lnTo>
                <a:lnTo>
                  <a:pt x="2569286" y="102997"/>
                </a:lnTo>
                <a:lnTo>
                  <a:pt x="2623820" y="20447"/>
                </a:lnTo>
                <a:lnTo>
                  <a:pt x="2621978" y="20320"/>
                </a:lnTo>
                <a:lnTo>
                  <a:pt x="2521458" y="13335"/>
                </a:lnTo>
                <a:lnTo>
                  <a:pt x="2518410" y="16002"/>
                </a:lnTo>
                <a:lnTo>
                  <a:pt x="2517902" y="22987"/>
                </a:lnTo>
                <a:lnTo>
                  <a:pt x="2520569" y="26035"/>
                </a:lnTo>
                <a:lnTo>
                  <a:pt x="2588590" y="30772"/>
                </a:lnTo>
                <a:lnTo>
                  <a:pt x="2601137" y="31623"/>
                </a:lnTo>
                <a:lnTo>
                  <a:pt x="2588590" y="30772"/>
                </a:lnTo>
                <a:lnTo>
                  <a:pt x="1571840" y="533285"/>
                </a:lnTo>
                <a:lnTo>
                  <a:pt x="1379905" y="51549"/>
                </a:lnTo>
                <a:lnTo>
                  <a:pt x="1433703" y="93599"/>
                </a:lnTo>
                <a:lnTo>
                  <a:pt x="1437640" y="93091"/>
                </a:lnTo>
                <a:lnTo>
                  <a:pt x="1439799" y="90424"/>
                </a:lnTo>
                <a:lnTo>
                  <a:pt x="1441958" y="87630"/>
                </a:lnTo>
                <a:lnTo>
                  <a:pt x="1441450" y="83566"/>
                </a:lnTo>
                <a:lnTo>
                  <a:pt x="1438783" y="81407"/>
                </a:lnTo>
                <a:lnTo>
                  <a:pt x="1372552" y="29718"/>
                </a:lnTo>
                <a:lnTo>
                  <a:pt x="1360678" y="20447"/>
                </a:lnTo>
                <a:lnTo>
                  <a:pt x="1345946" y="118364"/>
                </a:lnTo>
                <a:lnTo>
                  <a:pt x="1345438" y="121920"/>
                </a:lnTo>
                <a:lnTo>
                  <a:pt x="1347851" y="125095"/>
                </a:lnTo>
                <a:lnTo>
                  <a:pt x="1354836" y="126111"/>
                </a:lnTo>
                <a:lnTo>
                  <a:pt x="1358011" y="123825"/>
                </a:lnTo>
                <a:lnTo>
                  <a:pt x="1358519" y="120269"/>
                </a:lnTo>
                <a:lnTo>
                  <a:pt x="1368107" y="56273"/>
                </a:lnTo>
                <a:lnTo>
                  <a:pt x="1560449" y="538911"/>
                </a:lnTo>
                <a:lnTo>
                  <a:pt x="0" y="1310132"/>
                </a:lnTo>
                <a:lnTo>
                  <a:pt x="5588" y="1321562"/>
                </a:lnTo>
                <a:lnTo>
                  <a:pt x="1565148" y="550710"/>
                </a:lnTo>
                <a:lnTo>
                  <a:pt x="1694014" y="874052"/>
                </a:lnTo>
                <a:lnTo>
                  <a:pt x="412242" y="1309878"/>
                </a:lnTo>
                <a:lnTo>
                  <a:pt x="416306" y="1321816"/>
                </a:lnTo>
                <a:lnTo>
                  <a:pt x="1698701" y="885825"/>
                </a:lnTo>
                <a:lnTo>
                  <a:pt x="1856486" y="1281684"/>
                </a:lnTo>
                <a:lnTo>
                  <a:pt x="1868170" y="1276985"/>
                </a:lnTo>
                <a:lnTo>
                  <a:pt x="1710677" y="881748"/>
                </a:lnTo>
                <a:lnTo>
                  <a:pt x="4192232" y="38049"/>
                </a:lnTo>
                <a:lnTo>
                  <a:pt x="4149725" y="86995"/>
                </a:lnTo>
                <a:lnTo>
                  <a:pt x="4147439" y="89535"/>
                </a:lnTo>
                <a:lnTo>
                  <a:pt x="4147693" y="93599"/>
                </a:lnTo>
                <a:lnTo>
                  <a:pt x="4153027" y="98171"/>
                </a:lnTo>
                <a:lnTo>
                  <a:pt x="4157091" y="97917"/>
                </a:lnTo>
                <a:lnTo>
                  <a:pt x="4159377" y="95250"/>
                </a:lnTo>
                <a:lnTo>
                  <a:pt x="4224274" y="2044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955078" y="3124200"/>
            <a:ext cx="270510" cy="1296670"/>
          </a:xfrm>
          <a:custGeom>
            <a:avLst/>
            <a:gdLst/>
            <a:ahLst/>
            <a:cxnLst/>
            <a:rect l="l" t="t" r="r" b="b"/>
            <a:pathLst>
              <a:path w="270509" h="1296670">
                <a:moveTo>
                  <a:pt x="39896" y="24808"/>
                </a:moveTo>
                <a:lnTo>
                  <a:pt x="35541" y="36605"/>
                </a:lnTo>
                <a:lnTo>
                  <a:pt x="257873" y="1296543"/>
                </a:lnTo>
                <a:lnTo>
                  <a:pt x="270370" y="1294257"/>
                </a:lnTo>
                <a:lnTo>
                  <a:pt x="48033" y="34415"/>
                </a:lnTo>
                <a:lnTo>
                  <a:pt x="39896" y="24808"/>
                </a:lnTo>
                <a:close/>
              </a:path>
              <a:path w="270509" h="1296670">
                <a:moveTo>
                  <a:pt x="35521" y="0"/>
                </a:moveTo>
                <a:lnTo>
                  <a:pt x="0" y="96265"/>
                </a:lnTo>
                <a:lnTo>
                  <a:pt x="1689" y="99949"/>
                </a:lnTo>
                <a:lnTo>
                  <a:pt x="4978" y="101091"/>
                </a:lnTo>
                <a:lnTo>
                  <a:pt x="8267" y="102362"/>
                </a:lnTo>
                <a:lnTo>
                  <a:pt x="11925" y="100584"/>
                </a:lnTo>
                <a:lnTo>
                  <a:pt x="35541" y="36605"/>
                </a:lnTo>
                <a:lnTo>
                  <a:pt x="31457" y="13462"/>
                </a:lnTo>
                <a:lnTo>
                  <a:pt x="43954" y="11302"/>
                </a:lnTo>
                <a:lnTo>
                  <a:pt x="45103" y="11302"/>
                </a:lnTo>
                <a:lnTo>
                  <a:pt x="35521" y="0"/>
                </a:lnTo>
                <a:close/>
              </a:path>
              <a:path w="270509" h="1296670">
                <a:moveTo>
                  <a:pt x="45103" y="11302"/>
                </a:moveTo>
                <a:lnTo>
                  <a:pt x="43954" y="11302"/>
                </a:lnTo>
                <a:lnTo>
                  <a:pt x="48033" y="34415"/>
                </a:lnTo>
                <a:lnTo>
                  <a:pt x="92138" y="86487"/>
                </a:lnTo>
                <a:lnTo>
                  <a:pt x="96151" y="86867"/>
                </a:lnTo>
                <a:lnTo>
                  <a:pt x="101498" y="82296"/>
                </a:lnTo>
                <a:lnTo>
                  <a:pt x="101841" y="78232"/>
                </a:lnTo>
                <a:lnTo>
                  <a:pt x="45103" y="11302"/>
                </a:lnTo>
                <a:close/>
              </a:path>
              <a:path w="270509" h="1296670">
                <a:moveTo>
                  <a:pt x="43954" y="11302"/>
                </a:moveTo>
                <a:lnTo>
                  <a:pt x="31457" y="13462"/>
                </a:lnTo>
                <a:lnTo>
                  <a:pt x="35541" y="36605"/>
                </a:lnTo>
                <a:lnTo>
                  <a:pt x="39896" y="24808"/>
                </a:lnTo>
                <a:lnTo>
                  <a:pt x="32867" y="16510"/>
                </a:lnTo>
                <a:lnTo>
                  <a:pt x="43662" y="14604"/>
                </a:lnTo>
                <a:lnTo>
                  <a:pt x="44537" y="14604"/>
                </a:lnTo>
                <a:lnTo>
                  <a:pt x="43954" y="11302"/>
                </a:lnTo>
                <a:close/>
              </a:path>
              <a:path w="270509" h="1296670">
                <a:moveTo>
                  <a:pt x="44537" y="14604"/>
                </a:moveTo>
                <a:lnTo>
                  <a:pt x="43662" y="14604"/>
                </a:lnTo>
                <a:lnTo>
                  <a:pt x="39896" y="24808"/>
                </a:lnTo>
                <a:lnTo>
                  <a:pt x="48033" y="34415"/>
                </a:lnTo>
                <a:lnTo>
                  <a:pt x="44537" y="14604"/>
                </a:lnTo>
                <a:close/>
              </a:path>
              <a:path w="270509" h="1296670">
                <a:moveTo>
                  <a:pt x="43662" y="14604"/>
                </a:moveTo>
                <a:lnTo>
                  <a:pt x="32867" y="16510"/>
                </a:lnTo>
                <a:lnTo>
                  <a:pt x="39896" y="24808"/>
                </a:lnTo>
                <a:lnTo>
                  <a:pt x="43662" y="146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762000" y="4419600"/>
            <a:ext cx="1463040" cy="370840"/>
          </a:xfrm>
          <a:prstGeom prst="rect">
            <a:avLst/>
          </a:prstGeom>
          <a:solidFill>
            <a:srgbClr val="FFFF66"/>
          </a:solidFill>
          <a:ln w="9144">
            <a:solidFill>
              <a:srgbClr val="000000"/>
            </a:solidFill>
          </a:ln>
        </p:spPr>
        <p:txBody>
          <a:bodyPr vert="horz" wrap="square" lIns="0" tIns="4064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320"/>
              </a:spcBef>
            </a:pPr>
            <a:r>
              <a:rPr sz="1800" dirty="0">
                <a:latin typeface="Arial"/>
                <a:cs typeface="Arial"/>
              </a:rPr>
              <a:t>DOS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attack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4876800" y="2407920"/>
            <a:ext cx="3009265" cy="2322195"/>
            <a:chOff x="4876800" y="2407920"/>
            <a:chExt cx="3009265" cy="2322195"/>
          </a:xfrm>
        </p:grpSpPr>
        <p:sp>
          <p:nvSpPr>
            <p:cNvPr id="27" name="object 27"/>
            <p:cNvSpPr/>
            <p:nvPr/>
          </p:nvSpPr>
          <p:spPr>
            <a:xfrm>
              <a:off x="4876800" y="3124199"/>
              <a:ext cx="3009265" cy="1605915"/>
            </a:xfrm>
            <a:custGeom>
              <a:avLst/>
              <a:gdLst/>
              <a:ahLst/>
              <a:cxnLst/>
              <a:rect l="l" t="t" r="r" b="b"/>
              <a:pathLst>
                <a:path w="3009265" h="1605914">
                  <a:moveTo>
                    <a:pt x="2289683" y="1594993"/>
                  </a:moveTo>
                  <a:lnTo>
                    <a:pt x="33235" y="15532"/>
                  </a:lnTo>
                  <a:lnTo>
                    <a:pt x="97663" y="20828"/>
                  </a:lnTo>
                  <a:lnTo>
                    <a:pt x="101219" y="21082"/>
                  </a:lnTo>
                  <a:lnTo>
                    <a:pt x="104267" y="18542"/>
                  </a:lnTo>
                  <a:lnTo>
                    <a:pt x="104775" y="11557"/>
                  </a:lnTo>
                  <a:lnTo>
                    <a:pt x="102235" y="8509"/>
                  </a:lnTo>
                  <a:lnTo>
                    <a:pt x="98679" y="8128"/>
                  </a:lnTo>
                  <a:lnTo>
                    <a:pt x="24663" y="2032"/>
                  </a:lnTo>
                  <a:lnTo>
                    <a:pt x="0" y="0"/>
                  </a:lnTo>
                  <a:lnTo>
                    <a:pt x="41529" y="90043"/>
                  </a:lnTo>
                  <a:lnTo>
                    <a:pt x="42926" y="93218"/>
                  </a:lnTo>
                  <a:lnTo>
                    <a:pt x="46736" y="94615"/>
                  </a:lnTo>
                  <a:lnTo>
                    <a:pt x="53086" y="91567"/>
                  </a:lnTo>
                  <a:lnTo>
                    <a:pt x="54483" y="87884"/>
                  </a:lnTo>
                  <a:lnTo>
                    <a:pt x="52959" y="84709"/>
                  </a:lnTo>
                  <a:lnTo>
                    <a:pt x="25971" y="26022"/>
                  </a:lnTo>
                  <a:lnTo>
                    <a:pt x="2282317" y="1605407"/>
                  </a:lnTo>
                  <a:lnTo>
                    <a:pt x="2289683" y="1594993"/>
                  </a:lnTo>
                  <a:close/>
                </a:path>
                <a:path w="3009265" h="1605914">
                  <a:moveTo>
                    <a:pt x="3008884" y="92964"/>
                  </a:moveTo>
                  <a:lnTo>
                    <a:pt x="3007233" y="89535"/>
                  </a:lnTo>
                  <a:lnTo>
                    <a:pt x="2971012" y="11938"/>
                  </a:lnTo>
                  <a:lnTo>
                    <a:pt x="2965450" y="0"/>
                  </a:lnTo>
                  <a:lnTo>
                    <a:pt x="2907919" y="80645"/>
                  </a:lnTo>
                  <a:lnTo>
                    <a:pt x="2905887" y="83566"/>
                  </a:lnTo>
                  <a:lnTo>
                    <a:pt x="2906522" y="87503"/>
                  </a:lnTo>
                  <a:lnTo>
                    <a:pt x="2909443" y="89535"/>
                  </a:lnTo>
                  <a:lnTo>
                    <a:pt x="2912237" y="91567"/>
                  </a:lnTo>
                  <a:lnTo>
                    <a:pt x="2916301" y="90932"/>
                  </a:lnTo>
                  <a:lnTo>
                    <a:pt x="2918333" y="88011"/>
                  </a:lnTo>
                  <a:lnTo>
                    <a:pt x="2955798" y="35471"/>
                  </a:lnTo>
                  <a:lnTo>
                    <a:pt x="2813050" y="1599565"/>
                  </a:lnTo>
                  <a:lnTo>
                    <a:pt x="2825750" y="1600835"/>
                  </a:lnTo>
                  <a:lnTo>
                    <a:pt x="2968510" y="36487"/>
                  </a:lnTo>
                  <a:lnTo>
                    <a:pt x="2995930" y="95123"/>
                  </a:lnTo>
                  <a:lnTo>
                    <a:pt x="2997327" y="98298"/>
                  </a:lnTo>
                  <a:lnTo>
                    <a:pt x="3001137" y="99695"/>
                  </a:lnTo>
                  <a:lnTo>
                    <a:pt x="3004312" y="98171"/>
                  </a:lnTo>
                  <a:lnTo>
                    <a:pt x="3007487" y="96774"/>
                  </a:lnTo>
                  <a:lnTo>
                    <a:pt x="3008884" y="9296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669703" y="2438717"/>
              <a:ext cx="494453" cy="525356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105144" y="2407920"/>
              <a:ext cx="557783" cy="556260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6178296" y="3128772"/>
              <a:ext cx="1248410" cy="1563370"/>
            </a:xfrm>
            <a:custGeom>
              <a:avLst/>
              <a:gdLst/>
              <a:ahLst/>
              <a:cxnLst/>
              <a:rect l="l" t="t" r="r" b="b"/>
              <a:pathLst>
                <a:path w="1248409" h="1563370">
                  <a:moveTo>
                    <a:pt x="15678" y="19661"/>
                  </a:moveTo>
                  <a:lnTo>
                    <a:pt x="17489" y="31988"/>
                  </a:lnTo>
                  <a:lnTo>
                    <a:pt x="1237996" y="1562861"/>
                  </a:lnTo>
                  <a:lnTo>
                    <a:pt x="1248028" y="1554988"/>
                  </a:lnTo>
                  <a:lnTo>
                    <a:pt x="27501" y="24246"/>
                  </a:lnTo>
                  <a:lnTo>
                    <a:pt x="15678" y="19661"/>
                  </a:lnTo>
                  <a:close/>
                </a:path>
                <a:path w="1248409" h="1563370">
                  <a:moveTo>
                    <a:pt x="0" y="0"/>
                  </a:moveTo>
                  <a:lnTo>
                    <a:pt x="14858" y="101473"/>
                  </a:lnTo>
                  <a:lnTo>
                    <a:pt x="18033" y="103886"/>
                  </a:lnTo>
                  <a:lnTo>
                    <a:pt x="25018" y="102869"/>
                  </a:lnTo>
                  <a:lnTo>
                    <a:pt x="27431" y="99694"/>
                  </a:lnTo>
                  <a:lnTo>
                    <a:pt x="17489" y="31988"/>
                  </a:lnTo>
                  <a:lnTo>
                    <a:pt x="2920" y="13715"/>
                  </a:lnTo>
                  <a:lnTo>
                    <a:pt x="12826" y="5841"/>
                  </a:lnTo>
                  <a:lnTo>
                    <a:pt x="15065" y="5841"/>
                  </a:lnTo>
                  <a:lnTo>
                    <a:pt x="0" y="0"/>
                  </a:lnTo>
                  <a:close/>
                </a:path>
                <a:path w="1248409" h="1563370">
                  <a:moveTo>
                    <a:pt x="15065" y="5841"/>
                  </a:moveTo>
                  <a:lnTo>
                    <a:pt x="12826" y="5841"/>
                  </a:lnTo>
                  <a:lnTo>
                    <a:pt x="27501" y="24246"/>
                  </a:lnTo>
                  <a:lnTo>
                    <a:pt x="91058" y="48894"/>
                  </a:lnTo>
                  <a:lnTo>
                    <a:pt x="94741" y="47243"/>
                  </a:lnTo>
                  <a:lnTo>
                    <a:pt x="96012" y="43941"/>
                  </a:lnTo>
                  <a:lnTo>
                    <a:pt x="97281" y="40766"/>
                  </a:lnTo>
                  <a:lnTo>
                    <a:pt x="95630" y="37083"/>
                  </a:lnTo>
                  <a:lnTo>
                    <a:pt x="15065" y="5841"/>
                  </a:lnTo>
                  <a:close/>
                </a:path>
                <a:path w="1248409" h="1563370">
                  <a:moveTo>
                    <a:pt x="12826" y="5841"/>
                  </a:moveTo>
                  <a:lnTo>
                    <a:pt x="2920" y="13715"/>
                  </a:lnTo>
                  <a:lnTo>
                    <a:pt x="17489" y="31988"/>
                  </a:lnTo>
                  <a:lnTo>
                    <a:pt x="15678" y="19661"/>
                  </a:lnTo>
                  <a:lnTo>
                    <a:pt x="5587" y="15748"/>
                  </a:lnTo>
                  <a:lnTo>
                    <a:pt x="14096" y="8889"/>
                  </a:lnTo>
                  <a:lnTo>
                    <a:pt x="15257" y="8889"/>
                  </a:lnTo>
                  <a:lnTo>
                    <a:pt x="12826" y="5841"/>
                  </a:lnTo>
                  <a:close/>
                </a:path>
                <a:path w="1248409" h="1563370">
                  <a:moveTo>
                    <a:pt x="15257" y="8889"/>
                  </a:moveTo>
                  <a:lnTo>
                    <a:pt x="14096" y="8889"/>
                  </a:lnTo>
                  <a:lnTo>
                    <a:pt x="15678" y="19661"/>
                  </a:lnTo>
                  <a:lnTo>
                    <a:pt x="27501" y="24246"/>
                  </a:lnTo>
                  <a:lnTo>
                    <a:pt x="15257" y="8889"/>
                  </a:lnTo>
                  <a:close/>
                </a:path>
                <a:path w="1248409" h="1563370">
                  <a:moveTo>
                    <a:pt x="14096" y="8889"/>
                  </a:moveTo>
                  <a:lnTo>
                    <a:pt x="5587" y="15748"/>
                  </a:lnTo>
                  <a:lnTo>
                    <a:pt x="15678" y="19661"/>
                  </a:lnTo>
                  <a:lnTo>
                    <a:pt x="14096" y="888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6690359" y="4687823"/>
            <a:ext cx="1463040" cy="646430"/>
          </a:xfrm>
          <a:prstGeom prst="rect">
            <a:avLst/>
          </a:prstGeom>
          <a:solidFill>
            <a:srgbClr val="FFFF66"/>
          </a:solidFill>
          <a:ln w="9144">
            <a:solidFill>
              <a:srgbClr val="000000"/>
            </a:solidFill>
          </a:ln>
        </p:spPr>
        <p:txBody>
          <a:bodyPr vert="horz" wrap="square" lIns="0" tIns="40640" rIns="0" bIns="0" rtlCol="0">
            <a:spAutoFit/>
          </a:bodyPr>
          <a:lstStyle/>
          <a:p>
            <a:pPr marL="92075" marR="384810">
              <a:lnSpc>
                <a:spcPct val="100000"/>
              </a:lnSpc>
              <a:spcBef>
                <a:spcPts val="320"/>
              </a:spcBef>
            </a:pPr>
            <a:r>
              <a:rPr sz="1800" spc="-5" dirty="0">
                <a:latin typeface="Arial"/>
                <a:cs typeface="Arial"/>
              </a:rPr>
              <a:t>Misuse</a:t>
            </a:r>
            <a:r>
              <a:rPr sz="1800" spc="-7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of  </a:t>
            </a:r>
            <a:r>
              <a:rPr sz="1800" spc="-5" dirty="0">
                <a:latin typeface="Arial"/>
                <a:cs typeface="Arial"/>
              </a:rPr>
              <a:t>user</a:t>
            </a:r>
            <a:r>
              <a:rPr sz="1800" spc="-6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data</a:t>
            </a:r>
            <a:endParaRPr sz="1800">
              <a:latin typeface="Arial"/>
              <a:cs typeface="Arial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1295400" y="3124200"/>
            <a:ext cx="1680845" cy="1300480"/>
          </a:xfrm>
          <a:custGeom>
            <a:avLst/>
            <a:gdLst/>
            <a:ahLst/>
            <a:cxnLst/>
            <a:rect l="l" t="t" r="r" b="b"/>
            <a:pathLst>
              <a:path w="1680845" h="1300479">
                <a:moveTo>
                  <a:pt x="19930" y="15378"/>
                </a:moveTo>
                <a:lnTo>
                  <a:pt x="24632" y="27024"/>
                </a:lnTo>
                <a:lnTo>
                  <a:pt x="1672463" y="1300480"/>
                </a:lnTo>
                <a:lnTo>
                  <a:pt x="1680337" y="1290320"/>
                </a:lnTo>
                <a:lnTo>
                  <a:pt x="32403" y="17008"/>
                </a:lnTo>
                <a:lnTo>
                  <a:pt x="19930" y="15378"/>
                </a:lnTo>
                <a:close/>
              </a:path>
              <a:path w="1680845" h="1300479">
                <a:moveTo>
                  <a:pt x="0" y="0"/>
                </a:moveTo>
                <a:lnTo>
                  <a:pt x="37211" y="91821"/>
                </a:lnTo>
                <a:lnTo>
                  <a:pt x="38481" y="95123"/>
                </a:lnTo>
                <a:lnTo>
                  <a:pt x="42163" y="96647"/>
                </a:lnTo>
                <a:lnTo>
                  <a:pt x="45465" y="95376"/>
                </a:lnTo>
                <a:lnTo>
                  <a:pt x="48640" y="93979"/>
                </a:lnTo>
                <a:lnTo>
                  <a:pt x="50291" y="90297"/>
                </a:lnTo>
                <a:lnTo>
                  <a:pt x="48894" y="87122"/>
                </a:lnTo>
                <a:lnTo>
                  <a:pt x="24632" y="27024"/>
                </a:lnTo>
                <a:lnTo>
                  <a:pt x="6096" y="12700"/>
                </a:lnTo>
                <a:lnTo>
                  <a:pt x="13843" y="2666"/>
                </a:lnTo>
                <a:lnTo>
                  <a:pt x="20438" y="2666"/>
                </a:lnTo>
                <a:lnTo>
                  <a:pt x="0" y="0"/>
                </a:lnTo>
                <a:close/>
              </a:path>
              <a:path w="1680845" h="1300479">
                <a:moveTo>
                  <a:pt x="13843" y="2666"/>
                </a:moveTo>
                <a:lnTo>
                  <a:pt x="6096" y="12700"/>
                </a:lnTo>
                <a:lnTo>
                  <a:pt x="24632" y="27024"/>
                </a:lnTo>
                <a:lnTo>
                  <a:pt x="19930" y="15378"/>
                </a:lnTo>
                <a:lnTo>
                  <a:pt x="9143" y="13970"/>
                </a:lnTo>
                <a:lnTo>
                  <a:pt x="15875" y="5334"/>
                </a:lnTo>
                <a:lnTo>
                  <a:pt x="17294" y="5334"/>
                </a:lnTo>
                <a:lnTo>
                  <a:pt x="13843" y="2666"/>
                </a:lnTo>
                <a:close/>
              </a:path>
              <a:path w="1680845" h="1300479">
                <a:moveTo>
                  <a:pt x="20438" y="2666"/>
                </a:moveTo>
                <a:lnTo>
                  <a:pt x="13843" y="2666"/>
                </a:lnTo>
                <a:lnTo>
                  <a:pt x="32403" y="17008"/>
                </a:lnTo>
                <a:lnTo>
                  <a:pt x="96647" y="25400"/>
                </a:lnTo>
                <a:lnTo>
                  <a:pt x="100075" y="25908"/>
                </a:lnTo>
                <a:lnTo>
                  <a:pt x="103250" y="23367"/>
                </a:lnTo>
                <a:lnTo>
                  <a:pt x="103759" y="19938"/>
                </a:lnTo>
                <a:lnTo>
                  <a:pt x="104140" y="16510"/>
                </a:lnTo>
                <a:lnTo>
                  <a:pt x="101727" y="13208"/>
                </a:lnTo>
                <a:lnTo>
                  <a:pt x="98297" y="12826"/>
                </a:lnTo>
                <a:lnTo>
                  <a:pt x="20438" y="2666"/>
                </a:lnTo>
                <a:close/>
              </a:path>
              <a:path w="1680845" h="1300479">
                <a:moveTo>
                  <a:pt x="17294" y="5334"/>
                </a:moveTo>
                <a:lnTo>
                  <a:pt x="15875" y="5334"/>
                </a:lnTo>
                <a:lnTo>
                  <a:pt x="19930" y="15378"/>
                </a:lnTo>
                <a:lnTo>
                  <a:pt x="32403" y="17008"/>
                </a:lnTo>
                <a:lnTo>
                  <a:pt x="17294" y="5334"/>
                </a:lnTo>
                <a:close/>
              </a:path>
              <a:path w="1680845" h="1300479">
                <a:moveTo>
                  <a:pt x="15875" y="5334"/>
                </a:moveTo>
                <a:lnTo>
                  <a:pt x="9143" y="13970"/>
                </a:lnTo>
                <a:lnTo>
                  <a:pt x="19930" y="15378"/>
                </a:lnTo>
                <a:lnTo>
                  <a:pt x="15875" y="533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2667000" y="4383023"/>
            <a:ext cx="1371600" cy="646430"/>
          </a:xfrm>
          <a:prstGeom prst="rect">
            <a:avLst/>
          </a:prstGeom>
          <a:solidFill>
            <a:srgbClr val="FFFF66"/>
          </a:solidFill>
          <a:ln w="9144">
            <a:solidFill>
              <a:srgbClr val="000000"/>
            </a:solidFill>
          </a:ln>
        </p:spPr>
        <p:txBody>
          <a:bodyPr vert="horz" wrap="square" lIns="0" tIns="40005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315"/>
              </a:spcBef>
            </a:pPr>
            <a:r>
              <a:rPr sz="1800" spc="-5" dirty="0">
                <a:latin typeface="Arial"/>
                <a:cs typeface="Arial"/>
              </a:rPr>
              <a:t>Penetration</a:t>
            </a:r>
            <a:endParaRPr sz="1800">
              <a:latin typeface="Arial"/>
              <a:cs typeface="Arial"/>
            </a:endParaRPr>
          </a:p>
          <a:p>
            <a:pPr marL="92075">
              <a:lnSpc>
                <a:spcPct val="100000"/>
              </a:lnSpc>
              <a:spcBef>
                <a:spcPts val="5"/>
              </a:spcBef>
            </a:pPr>
            <a:r>
              <a:rPr sz="1800" spc="-5" dirty="0">
                <a:latin typeface="Arial"/>
                <a:cs typeface="Arial"/>
              </a:rPr>
              <a:t>of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servers</a:t>
            </a:r>
            <a:endParaRPr sz="1800">
              <a:latin typeface="Arial"/>
              <a:cs typeface="Arial"/>
            </a:endParaRPr>
          </a:p>
        </p:txBody>
      </p:sp>
      <p:sp>
        <p:nvSpPr>
          <p:cNvPr id="34" name="object 34"/>
          <p:cNvSpPr txBox="1">
            <a:spLocks noGrp="1"/>
          </p:cNvSpPr>
          <p:nvPr>
            <p:ph type="ftr" sz="quarter" idx="4294967295"/>
          </p:nvPr>
        </p:nvSpPr>
        <p:spPr>
          <a:xfrm>
            <a:off x="535940" y="6290385"/>
            <a:ext cx="1339850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endParaRPr dirty="0"/>
          </a:p>
        </p:txBody>
      </p:sp>
      <p:sp>
        <p:nvSpPr>
          <p:cNvPr id="35" name="object 35"/>
          <p:cNvSpPr txBox="1">
            <a:spLocks noGrp="1"/>
          </p:cNvSpPr>
          <p:nvPr>
            <p:ph type="dt" sz="half" idx="4294967295"/>
          </p:nvPr>
        </p:nvSpPr>
        <p:spPr>
          <a:xfrm>
            <a:off x="4030471" y="6290385"/>
            <a:ext cx="1161414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endParaRPr spc="-5" dirty="0"/>
          </a:p>
        </p:txBody>
      </p:sp>
      <p:sp>
        <p:nvSpPr>
          <p:cNvPr id="36" name="object 3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80"/>
              </a:spcBef>
            </a:pPr>
            <a:fld id="{81D60167-4931-47E6-BA6A-407CBD079E47}" type="slidenum">
              <a:rPr dirty="0"/>
              <a:t>20</a:t>
            </a:fld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ftr" sz="quarter" idx="4294967295"/>
          </p:nvPr>
        </p:nvSpPr>
        <p:spPr>
          <a:xfrm>
            <a:off x="535940" y="6290385"/>
            <a:ext cx="1339850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endParaRPr dirty="0"/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4294967295"/>
          </p:nvPr>
        </p:nvSpPr>
        <p:spPr>
          <a:xfrm>
            <a:off x="4030471" y="6290385"/>
            <a:ext cx="1161414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endParaRPr spc="-5"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80"/>
              </a:spcBef>
            </a:pPr>
            <a:fld id="{81D60167-4931-47E6-BA6A-407CBD079E47}" type="slidenum">
              <a:rPr dirty="0"/>
              <a:t>21</a:t>
            </a:fld>
            <a:endParaRPr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119583"/>
            <a:ext cx="521398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333399"/>
                </a:solidFill>
              </a:rPr>
              <a:t>Vulnerability</a:t>
            </a:r>
            <a:r>
              <a:rPr sz="3600" spc="-75" dirty="0">
                <a:solidFill>
                  <a:srgbClr val="333399"/>
                </a:solidFill>
              </a:rPr>
              <a:t> </a:t>
            </a:r>
            <a:r>
              <a:rPr sz="3600" dirty="0">
                <a:solidFill>
                  <a:srgbClr val="333399"/>
                </a:solidFill>
              </a:rPr>
              <a:t>Identification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708151" y="1244853"/>
            <a:ext cx="7884795" cy="4607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1470" marR="174625" indent="-319405">
              <a:lnSpc>
                <a:spcPct val="100000"/>
              </a:lnSpc>
              <a:spcBef>
                <a:spcPts val="100"/>
              </a:spcBef>
              <a:buChar char="•"/>
              <a:tabLst>
                <a:tab pos="330835" algn="l"/>
                <a:tab pos="332105" algn="l"/>
              </a:tabLst>
            </a:pPr>
            <a:r>
              <a:rPr sz="2400" spc="-5" dirty="0">
                <a:latin typeface="Arial"/>
                <a:cs typeface="Arial"/>
              </a:rPr>
              <a:t>Specific avenues </a:t>
            </a:r>
            <a:r>
              <a:rPr sz="2400" dirty="0">
                <a:latin typeface="Arial"/>
                <a:cs typeface="Arial"/>
              </a:rPr>
              <a:t>threat </a:t>
            </a:r>
            <a:r>
              <a:rPr sz="2400" spc="-5" dirty="0">
                <a:latin typeface="Arial"/>
                <a:cs typeface="Arial"/>
              </a:rPr>
              <a:t>agents can </a:t>
            </a:r>
            <a:r>
              <a:rPr sz="2400" spc="-10" dirty="0">
                <a:latin typeface="Arial"/>
                <a:cs typeface="Arial"/>
              </a:rPr>
              <a:t>exploit </a:t>
            </a:r>
            <a:r>
              <a:rPr sz="2400" dirty="0">
                <a:latin typeface="Arial"/>
                <a:cs typeface="Arial"/>
              </a:rPr>
              <a:t>to </a:t>
            </a:r>
            <a:r>
              <a:rPr sz="2400" spc="-5" dirty="0">
                <a:latin typeface="Arial"/>
                <a:cs typeface="Arial"/>
              </a:rPr>
              <a:t>attack an  information </a:t>
            </a:r>
            <a:r>
              <a:rPr sz="2400" dirty="0">
                <a:latin typeface="Arial"/>
                <a:cs typeface="Arial"/>
              </a:rPr>
              <a:t>asset </a:t>
            </a:r>
            <a:r>
              <a:rPr sz="2400" spc="-5" dirty="0">
                <a:latin typeface="Arial"/>
                <a:cs typeface="Arial"/>
              </a:rPr>
              <a:t>are called</a:t>
            </a:r>
            <a:r>
              <a:rPr sz="2400" spc="4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vulnerabilities</a:t>
            </a:r>
            <a:endParaRPr sz="2400">
              <a:latin typeface="Arial"/>
              <a:cs typeface="Arial"/>
            </a:endParaRPr>
          </a:p>
          <a:p>
            <a:pPr marL="331470" marR="5080" indent="-319405">
              <a:lnSpc>
                <a:spcPct val="100000"/>
              </a:lnSpc>
              <a:spcBef>
                <a:spcPts val="1095"/>
              </a:spcBef>
              <a:buChar char="•"/>
              <a:tabLst>
                <a:tab pos="330835" algn="l"/>
                <a:tab pos="332105" algn="l"/>
              </a:tabLst>
            </a:pPr>
            <a:r>
              <a:rPr sz="2400" spc="-5" dirty="0">
                <a:latin typeface="Arial"/>
                <a:cs typeface="Arial"/>
              </a:rPr>
              <a:t>Examines how each </a:t>
            </a:r>
            <a:r>
              <a:rPr sz="2400" dirty="0">
                <a:latin typeface="Arial"/>
                <a:cs typeface="Arial"/>
              </a:rPr>
              <a:t>threat </a:t>
            </a:r>
            <a:r>
              <a:rPr sz="2400" spc="-5" dirty="0">
                <a:latin typeface="Arial"/>
                <a:cs typeface="Arial"/>
              </a:rPr>
              <a:t>could be perpetrated against 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-5" dirty="0">
                <a:latin typeface="Arial"/>
                <a:cs typeface="Arial"/>
              </a:rPr>
              <a:t>organization’s</a:t>
            </a:r>
            <a:r>
              <a:rPr sz="2400" spc="4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assets</a:t>
            </a:r>
            <a:endParaRPr sz="2400">
              <a:latin typeface="Arial"/>
              <a:cs typeface="Arial"/>
            </a:endParaRPr>
          </a:p>
          <a:p>
            <a:pPr marL="331470" marR="508634" indent="-319405">
              <a:lnSpc>
                <a:spcPct val="100000"/>
              </a:lnSpc>
              <a:spcBef>
                <a:spcPts val="1105"/>
              </a:spcBef>
              <a:buChar char="•"/>
              <a:tabLst>
                <a:tab pos="330835" algn="l"/>
                <a:tab pos="332105" algn="l"/>
              </a:tabLst>
            </a:pPr>
            <a:r>
              <a:rPr sz="2400" dirty="0">
                <a:latin typeface="Arial"/>
                <a:cs typeface="Arial"/>
              </a:rPr>
              <a:t>Process </a:t>
            </a:r>
            <a:r>
              <a:rPr sz="2400" spc="-5" dirty="0">
                <a:latin typeface="Arial"/>
                <a:cs typeface="Arial"/>
              </a:rPr>
              <a:t>works </a:t>
            </a:r>
            <a:r>
              <a:rPr sz="2400" dirty="0">
                <a:latin typeface="Arial"/>
                <a:cs typeface="Arial"/>
              </a:rPr>
              <a:t>best </a:t>
            </a:r>
            <a:r>
              <a:rPr sz="2400" spc="-5" dirty="0">
                <a:latin typeface="Arial"/>
                <a:cs typeface="Arial"/>
              </a:rPr>
              <a:t>when people with diverse  backgrounds within organization work iteratively </a:t>
            </a:r>
            <a:r>
              <a:rPr sz="2400" dirty="0">
                <a:latin typeface="Arial"/>
                <a:cs typeface="Arial"/>
              </a:rPr>
              <a:t>in a  </a:t>
            </a:r>
            <a:r>
              <a:rPr sz="2400" spc="-5" dirty="0">
                <a:latin typeface="Arial"/>
                <a:cs typeface="Arial"/>
              </a:rPr>
              <a:t>series </a:t>
            </a:r>
            <a:r>
              <a:rPr sz="2400" dirty="0">
                <a:latin typeface="Arial"/>
                <a:cs typeface="Arial"/>
              </a:rPr>
              <a:t>of </a:t>
            </a:r>
            <a:r>
              <a:rPr sz="2400" spc="-5" dirty="0">
                <a:latin typeface="Arial"/>
                <a:cs typeface="Arial"/>
              </a:rPr>
              <a:t>brainstorming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sessions</a:t>
            </a:r>
            <a:endParaRPr sz="2400">
              <a:latin typeface="Arial"/>
              <a:cs typeface="Arial"/>
            </a:endParaRPr>
          </a:p>
          <a:p>
            <a:pPr marL="331470" marR="398145" indent="-319405">
              <a:lnSpc>
                <a:spcPct val="100000"/>
              </a:lnSpc>
              <a:spcBef>
                <a:spcPts val="1105"/>
              </a:spcBef>
              <a:buChar char="•"/>
              <a:tabLst>
                <a:tab pos="330835" algn="l"/>
                <a:tab pos="332105" algn="l"/>
              </a:tabLst>
            </a:pPr>
            <a:r>
              <a:rPr sz="2400" dirty="0">
                <a:latin typeface="Arial"/>
                <a:cs typeface="Arial"/>
              </a:rPr>
              <a:t>At </a:t>
            </a:r>
            <a:r>
              <a:rPr sz="2400" spc="-5" dirty="0">
                <a:latin typeface="Arial"/>
                <a:cs typeface="Arial"/>
              </a:rPr>
              <a:t>end </a:t>
            </a:r>
            <a:r>
              <a:rPr sz="2400" dirty="0">
                <a:latin typeface="Arial"/>
                <a:cs typeface="Arial"/>
              </a:rPr>
              <a:t>of </a:t>
            </a:r>
            <a:r>
              <a:rPr sz="2400" spc="-5" dirty="0">
                <a:latin typeface="Arial"/>
                <a:cs typeface="Arial"/>
              </a:rPr>
              <a:t>risk identification </a:t>
            </a:r>
            <a:r>
              <a:rPr sz="2400" dirty="0">
                <a:latin typeface="Arial"/>
                <a:cs typeface="Arial"/>
              </a:rPr>
              <a:t>process, </a:t>
            </a:r>
            <a:r>
              <a:rPr sz="2400" spc="-5" dirty="0">
                <a:latin typeface="Arial"/>
                <a:cs typeface="Arial"/>
              </a:rPr>
              <a:t>list </a:t>
            </a:r>
            <a:r>
              <a:rPr sz="2400" dirty="0">
                <a:latin typeface="Arial"/>
                <a:cs typeface="Arial"/>
              </a:rPr>
              <a:t>of </a:t>
            </a:r>
            <a:r>
              <a:rPr sz="2400" spc="-5" dirty="0">
                <a:latin typeface="Arial"/>
                <a:cs typeface="Arial"/>
              </a:rPr>
              <a:t>assets and  their vulnerabilities is</a:t>
            </a:r>
            <a:r>
              <a:rPr sz="2400" spc="7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achieved</a:t>
            </a:r>
            <a:endParaRPr sz="2400">
              <a:latin typeface="Arial"/>
              <a:cs typeface="Arial"/>
            </a:endParaRPr>
          </a:p>
          <a:p>
            <a:pPr marL="331470" marR="274320" indent="-319405">
              <a:lnSpc>
                <a:spcPct val="100000"/>
              </a:lnSpc>
              <a:spcBef>
                <a:spcPts val="1095"/>
              </a:spcBef>
              <a:buChar char="•"/>
              <a:tabLst>
                <a:tab pos="330835" algn="l"/>
                <a:tab pos="332105" algn="l"/>
              </a:tabLst>
            </a:pPr>
            <a:r>
              <a:rPr sz="2400" spc="-5" dirty="0">
                <a:latin typeface="Arial"/>
                <a:cs typeface="Arial"/>
              </a:rPr>
              <a:t>Vulnerabilities discovered during </a:t>
            </a:r>
            <a:r>
              <a:rPr sz="2400" dirty="0">
                <a:latin typeface="Arial"/>
                <a:cs typeface="Arial"/>
              </a:rPr>
              <a:t>system </a:t>
            </a:r>
            <a:r>
              <a:rPr sz="2400" spc="-5" dirty="0">
                <a:latin typeface="Arial"/>
                <a:cs typeface="Arial"/>
              </a:rPr>
              <a:t>development  can be fixed and avoided in production</a:t>
            </a:r>
            <a:r>
              <a:rPr sz="2400" spc="8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system.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6200" y="826008"/>
            <a:ext cx="3011805" cy="4152900"/>
            <a:chOff x="76200" y="826008"/>
            <a:chExt cx="3011805" cy="4152900"/>
          </a:xfrm>
        </p:grpSpPr>
        <p:sp>
          <p:nvSpPr>
            <p:cNvPr id="3" name="object 3"/>
            <p:cNvSpPr/>
            <p:nvPr/>
          </p:nvSpPr>
          <p:spPr>
            <a:xfrm>
              <a:off x="115061" y="838962"/>
              <a:ext cx="2959735" cy="4127500"/>
            </a:xfrm>
            <a:custGeom>
              <a:avLst/>
              <a:gdLst/>
              <a:ahLst/>
              <a:cxnLst/>
              <a:rect l="l" t="t" r="r" b="b"/>
              <a:pathLst>
                <a:path w="2959735" h="4127500">
                  <a:moveTo>
                    <a:pt x="2959608" y="0"/>
                  </a:moveTo>
                  <a:lnTo>
                    <a:pt x="0" y="0"/>
                  </a:lnTo>
                  <a:lnTo>
                    <a:pt x="0" y="4126991"/>
                  </a:lnTo>
                  <a:lnTo>
                    <a:pt x="2959608" y="4126991"/>
                  </a:lnTo>
                  <a:lnTo>
                    <a:pt x="2959608" y="0"/>
                  </a:lnTo>
                  <a:close/>
                </a:path>
              </a:pathLst>
            </a:custGeom>
            <a:solidFill>
              <a:srgbClr val="BADF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15061" y="838962"/>
              <a:ext cx="2959735" cy="4127500"/>
            </a:xfrm>
            <a:custGeom>
              <a:avLst/>
              <a:gdLst/>
              <a:ahLst/>
              <a:cxnLst/>
              <a:rect l="l" t="t" r="r" b="b"/>
              <a:pathLst>
                <a:path w="2959735" h="4127500">
                  <a:moveTo>
                    <a:pt x="0" y="4126991"/>
                  </a:moveTo>
                  <a:lnTo>
                    <a:pt x="2959608" y="4126991"/>
                  </a:lnTo>
                  <a:lnTo>
                    <a:pt x="2959608" y="0"/>
                  </a:lnTo>
                  <a:lnTo>
                    <a:pt x="0" y="0"/>
                  </a:lnTo>
                  <a:lnTo>
                    <a:pt x="0" y="4126991"/>
                  </a:lnTo>
                  <a:close/>
                </a:path>
              </a:pathLst>
            </a:custGeom>
            <a:ln w="25908">
              <a:solidFill>
                <a:srgbClr val="88A3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9153" y="1817369"/>
              <a:ext cx="2772410" cy="502920"/>
            </a:xfrm>
            <a:custGeom>
              <a:avLst/>
              <a:gdLst/>
              <a:ahLst/>
              <a:cxnLst/>
              <a:rect l="l" t="t" r="r" b="b"/>
              <a:pathLst>
                <a:path w="2772410" h="502919">
                  <a:moveTo>
                    <a:pt x="1386078" y="0"/>
                  </a:moveTo>
                  <a:lnTo>
                    <a:pt x="1310028" y="371"/>
                  </a:lnTo>
                  <a:lnTo>
                    <a:pt x="1235050" y="1474"/>
                  </a:lnTo>
                  <a:lnTo>
                    <a:pt x="1161250" y="3289"/>
                  </a:lnTo>
                  <a:lnTo>
                    <a:pt x="1088733" y="5797"/>
                  </a:lnTo>
                  <a:lnTo>
                    <a:pt x="1017605" y="8978"/>
                  </a:lnTo>
                  <a:lnTo>
                    <a:pt x="947971" y="12813"/>
                  </a:lnTo>
                  <a:lnTo>
                    <a:pt x="879939" y="17284"/>
                  </a:lnTo>
                  <a:lnTo>
                    <a:pt x="813612" y="22371"/>
                  </a:lnTo>
                  <a:lnTo>
                    <a:pt x="749097" y="28056"/>
                  </a:lnTo>
                  <a:lnTo>
                    <a:pt x="686499" y="34318"/>
                  </a:lnTo>
                  <a:lnTo>
                    <a:pt x="625925" y="41139"/>
                  </a:lnTo>
                  <a:lnTo>
                    <a:pt x="567480" y="48499"/>
                  </a:lnTo>
                  <a:lnTo>
                    <a:pt x="511269" y="56380"/>
                  </a:lnTo>
                  <a:lnTo>
                    <a:pt x="457399" y="64763"/>
                  </a:lnTo>
                  <a:lnTo>
                    <a:pt x="405974" y="73628"/>
                  </a:lnTo>
                  <a:lnTo>
                    <a:pt x="357101" y="82956"/>
                  </a:lnTo>
                  <a:lnTo>
                    <a:pt x="310886" y="92728"/>
                  </a:lnTo>
                  <a:lnTo>
                    <a:pt x="267433" y="102924"/>
                  </a:lnTo>
                  <a:lnTo>
                    <a:pt x="226850" y="113527"/>
                  </a:lnTo>
                  <a:lnTo>
                    <a:pt x="189241" y="124516"/>
                  </a:lnTo>
                  <a:lnTo>
                    <a:pt x="123369" y="147577"/>
                  </a:lnTo>
                  <a:lnTo>
                    <a:pt x="70663" y="171955"/>
                  </a:lnTo>
                  <a:lnTo>
                    <a:pt x="31969" y="197497"/>
                  </a:lnTo>
                  <a:lnTo>
                    <a:pt x="2050" y="237657"/>
                  </a:lnTo>
                  <a:lnTo>
                    <a:pt x="0" y="251459"/>
                  </a:lnTo>
                  <a:lnTo>
                    <a:pt x="2050" y="265262"/>
                  </a:lnTo>
                  <a:lnTo>
                    <a:pt x="31969" y="305422"/>
                  </a:lnTo>
                  <a:lnTo>
                    <a:pt x="70663" y="330964"/>
                  </a:lnTo>
                  <a:lnTo>
                    <a:pt x="123369" y="355342"/>
                  </a:lnTo>
                  <a:lnTo>
                    <a:pt x="189241" y="378403"/>
                  </a:lnTo>
                  <a:lnTo>
                    <a:pt x="226850" y="389392"/>
                  </a:lnTo>
                  <a:lnTo>
                    <a:pt x="267433" y="399995"/>
                  </a:lnTo>
                  <a:lnTo>
                    <a:pt x="310886" y="410191"/>
                  </a:lnTo>
                  <a:lnTo>
                    <a:pt x="357101" y="419963"/>
                  </a:lnTo>
                  <a:lnTo>
                    <a:pt x="405974" y="429291"/>
                  </a:lnTo>
                  <a:lnTo>
                    <a:pt x="457399" y="438156"/>
                  </a:lnTo>
                  <a:lnTo>
                    <a:pt x="511269" y="446539"/>
                  </a:lnTo>
                  <a:lnTo>
                    <a:pt x="567480" y="454420"/>
                  </a:lnTo>
                  <a:lnTo>
                    <a:pt x="625925" y="461780"/>
                  </a:lnTo>
                  <a:lnTo>
                    <a:pt x="686499" y="468601"/>
                  </a:lnTo>
                  <a:lnTo>
                    <a:pt x="749097" y="474863"/>
                  </a:lnTo>
                  <a:lnTo>
                    <a:pt x="813612" y="480548"/>
                  </a:lnTo>
                  <a:lnTo>
                    <a:pt x="879939" y="485635"/>
                  </a:lnTo>
                  <a:lnTo>
                    <a:pt x="947971" y="490106"/>
                  </a:lnTo>
                  <a:lnTo>
                    <a:pt x="1017605" y="493941"/>
                  </a:lnTo>
                  <a:lnTo>
                    <a:pt x="1088733" y="497122"/>
                  </a:lnTo>
                  <a:lnTo>
                    <a:pt x="1161250" y="499630"/>
                  </a:lnTo>
                  <a:lnTo>
                    <a:pt x="1235050" y="501445"/>
                  </a:lnTo>
                  <a:lnTo>
                    <a:pt x="1310028" y="502548"/>
                  </a:lnTo>
                  <a:lnTo>
                    <a:pt x="1386078" y="502919"/>
                  </a:lnTo>
                  <a:lnTo>
                    <a:pt x="1462132" y="502548"/>
                  </a:lnTo>
                  <a:lnTo>
                    <a:pt x="1537114" y="501445"/>
                  </a:lnTo>
                  <a:lnTo>
                    <a:pt x="1610918" y="499630"/>
                  </a:lnTo>
                  <a:lnTo>
                    <a:pt x="1683438" y="497122"/>
                  </a:lnTo>
                  <a:lnTo>
                    <a:pt x="1754568" y="493941"/>
                  </a:lnTo>
                  <a:lnTo>
                    <a:pt x="1824203" y="490106"/>
                  </a:lnTo>
                  <a:lnTo>
                    <a:pt x="1892237" y="485635"/>
                  </a:lnTo>
                  <a:lnTo>
                    <a:pt x="1958565" y="480548"/>
                  </a:lnTo>
                  <a:lnTo>
                    <a:pt x="2023081" y="474863"/>
                  </a:lnTo>
                  <a:lnTo>
                    <a:pt x="2085678" y="468601"/>
                  </a:lnTo>
                  <a:lnTo>
                    <a:pt x="2146252" y="461780"/>
                  </a:lnTo>
                  <a:lnTo>
                    <a:pt x="2204697" y="454420"/>
                  </a:lnTo>
                  <a:lnTo>
                    <a:pt x="2260907" y="446539"/>
                  </a:lnTo>
                  <a:lnTo>
                    <a:pt x="2314777" y="438156"/>
                  </a:lnTo>
                  <a:lnTo>
                    <a:pt x="2366200" y="429291"/>
                  </a:lnTo>
                  <a:lnTo>
                    <a:pt x="2415071" y="419963"/>
                  </a:lnTo>
                  <a:lnTo>
                    <a:pt x="2461285" y="410191"/>
                  </a:lnTo>
                  <a:lnTo>
                    <a:pt x="2504736" y="399995"/>
                  </a:lnTo>
                  <a:lnTo>
                    <a:pt x="2545318" y="389392"/>
                  </a:lnTo>
                  <a:lnTo>
                    <a:pt x="2582926" y="378403"/>
                  </a:lnTo>
                  <a:lnTo>
                    <a:pt x="2648794" y="355342"/>
                  </a:lnTo>
                  <a:lnTo>
                    <a:pt x="2701497" y="330964"/>
                  </a:lnTo>
                  <a:lnTo>
                    <a:pt x="2740188" y="305422"/>
                  </a:lnTo>
                  <a:lnTo>
                    <a:pt x="2770105" y="265262"/>
                  </a:lnTo>
                  <a:lnTo>
                    <a:pt x="2772156" y="251459"/>
                  </a:lnTo>
                  <a:lnTo>
                    <a:pt x="2770105" y="237657"/>
                  </a:lnTo>
                  <a:lnTo>
                    <a:pt x="2740188" y="197497"/>
                  </a:lnTo>
                  <a:lnTo>
                    <a:pt x="2701497" y="171955"/>
                  </a:lnTo>
                  <a:lnTo>
                    <a:pt x="2648794" y="147577"/>
                  </a:lnTo>
                  <a:lnTo>
                    <a:pt x="2582925" y="124516"/>
                  </a:lnTo>
                  <a:lnTo>
                    <a:pt x="2545318" y="113527"/>
                  </a:lnTo>
                  <a:lnTo>
                    <a:pt x="2504736" y="102924"/>
                  </a:lnTo>
                  <a:lnTo>
                    <a:pt x="2461285" y="92728"/>
                  </a:lnTo>
                  <a:lnTo>
                    <a:pt x="2415071" y="82956"/>
                  </a:lnTo>
                  <a:lnTo>
                    <a:pt x="2366200" y="73628"/>
                  </a:lnTo>
                  <a:lnTo>
                    <a:pt x="2314777" y="64763"/>
                  </a:lnTo>
                  <a:lnTo>
                    <a:pt x="2260907" y="56380"/>
                  </a:lnTo>
                  <a:lnTo>
                    <a:pt x="2204697" y="48499"/>
                  </a:lnTo>
                  <a:lnTo>
                    <a:pt x="2146252" y="41139"/>
                  </a:lnTo>
                  <a:lnTo>
                    <a:pt x="2085678" y="34318"/>
                  </a:lnTo>
                  <a:lnTo>
                    <a:pt x="2023081" y="28056"/>
                  </a:lnTo>
                  <a:lnTo>
                    <a:pt x="1958565" y="22371"/>
                  </a:lnTo>
                  <a:lnTo>
                    <a:pt x="1892237" y="17284"/>
                  </a:lnTo>
                  <a:lnTo>
                    <a:pt x="1824203" y="12813"/>
                  </a:lnTo>
                  <a:lnTo>
                    <a:pt x="1754568" y="8978"/>
                  </a:lnTo>
                  <a:lnTo>
                    <a:pt x="1683438" y="5797"/>
                  </a:lnTo>
                  <a:lnTo>
                    <a:pt x="1610918" y="3289"/>
                  </a:lnTo>
                  <a:lnTo>
                    <a:pt x="1537114" y="1474"/>
                  </a:lnTo>
                  <a:lnTo>
                    <a:pt x="1462132" y="371"/>
                  </a:lnTo>
                  <a:lnTo>
                    <a:pt x="138607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9153" y="1817369"/>
              <a:ext cx="2772410" cy="502920"/>
            </a:xfrm>
            <a:custGeom>
              <a:avLst/>
              <a:gdLst/>
              <a:ahLst/>
              <a:cxnLst/>
              <a:rect l="l" t="t" r="r" b="b"/>
              <a:pathLst>
                <a:path w="2772410" h="502919">
                  <a:moveTo>
                    <a:pt x="0" y="251459"/>
                  </a:moveTo>
                  <a:lnTo>
                    <a:pt x="18141" y="210657"/>
                  </a:lnTo>
                  <a:lnTo>
                    <a:pt x="49512" y="184590"/>
                  </a:lnTo>
                  <a:lnTo>
                    <a:pt x="95317" y="159611"/>
                  </a:lnTo>
                  <a:lnTo>
                    <a:pt x="154712" y="135872"/>
                  </a:lnTo>
                  <a:lnTo>
                    <a:pt x="226850" y="113527"/>
                  </a:lnTo>
                  <a:lnTo>
                    <a:pt x="267433" y="102924"/>
                  </a:lnTo>
                  <a:lnTo>
                    <a:pt x="310886" y="92728"/>
                  </a:lnTo>
                  <a:lnTo>
                    <a:pt x="357101" y="82956"/>
                  </a:lnTo>
                  <a:lnTo>
                    <a:pt x="405974" y="73628"/>
                  </a:lnTo>
                  <a:lnTo>
                    <a:pt x="457399" y="64763"/>
                  </a:lnTo>
                  <a:lnTo>
                    <a:pt x="511269" y="56380"/>
                  </a:lnTo>
                  <a:lnTo>
                    <a:pt x="567480" y="48499"/>
                  </a:lnTo>
                  <a:lnTo>
                    <a:pt x="625925" y="41139"/>
                  </a:lnTo>
                  <a:lnTo>
                    <a:pt x="686499" y="34318"/>
                  </a:lnTo>
                  <a:lnTo>
                    <a:pt x="749097" y="28056"/>
                  </a:lnTo>
                  <a:lnTo>
                    <a:pt x="813612" y="22371"/>
                  </a:lnTo>
                  <a:lnTo>
                    <a:pt x="879939" y="17284"/>
                  </a:lnTo>
                  <a:lnTo>
                    <a:pt x="947971" y="12813"/>
                  </a:lnTo>
                  <a:lnTo>
                    <a:pt x="1017605" y="8978"/>
                  </a:lnTo>
                  <a:lnTo>
                    <a:pt x="1088733" y="5797"/>
                  </a:lnTo>
                  <a:lnTo>
                    <a:pt x="1161250" y="3289"/>
                  </a:lnTo>
                  <a:lnTo>
                    <a:pt x="1235050" y="1474"/>
                  </a:lnTo>
                  <a:lnTo>
                    <a:pt x="1310028" y="371"/>
                  </a:lnTo>
                  <a:lnTo>
                    <a:pt x="1386078" y="0"/>
                  </a:lnTo>
                  <a:lnTo>
                    <a:pt x="1462132" y="371"/>
                  </a:lnTo>
                  <a:lnTo>
                    <a:pt x="1537114" y="1474"/>
                  </a:lnTo>
                  <a:lnTo>
                    <a:pt x="1610918" y="3289"/>
                  </a:lnTo>
                  <a:lnTo>
                    <a:pt x="1683438" y="5797"/>
                  </a:lnTo>
                  <a:lnTo>
                    <a:pt x="1754568" y="8978"/>
                  </a:lnTo>
                  <a:lnTo>
                    <a:pt x="1824203" y="12813"/>
                  </a:lnTo>
                  <a:lnTo>
                    <a:pt x="1892237" y="17284"/>
                  </a:lnTo>
                  <a:lnTo>
                    <a:pt x="1958565" y="22371"/>
                  </a:lnTo>
                  <a:lnTo>
                    <a:pt x="2023081" y="28056"/>
                  </a:lnTo>
                  <a:lnTo>
                    <a:pt x="2085678" y="34318"/>
                  </a:lnTo>
                  <a:lnTo>
                    <a:pt x="2146252" y="41139"/>
                  </a:lnTo>
                  <a:lnTo>
                    <a:pt x="2204697" y="48499"/>
                  </a:lnTo>
                  <a:lnTo>
                    <a:pt x="2260907" y="56380"/>
                  </a:lnTo>
                  <a:lnTo>
                    <a:pt x="2314777" y="64763"/>
                  </a:lnTo>
                  <a:lnTo>
                    <a:pt x="2366200" y="73628"/>
                  </a:lnTo>
                  <a:lnTo>
                    <a:pt x="2415071" y="82956"/>
                  </a:lnTo>
                  <a:lnTo>
                    <a:pt x="2461285" y="92728"/>
                  </a:lnTo>
                  <a:lnTo>
                    <a:pt x="2504736" y="102924"/>
                  </a:lnTo>
                  <a:lnTo>
                    <a:pt x="2545318" y="113527"/>
                  </a:lnTo>
                  <a:lnTo>
                    <a:pt x="2582925" y="124516"/>
                  </a:lnTo>
                  <a:lnTo>
                    <a:pt x="2648794" y="147577"/>
                  </a:lnTo>
                  <a:lnTo>
                    <a:pt x="2701497" y="171955"/>
                  </a:lnTo>
                  <a:lnTo>
                    <a:pt x="2740188" y="197497"/>
                  </a:lnTo>
                  <a:lnTo>
                    <a:pt x="2770105" y="237657"/>
                  </a:lnTo>
                  <a:lnTo>
                    <a:pt x="2772156" y="251459"/>
                  </a:lnTo>
                  <a:lnTo>
                    <a:pt x="2770105" y="265262"/>
                  </a:lnTo>
                  <a:lnTo>
                    <a:pt x="2740188" y="305422"/>
                  </a:lnTo>
                  <a:lnTo>
                    <a:pt x="2701497" y="330964"/>
                  </a:lnTo>
                  <a:lnTo>
                    <a:pt x="2648794" y="355342"/>
                  </a:lnTo>
                  <a:lnTo>
                    <a:pt x="2582926" y="378403"/>
                  </a:lnTo>
                  <a:lnTo>
                    <a:pt x="2545318" y="389392"/>
                  </a:lnTo>
                  <a:lnTo>
                    <a:pt x="2504736" y="399995"/>
                  </a:lnTo>
                  <a:lnTo>
                    <a:pt x="2461285" y="410191"/>
                  </a:lnTo>
                  <a:lnTo>
                    <a:pt x="2415071" y="419963"/>
                  </a:lnTo>
                  <a:lnTo>
                    <a:pt x="2366200" y="429291"/>
                  </a:lnTo>
                  <a:lnTo>
                    <a:pt x="2314777" y="438156"/>
                  </a:lnTo>
                  <a:lnTo>
                    <a:pt x="2260907" y="446539"/>
                  </a:lnTo>
                  <a:lnTo>
                    <a:pt x="2204697" y="454420"/>
                  </a:lnTo>
                  <a:lnTo>
                    <a:pt x="2146252" y="461780"/>
                  </a:lnTo>
                  <a:lnTo>
                    <a:pt x="2085678" y="468601"/>
                  </a:lnTo>
                  <a:lnTo>
                    <a:pt x="2023081" y="474863"/>
                  </a:lnTo>
                  <a:lnTo>
                    <a:pt x="1958565" y="480548"/>
                  </a:lnTo>
                  <a:lnTo>
                    <a:pt x="1892237" y="485635"/>
                  </a:lnTo>
                  <a:lnTo>
                    <a:pt x="1824203" y="490106"/>
                  </a:lnTo>
                  <a:lnTo>
                    <a:pt x="1754568" y="493941"/>
                  </a:lnTo>
                  <a:lnTo>
                    <a:pt x="1683438" y="497122"/>
                  </a:lnTo>
                  <a:lnTo>
                    <a:pt x="1610918" y="499630"/>
                  </a:lnTo>
                  <a:lnTo>
                    <a:pt x="1537114" y="501445"/>
                  </a:lnTo>
                  <a:lnTo>
                    <a:pt x="1462132" y="502548"/>
                  </a:lnTo>
                  <a:lnTo>
                    <a:pt x="1386078" y="502919"/>
                  </a:lnTo>
                  <a:lnTo>
                    <a:pt x="1310028" y="502548"/>
                  </a:lnTo>
                  <a:lnTo>
                    <a:pt x="1235050" y="501445"/>
                  </a:lnTo>
                  <a:lnTo>
                    <a:pt x="1161250" y="499630"/>
                  </a:lnTo>
                  <a:lnTo>
                    <a:pt x="1088733" y="497122"/>
                  </a:lnTo>
                  <a:lnTo>
                    <a:pt x="1017605" y="493941"/>
                  </a:lnTo>
                  <a:lnTo>
                    <a:pt x="947971" y="490106"/>
                  </a:lnTo>
                  <a:lnTo>
                    <a:pt x="879939" y="485635"/>
                  </a:lnTo>
                  <a:lnTo>
                    <a:pt x="813612" y="480548"/>
                  </a:lnTo>
                  <a:lnTo>
                    <a:pt x="749097" y="474863"/>
                  </a:lnTo>
                  <a:lnTo>
                    <a:pt x="686499" y="468601"/>
                  </a:lnTo>
                  <a:lnTo>
                    <a:pt x="625925" y="461780"/>
                  </a:lnTo>
                  <a:lnTo>
                    <a:pt x="567480" y="454420"/>
                  </a:lnTo>
                  <a:lnTo>
                    <a:pt x="511269" y="446539"/>
                  </a:lnTo>
                  <a:lnTo>
                    <a:pt x="457399" y="438156"/>
                  </a:lnTo>
                  <a:lnTo>
                    <a:pt x="405974" y="429291"/>
                  </a:lnTo>
                  <a:lnTo>
                    <a:pt x="357101" y="419963"/>
                  </a:lnTo>
                  <a:lnTo>
                    <a:pt x="310886" y="410191"/>
                  </a:lnTo>
                  <a:lnTo>
                    <a:pt x="267433" y="399995"/>
                  </a:lnTo>
                  <a:lnTo>
                    <a:pt x="226850" y="389392"/>
                  </a:lnTo>
                  <a:lnTo>
                    <a:pt x="189241" y="378403"/>
                  </a:lnTo>
                  <a:lnTo>
                    <a:pt x="123369" y="355342"/>
                  </a:lnTo>
                  <a:lnTo>
                    <a:pt x="70663" y="330964"/>
                  </a:lnTo>
                  <a:lnTo>
                    <a:pt x="31969" y="305422"/>
                  </a:lnTo>
                  <a:lnTo>
                    <a:pt x="2050" y="265262"/>
                  </a:lnTo>
                  <a:lnTo>
                    <a:pt x="0" y="251459"/>
                  </a:lnTo>
                  <a:close/>
                </a:path>
              </a:pathLst>
            </a:custGeom>
            <a:ln w="259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6045708" y="826008"/>
            <a:ext cx="2997835" cy="4152900"/>
            <a:chOff x="6045708" y="826008"/>
            <a:chExt cx="2997835" cy="4152900"/>
          </a:xfrm>
        </p:grpSpPr>
        <p:sp>
          <p:nvSpPr>
            <p:cNvPr id="8" name="object 8"/>
            <p:cNvSpPr/>
            <p:nvPr/>
          </p:nvSpPr>
          <p:spPr>
            <a:xfrm>
              <a:off x="6058662" y="838962"/>
              <a:ext cx="2971800" cy="4127500"/>
            </a:xfrm>
            <a:custGeom>
              <a:avLst/>
              <a:gdLst/>
              <a:ahLst/>
              <a:cxnLst/>
              <a:rect l="l" t="t" r="r" b="b"/>
              <a:pathLst>
                <a:path w="2971800" h="4127500">
                  <a:moveTo>
                    <a:pt x="2971799" y="0"/>
                  </a:moveTo>
                  <a:lnTo>
                    <a:pt x="0" y="0"/>
                  </a:lnTo>
                  <a:lnTo>
                    <a:pt x="0" y="4126991"/>
                  </a:lnTo>
                  <a:lnTo>
                    <a:pt x="2971799" y="4126991"/>
                  </a:lnTo>
                  <a:lnTo>
                    <a:pt x="2971799" y="0"/>
                  </a:lnTo>
                  <a:close/>
                </a:path>
              </a:pathLst>
            </a:custGeom>
            <a:solidFill>
              <a:srgbClr val="BADF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058662" y="838962"/>
              <a:ext cx="2971800" cy="4127500"/>
            </a:xfrm>
            <a:custGeom>
              <a:avLst/>
              <a:gdLst/>
              <a:ahLst/>
              <a:cxnLst/>
              <a:rect l="l" t="t" r="r" b="b"/>
              <a:pathLst>
                <a:path w="2971800" h="4127500">
                  <a:moveTo>
                    <a:pt x="0" y="4126991"/>
                  </a:moveTo>
                  <a:lnTo>
                    <a:pt x="2971799" y="4126991"/>
                  </a:lnTo>
                  <a:lnTo>
                    <a:pt x="2971799" y="0"/>
                  </a:lnTo>
                  <a:lnTo>
                    <a:pt x="0" y="0"/>
                  </a:lnTo>
                  <a:lnTo>
                    <a:pt x="0" y="4126991"/>
                  </a:lnTo>
                  <a:close/>
                </a:path>
              </a:pathLst>
            </a:custGeom>
            <a:ln w="25908">
              <a:solidFill>
                <a:srgbClr val="88A3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3200336" y="825944"/>
            <a:ext cx="2769235" cy="4153535"/>
            <a:chOff x="3200336" y="825944"/>
            <a:chExt cx="2769235" cy="4153535"/>
          </a:xfrm>
        </p:grpSpPr>
        <p:sp>
          <p:nvSpPr>
            <p:cNvPr id="11" name="object 11"/>
            <p:cNvSpPr/>
            <p:nvPr/>
          </p:nvSpPr>
          <p:spPr>
            <a:xfrm>
              <a:off x="3251453" y="838962"/>
              <a:ext cx="2667000" cy="4127500"/>
            </a:xfrm>
            <a:custGeom>
              <a:avLst/>
              <a:gdLst/>
              <a:ahLst/>
              <a:cxnLst/>
              <a:rect l="l" t="t" r="r" b="b"/>
              <a:pathLst>
                <a:path w="2667000" h="4127500">
                  <a:moveTo>
                    <a:pt x="2667000" y="0"/>
                  </a:moveTo>
                  <a:lnTo>
                    <a:pt x="0" y="0"/>
                  </a:lnTo>
                  <a:lnTo>
                    <a:pt x="0" y="4126991"/>
                  </a:lnTo>
                  <a:lnTo>
                    <a:pt x="2667000" y="4126991"/>
                  </a:lnTo>
                  <a:lnTo>
                    <a:pt x="2667000" y="0"/>
                  </a:lnTo>
                  <a:close/>
                </a:path>
              </a:pathLst>
            </a:custGeom>
            <a:solidFill>
              <a:srgbClr val="BADF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251453" y="838962"/>
              <a:ext cx="2667000" cy="4127500"/>
            </a:xfrm>
            <a:custGeom>
              <a:avLst/>
              <a:gdLst/>
              <a:ahLst/>
              <a:cxnLst/>
              <a:rect l="l" t="t" r="r" b="b"/>
              <a:pathLst>
                <a:path w="2667000" h="4127500">
                  <a:moveTo>
                    <a:pt x="0" y="4126991"/>
                  </a:moveTo>
                  <a:lnTo>
                    <a:pt x="2667000" y="4126991"/>
                  </a:lnTo>
                  <a:lnTo>
                    <a:pt x="2667000" y="0"/>
                  </a:lnTo>
                  <a:lnTo>
                    <a:pt x="0" y="0"/>
                  </a:lnTo>
                  <a:lnTo>
                    <a:pt x="0" y="4126991"/>
                  </a:lnTo>
                  <a:close/>
                </a:path>
              </a:pathLst>
            </a:custGeom>
            <a:ln w="25908">
              <a:solidFill>
                <a:srgbClr val="88A3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213353" y="2274570"/>
              <a:ext cx="2743200" cy="457200"/>
            </a:xfrm>
            <a:custGeom>
              <a:avLst/>
              <a:gdLst/>
              <a:ahLst/>
              <a:cxnLst/>
              <a:rect l="l" t="t" r="r" b="b"/>
              <a:pathLst>
                <a:path w="2743200" h="457200">
                  <a:moveTo>
                    <a:pt x="1371599" y="0"/>
                  </a:moveTo>
                  <a:lnTo>
                    <a:pt x="1296340" y="338"/>
                  </a:lnTo>
                  <a:lnTo>
                    <a:pt x="1222141" y="1341"/>
                  </a:lnTo>
                  <a:lnTo>
                    <a:pt x="1149109" y="2992"/>
                  </a:lnTo>
                  <a:lnTo>
                    <a:pt x="1077347" y="5273"/>
                  </a:lnTo>
                  <a:lnTo>
                    <a:pt x="1006960" y="8166"/>
                  </a:lnTo>
                  <a:lnTo>
                    <a:pt x="938052" y="11655"/>
                  </a:lnTo>
                  <a:lnTo>
                    <a:pt x="870729" y="15722"/>
                  </a:lnTo>
                  <a:lnTo>
                    <a:pt x="805094" y="20348"/>
                  </a:lnTo>
                  <a:lnTo>
                    <a:pt x="741252" y="25518"/>
                  </a:lnTo>
                  <a:lnTo>
                    <a:pt x="679308" y="31213"/>
                  </a:lnTo>
                  <a:lnTo>
                    <a:pt x="619367" y="37416"/>
                  </a:lnTo>
                  <a:lnTo>
                    <a:pt x="561533" y="44110"/>
                  </a:lnTo>
                  <a:lnTo>
                    <a:pt x="505910" y="51277"/>
                  </a:lnTo>
                  <a:lnTo>
                    <a:pt x="452603" y="58900"/>
                  </a:lnTo>
                  <a:lnTo>
                    <a:pt x="401716" y="66960"/>
                  </a:lnTo>
                  <a:lnTo>
                    <a:pt x="353355" y="75442"/>
                  </a:lnTo>
                  <a:lnTo>
                    <a:pt x="307624" y="84327"/>
                  </a:lnTo>
                  <a:lnTo>
                    <a:pt x="264627" y="93597"/>
                  </a:lnTo>
                  <a:lnTo>
                    <a:pt x="224469" y="103237"/>
                  </a:lnTo>
                  <a:lnTo>
                    <a:pt x="187254" y="113227"/>
                  </a:lnTo>
                  <a:lnTo>
                    <a:pt x="122073" y="134191"/>
                  </a:lnTo>
                  <a:lnTo>
                    <a:pt x="69921" y="156350"/>
                  </a:lnTo>
                  <a:lnTo>
                    <a:pt x="31633" y="179564"/>
                  </a:lnTo>
                  <a:lnTo>
                    <a:pt x="2029" y="216058"/>
                  </a:lnTo>
                  <a:lnTo>
                    <a:pt x="0" y="228600"/>
                  </a:lnTo>
                  <a:lnTo>
                    <a:pt x="2029" y="241141"/>
                  </a:lnTo>
                  <a:lnTo>
                    <a:pt x="31633" y="277635"/>
                  </a:lnTo>
                  <a:lnTo>
                    <a:pt x="69921" y="300849"/>
                  </a:lnTo>
                  <a:lnTo>
                    <a:pt x="122073" y="323008"/>
                  </a:lnTo>
                  <a:lnTo>
                    <a:pt x="187254" y="343972"/>
                  </a:lnTo>
                  <a:lnTo>
                    <a:pt x="224469" y="353962"/>
                  </a:lnTo>
                  <a:lnTo>
                    <a:pt x="264627" y="363602"/>
                  </a:lnTo>
                  <a:lnTo>
                    <a:pt x="307624" y="372872"/>
                  </a:lnTo>
                  <a:lnTo>
                    <a:pt x="353355" y="381757"/>
                  </a:lnTo>
                  <a:lnTo>
                    <a:pt x="401716" y="390239"/>
                  </a:lnTo>
                  <a:lnTo>
                    <a:pt x="452603" y="398299"/>
                  </a:lnTo>
                  <a:lnTo>
                    <a:pt x="505910" y="405922"/>
                  </a:lnTo>
                  <a:lnTo>
                    <a:pt x="561533" y="413089"/>
                  </a:lnTo>
                  <a:lnTo>
                    <a:pt x="619367" y="419783"/>
                  </a:lnTo>
                  <a:lnTo>
                    <a:pt x="679308" y="425986"/>
                  </a:lnTo>
                  <a:lnTo>
                    <a:pt x="741252" y="431681"/>
                  </a:lnTo>
                  <a:lnTo>
                    <a:pt x="805094" y="436851"/>
                  </a:lnTo>
                  <a:lnTo>
                    <a:pt x="870729" y="441477"/>
                  </a:lnTo>
                  <a:lnTo>
                    <a:pt x="938052" y="445544"/>
                  </a:lnTo>
                  <a:lnTo>
                    <a:pt x="1006960" y="449033"/>
                  </a:lnTo>
                  <a:lnTo>
                    <a:pt x="1077347" y="451926"/>
                  </a:lnTo>
                  <a:lnTo>
                    <a:pt x="1149109" y="454207"/>
                  </a:lnTo>
                  <a:lnTo>
                    <a:pt x="1222141" y="455858"/>
                  </a:lnTo>
                  <a:lnTo>
                    <a:pt x="1296340" y="456861"/>
                  </a:lnTo>
                  <a:lnTo>
                    <a:pt x="1371599" y="457200"/>
                  </a:lnTo>
                  <a:lnTo>
                    <a:pt x="1446859" y="456861"/>
                  </a:lnTo>
                  <a:lnTo>
                    <a:pt x="1521058" y="455858"/>
                  </a:lnTo>
                  <a:lnTo>
                    <a:pt x="1594090" y="454207"/>
                  </a:lnTo>
                  <a:lnTo>
                    <a:pt x="1665852" y="451926"/>
                  </a:lnTo>
                  <a:lnTo>
                    <a:pt x="1736239" y="449033"/>
                  </a:lnTo>
                  <a:lnTo>
                    <a:pt x="1805147" y="445544"/>
                  </a:lnTo>
                  <a:lnTo>
                    <a:pt x="1872470" y="441477"/>
                  </a:lnTo>
                  <a:lnTo>
                    <a:pt x="1938105" y="436851"/>
                  </a:lnTo>
                  <a:lnTo>
                    <a:pt x="2001947" y="431681"/>
                  </a:lnTo>
                  <a:lnTo>
                    <a:pt x="2063891" y="425986"/>
                  </a:lnTo>
                  <a:lnTo>
                    <a:pt x="2123832" y="419783"/>
                  </a:lnTo>
                  <a:lnTo>
                    <a:pt x="2181666" y="413089"/>
                  </a:lnTo>
                  <a:lnTo>
                    <a:pt x="2237289" y="405922"/>
                  </a:lnTo>
                  <a:lnTo>
                    <a:pt x="2290596" y="398299"/>
                  </a:lnTo>
                  <a:lnTo>
                    <a:pt x="2341483" y="390239"/>
                  </a:lnTo>
                  <a:lnTo>
                    <a:pt x="2389844" y="381757"/>
                  </a:lnTo>
                  <a:lnTo>
                    <a:pt x="2435575" y="372872"/>
                  </a:lnTo>
                  <a:lnTo>
                    <a:pt x="2478572" y="363602"/>
                  </a:lnTo>
                  <a:lnTo>
                    <a:pt x="2518730" y="353962"/>
                  </a:lnTo>
                  <a:lnTo>
                    <a:pt x="2555945" y="343972"/>
                  </a:lnTo>
                  <a:lnTo>
                    <a:pt x="2621126" y="323008"/>
                  </a:lnTo>
                  <a:lnTo>
                    <a:pt x="2673278" y="300849"/>
                  </a:lnTo>
                  <a:lnTo>
                    <a:pt x="2711566" y="277635"/>
                  </a:lnTo>
                  <a:lnTo>
                    <a:pt x="2741170" y="241141"/>
                  </a:lnTo>
                  <a:lnTo>
                    <a:pt x="2743199" y="228600"/>
                  </a:lnTo>
                  <a:lnTo>
                    <a:pt x="2741170" y="216058"/>
                  </a:lnTo>
                  <a:lnTo>
                    <a:pt x="2711566" y="179564"/>
                  </a:lnTo>
                  <a:lnTo>
                    <a:pt x="2673278" y="156350"/>
                  </a:lnTo>
                  <a:lnTo>
                    <a:pt x="2621126" y="134191"/>
                  </a:lnTo>
                  <a:lnTo>
                    <a:pt x="2555945" y="113227"/>
                  </a:lnTo>
                  <a:lnTo>
                    <a:pt x="2518730" y="103237"/>
                  </a:lnTo>
                  <a:lnTo>
                    <a:pt x="2478572" y="93597"/>
                  </a:lnTo>
                  <a:lnTo>
                    <a:pt x="2435575" y="84327"/>
                  </a:lnTo>
                  <a:lnTo>
                    <a:pt x="2389844" y="75442"/>
                  </a:lnTo>
                  <a:lnTo>
                    <a:pt x="2341483" y="66960"/>
                  </a:lnTo>
                  <a:lnTo>
                    <a:pt x="2290596" y="58900"/>
                  </a:lnTo>
                  <a:lnTo>
                    <a:pt x="2237289" y="51277"/>
                  </a:lnTo>
                  <a:lnTo>
                    <a:pt x="2181666" y="44110"/>
                  </a:lnTo>
                  <a:lnTo>
                    <a:pt x="2123832" y="37416"/>
                  </a:lnTo>
                  <a:lnTo>
                    <a:pt x="2063891" y="31213"/>
                  </a:lnTo>
                  <a:lnTo>
                    <a:pt x="2001947" y="25518"/>
                  </a:lnTo>
                  <a:lnTo>
                    <a:pt x="1938105" y="20348"/>
                  </a:lnTo>
                  <a:lnTo>
                    <a:pt x="1872470" y="15722"/>
                  </a:lnTo>
                  <a:lnTo>
                    <a:pt x="1805147" y="11655"/>
                  </a:lnTo>
                  <a:lnTo>
                    <a:pt x="1736239" y="8166"/>
                  </a:lnTo>
                  <a:lnTo>
                    <a:pt x="1665852" y="5273"/>
                  </a:lnTo>
                  <a:lnTo>
                    <a:pt x="1594090" y="2992"/>
                  </a:lnTo>
                  <a:lnTo>
                    <a:pt x="1521058" y="1341"/>
                  </a:lnTo>
                  <a:lnTo>
                    <a:pt x="1446859" y="338"/>
                  </a:lnTo>
                  <a:lnTo>
                    <a:pt x="137159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213353" y="2274570"/>
              <a:ext cx="2743200" cy="457200"/>
            </a:xfrm>
            <a:custGeom>
              <a:avLst/>
              <a:gdLst/>
              <a:ahLst/>
              <a:cxnLst/>
              <a:rect l="l" t="t" r="r" b="b"/>
              <a:pathLst>
                <a:path w="2743200" h="457200">
                  <a:moveTo>
                    <a:pt x="0" y="228600"/>
                  </a:moveTo>
                  <a:lnTo>
                    <a:pt x="17950" y="191523"/>
                  </a:lnTo>
                  <a:lnTo>
                    <a:pt x="48992" y="167834"/>
                  </a:lnTo>
                  <a:lnTo>
                    <a:pt x="94316" y="145130"/>
                  </a:lnTo>
                  <a:lnTo>
                    <a:pt x="153087" y="123551"/>
                  </a:lnTo>
                  <a:lnTo>
                    <a:pt x="224469" y="103237"/>
                  </a:lnTo>
                  <a:lnTo>
                    <a:pt x="264627" y="93597"/>
                  </a:lnTo>
                  <a:lnTo>
                    <a:pt x="307624" y="84327"/>
                  </a:lnTo>
                  <a:lnTo>
                    <a:pt x="353355" y="75442"/>
                  </a:lnTo>
                  <a:lnTo>
                    <a:pt x="401716" y="66960"/>
                  </a:lnTo>
                  <a:lnTo>
                    <a:pt x="452603" y="58900"/>
                  </a:lnTo>
                  <a:lnTo>
                    <a:pt x="505910" y="51277"/>
                  </a:lnTo>
                  <a:lnTo>
                    <a:pt x="561533" y="44110"/>
                  </a:lnTo>
                  <a:lnTo>
                    <a:pt x="619367" y="37416"/>
                  </a:lnTo>
                  <a:lnTo>
                    <a:pt x="679308" y="31213"/>
                  </a:lnTo>
                  <a:lnTo>
                    <a:pt x="741252" y="25518"/>
                  </a:lnTo>
                  <a:lnTo>
                    <a:pt x="805094" y="20348"/>
                  </a:lnTo>
                  <a:lnTo>
                    <a:pt x="870729" y="15722"/>
                  </a:lnTo>
                  <a:lnTo>
                    <a:pt x="938052" y="11655"/>
                  </a:lnTo>
                  <a:lnTo>
                    <a:pt x="1006960" y="8166"/>
                  </a:lnTo>
                  <a:lnTo>
                    <a:pt x="1077347" y="5273"/>
                  </a:lnTo>
                  <a:lnTo>
                    <a:pt x="1149109" y="2992"/>
                  </a:lnTo>
                  <a:lnTo>
                    <a:pt x="1222141" y="1341"/>
                  </a:lnTo>
                  <a:lnTo>
                    <a:pt x="1296340" y="338"/>
                  </a:lnTo>
                  <a:lnTo>
                    <a:pt x="1371599" y="0"/>
                  </a:lnTo>
                  <a:lnTo>
                    <a:pt x="1446859" y="338"/>
                  </a:lnTo>
                  <a:lnTo>
                    <a:pt x="1521058" y="1341"/>
                  </a:lnTo>
                  <a:lnTo>
                    <a:pt x="1594090" y="2992"/>
                  </a:lnTo>
                  <a:lnTo>
                    <a:pt x="1665852" y="5273"/>
                  </a:lnTo>
                  <a:lnTo>
                    <a:pt x="1736239" y="8166"/>
                  </a:lnTo>
                  <a:lnTo>
                    <a:pt x="1805147" y="11655"/>
                  </a:lnTo>
                  <a:lnTo>
                    <a:pt x="1872470" y="15722"/>
                  </a:lnTo>
                  <a:lnTo>
                    <a:pt x="1938105" y="20348"/>
                  </a:lnTo>
                  <a:lnTo>
                    <a:pt x="2001947" y="25518"/>
                  </a:lnTo>
                  <a:lnTo>
                    <a:pt x="2063891" y="31213"/>
                  </a:lnTo>
                  <a:lnTo>
                    <a:pt x="2123832" y="37416"/>
                  </a:lnTo>
                  <a:lnTo>
                    <a:pt x="2181666" y="44110"/>
                  </a:lnTo>
                  <a:lnTo>
                    <a:pt x="2237289" y="51277"/>
                  </a:lnTo>
                  <a:lnTo>
                    <a:pt x="2290596" y="58900"/>
                  </a:lnTo>
                  <a:lnTo>
                    <a:pt x="2341483" y="66960"/>
                  </a:lnTo>
                  <a:lnTo>
                    <a:pt x="2389844" y="75442"/>
                  </a:lnTo>
                  <a:lnTo>
                    <a:pt x="2435575" y="84327"/>
                  </a:lnTo>
                  <a:lnTo>
                    <a:pt x="2478572" y="93597"/>
                  </a:lnTo>
                  <a:lnTo>
                    <a:pt x="2518730" y="103237"/>
                  </a:lnTo>
                  <a:lnTo>
                    <a:pt x="2555945" y="113227"/>
                  </a:lnTo>
                  <a:lnTo>
                    <a:pt x="2621126" y="134191"/>
                  </a:lnTo>
                  <a:lnTo>
                    <a:pt x="2673278" y="156350"/>
                  </a:lnTo>
                  <a:lnTo>
                    <a:pt x="2711566" y="179564"/>
                  </a:lnTo>
                  <a:lnTo>
                    <a:pt x="2741170" y="216058"/>
                  </a:lnTo>
                  <a:lnTo>
                    <a:pt x="2743199" y="228600"/>
                  </a:lnTo>
                  <a:lnTo>
                    <a:pt x="2741170" y="241141"/>
                  </a:lnTo>
                  <a:lnTo>
                    <a:pt x="2711566" y="277635"/>
                  </a:lnTo>
                  <a:lnTo>
                    <a:pt x="2673278" y="300849"/>
                  </a:lnTo>
                  <a:lnTo>
                    <a:pt x="2621126" y="323008"/>
                  </a:lnTo>
                  <a:lnTo>
                    <a:pt x="2555945" y="343972"/>
                  </a:lnTo>
                  <a:lnTo>
                    <a:pt x="2518730" y="353962"/>
                  </a:lnTo>
                  <a:lnTo>
                    <a:pt x="2478572" y="363602"/>
                  </a:lnTo>
                  <a:lnTo>
                    <a:pt x="2435575" y="372872"/>
                  </a:lnTo>
                  <a:lnTo>
                    <a:pt x="2389844" y="381757"/>
                  </a:lnTo>
                  <a:lnTo>
                    <a:pt x="2341483" y="390239"/>
                  </a:lnTo>
                  <a:lnTo>
                    <a:pt x="2290596" y="398299"/>
                  </a:lnTo>
                  <a:lnTo>
                    <a:pt x="2237289" y="405922"/>
                  </a:lnTo>
                  <a:lnTo>
                    <a:pt x="2181666" y="413089"/>
                  </a:lnTo>
                  <a:lnTo>
                    <a:pt x="2123832" y="419783"/>
                  </a:lnTo>
                  <a:lnTo>
                    <a:pt x="2063891" y="425986"/>
                  </a:lnTo>
                  <a:lnTo>
                    <a:pt x="2001947" y="431681"/>
                  </a:lnTo>
                  <a:lnTo>
                    <a:pt x="1938105" y="436851"/>
                  </a:lnTo>
                  <a:lnTo>
                    <a:pt x="1872470" y="441477"/>
                  </a:lnTo>
                  <a:lnTo>
                    <a:pt x="1805147" y="445544"/>
                  </a:lnTo>
                  <a:lnTo>
                    <a:pt x="1736239" y="449033"/>
                  </a:lnTo>
                  <a:lnTo>
                    <a:pt x="1665852" y="451926"/>
                  </a:lnTo>
                  <a:lnTo>
                    <a:pt x="1594090" y="454207"/>
                  </a:lnTo>
                  <a:lnTo>
                    <a:pt x="1521058" y="455858"/>
                  </a:lnTo>
                  <a:lnTo>
                    <a:pt x="1446859" y="456861"/>
                  </a:lnTo>
                  <a:lnTo>
                    <a:pt x="1371599" y="457200"/>
                  </a:lnTo>
                  <a:lnTo>
                    <a:pt x="1296340" y="456861"/>
                  </a:lnTo>
                  <a:lnTo>
                    <a:pt x="1222141" y="455858"/>
                  </a:lnTo>
                  <a:lnTo>
                    <a:pt x="1149109" y="454207"/>
                  </a:lnTo>
                  <a:lnTo>
                    <a:pt x="1077347" y="451926"/>
                  </a:lnTo>
                  <a:lnTo>
                    <a:pt x="1006960" y="449033"/>
                  </a:lnTo>
                  <a:lnTo>
                    <a:pt x="938052" y="445544"/>
                  </a:lnTo>
                  <a:lnTo>
                    <a:pt x="870729" y="441477"/>
                  </a:lnTo>
                  <a:lnTo>
                    <a:pt x="805094" y="436851"/>
                  </a:lnTo>
                  <a:lnTo>
                    <a:pt x="741252" y="431681"/>
                  </a:lnTo>
                  <a:lnTo>
                    <a:pt x="679308" y="425986"/>
                  </a:lnTo>
                  <a:lnTo>
                    <a:pt x="619367" y="419783"/>
                  </a:lnTo>
                  <a:lnTo>
                    <a:pt x="561533" y="413089"/>
                  </a:lnTo>
                  <a:lnTo>
                    <a:pt x="505910" y="405922"/>
                  </a:lnTo>
                  <a:lnTo>
                    <a:pt x="452603" y="398299"/>
                  </a:lnTo>
                  <a:lnTo>
                    <a:pt x="401716" y="390239"/>
                  </a:lnTo>
                  <a:lnTo>
                    <a:pt x="353355" y="381757"/>
                  </a:lnTo>
                  <a:lnTo>
                    <a:pt x="307624" y="372872"/>
                  </a:lnTo>
                  <a:lnTo>
                    <a:pt x="264627" y="363602"/>
                  </a:lnTo>
                  <a:lnTo>
                    <a:pt x="224469" y="353962"/>
                  </a:lnTo>
                  <a:lnTo>
                    <a:pt x="187254" y="343972"/>
                  </a:lnTo>
                  <a:lnTo>
                    <a:pt x="122073" y="323008"/>
                  </a:lnTo>
                  <a:lnTo>
                    <a:pt x="69921" y="300849"/>
                  </a:lnTo>
                  <a:lnTo>
                    <a:pt x="31633" y="277635"/>
                  </a:lnTo>
                  <a:lnTo>
                    <a:pt x="2029" y="241141"/>
                  </a:lnTo>
                  <a:lnTo>
                    <a:pt x="0" y="228600"/>
                  </a:lnTo>
                  <a:close/>
                </a:path>
              </a:pathLst>
            </a:custGeom>
            <a:ln w="259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251453" y="838962"/>
              <a:ext cx="2667000" cy="4127500"/>
            </a:xfrm>
            <a:custGeom>
              <a:avLst/>
              <a:gdLst/>
              <a:ahLst/>
              <a:cxnLst/>
              <a:rect l="l" t="t" r="r" b="b"/>
              <a:pathLst>
                <a:path w="2667000" h="4127500">
                  <a:moveTo>
                    <a:pt x="0" y="4126991"/>
                  </a:moveTo>
                  <a:lnTo>
                    <a:pt x="2667000" y="4126991"/>
                  </a:lnTo>
                  <a:lnTo>
                    <a:pt x="2667000" y="0"/>
                  </a:lnTo>
                  <a:lnTo>
                    <a:pt x="0" y="0"/>
                  </a:lnTo>
                  <a:lnTo>
                    <a:pt x="0" y="4126991"/>
                  </a:lnTo>
                  <a:close/>
                </a:path>
              </a:pathLst>
            </a:custGeom>
            <a:ln w="25908">
              <a:solidFill>
                <a:srgbClr val="88A3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535940" y="46101"/>
            <a:ext cx="48253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solidFill>
                  <a:srgbClr val="333399"/>
                </a:solidFill>
              </a:rPr>
              <a:t>Identifying specific</a:t>
            </a:r>
            <a:r>
              <a:rPr sz="3600" spc="-25" dirty="0">
                <a:solidFill>
                  <a:srgbClr val="333399"/>
                </a:solidFill>
              </a:rPr>
              <a:t> </a:t>
            </a:r>
            <a:r>
              <a:rPr sz="3600" dirty="0">
                <a:solidFill>
                  <a:srgbClr val="333399"/>
                </a:solidFill>
              </a:rPr>
              <a:t>risks</a:t>
            </a:r>
            <a:endParaRPr sz="3600"/>
          </a:p>
        </p:txBody>
      </p:sp>
      <p:sp>
        <p:nvSpPr>
          <p:cNvPr id="17" name="object 17"/>
          <p:cNvSpPr txBox="1"/>
          <p:nvPr/>
        </p:nvSpPr>
        <p:spPr>
          <a:xfrm>
            <a:off x="535940" y="5132070"/>
            <a:ext cx="7169150" cy="10013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3535">
              <a:lnSpc>
                <a:spcPct val="100000"/>
              </a:lnSpc>
              <a:spcBef>
                <a:spcPts val="100"/>
              </a:spcBef>
              <a:buChar char="•"/>
              <a:tabLst>
                <a:tab pos="355600" algn="l"/>
                <a:tab pos="356235" algn="l"/>
              </a:tabLst>
            </a:pPr>
            <a:r>
              <a:rPr sz="2000" dirty="0">
                <a:latin typeface="Arial"/>
                <a:cs typeface="Arial"/>
              </a:rPr>
              <a:t>A valid combinations of threat, vulnerability and asset</a:t>
            </a:r>
            <a:r>
              <a:rPr sz="2000" spc="-16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impact  represents a single specific</a:t>
            </a:r>
            <a:r>
              <a:rPr sz="2000" spc="-10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risk</a:t>
            </a:r>
            <a:endParaRPr sz="200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spcBef>
                <a:spcPts val="480"/>
              </a:spcBef>
              <a:buChar char="•"/>
              <a:tabLst>
                <a:tab pos="355600" algn="l"/>
                <a:tab pos="356235" algn="l"/>
              </a:tabLst>
            </a:pPr>
            <a:r>
              <a:rPr sz="2000" dirty="0">
                <a:latin typeface="Arial"/>
                <a:cs typeface="Arial"/>
              </a:rPr>
              <a:t>All relevant specific risks should be</a:t>
            </a:r>
            <a:r>
              <a:rPr sz="2000" spc="-13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identified</a:t>
            </a:r>
            <a:endParaRPr sz="20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330702" y="808075"/>
            <a:ext cx="2046605" cy="1397635"/>
          </a:xfrm>
          <a:prstGeom prst="rect">
            <a:avLst/>
          </a:prstGeom>
        </p:spPr>
        <p:txBody>
          <a:bodyPr vert="horz" wrap="square" lIns="0" tIns="1651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0"/>
              </a:spcBef>
            </a:pPr>
            <a:r>
              <a:rPr sz="2000" b="1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Vulnerabilities</a:t>
            </a:r>
            <a:endParaRPr sz="2000">
              <a:latin typeface="Arial"/>
              <a:cs typeface="Arial"/>
            </a:endParaRPr>
          </a:p>
          <a:p>
            <a:pPr marL="102235" indent="-90170">
              <a:lnSpc>
                <a:spcPct val="100000"/>
              </a:lnSpc>
              <a:spcBef>
                <a:spcPts val="1200"/>
              </a:spcBef>
              <a:buSzPct val="95000"/>
              <a:buChar char="•"/>
              <a:tabLst>
                <a:tab pos="102870" algn="l"/>
              </a:tabLst>
            </a:pPr>
            <a:r>
              <a:rPr sz="2000" spc="-10" dirty="0">
                <a:latin typeface="Arial"/>
                <a:cs typeface="Arial"/>
              </a:rPr>
              <a:t>Weak</a:t>
            </a:r>
            <a:r>
              <a:rPr sz="2000" spc="-8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passwords</a:t>
            </a:r>
            <a:endParaRPr sz="2000">
              <a:latin typeface="Arial"/>
              <a:cs typeface="Arial"/>
            </a:endParaRPr>
          </a:p>
          <a:p>
            <a:pPr marL="102235" indent="-90170">
              <a:lnSpc>
                <a:spcPct val="100000"/>
              </a:lnSpc>
              <a:spcBef>
                <a:spcPts val="1200"/>
              </a:spcBef>
              <a:buSzPct val="95000"/>
              <a:buChar char="•"/>
              <a:tabLst>
                <a:tab pos="102870" algn="l"/>
              </a:tabLst>
            </a:pPr>
            <a:r>
              <a:rPr sz="2000" dirty="0">
                <a:latin typeface="Arial"/>
                <a:cs typeface="Arial"/>
              </a:rPr>
              <a:t>Poor</a:t>
            </a:r>
            <a:r>
              <a:rPr sz="2000" spc="-3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awareness</a:t>
            </a:r>
            <a:endParaRPr sz="20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330702" y="2331847"/>
            <a:ext cx="220408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02235" indent="-90170">
              <a:lnSpc>
                <a:spcPct val="100000"/>
              </a:lnSpc>
              <a:spcBef>
                <a:spcPts val="105"/>
              </a:spcBef>
              <a:buSzPct val="95000"/>
              <a:buChar char="•"/>
              <a:tabLst>
                <a:tab pos="102870" algn="l"/>
              </a:tabLst>
            </a:pPr>
            <a:r>
              <a:rPr sz="2000" dirty="0">
                <a:latin typeface="Arial"/>
                <a:cs typeface="Arial"/>
              </a:rPr>
              <a:t>No input</a:t>
            </a:r>
            <a:r>
              <a:rPr sz="2000" spc="-10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validation</a:t>
            </a:r>
            <a:endParaRPr sz="20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330702" y="2637256"/>
            <a:ext cx="2172970" cy="2312035"/>
          </a:xfrm>
          <a:prstGeom prst="rect">
            <a:avLst/>
          </a:prstGeom>
        </p:spPr>
        <p:txBody>
          <a:bodyPr vert="horz" wrap="square" lIns="0" tIns="165100" rIns="0" bIns="0" rtlCol="0">
            <a:spAutoFit/>
          </a:bodyPr>
          <a:lstStyle/>
          <a:p>
            <a:pPr marL="102235" indent="-90170">
              <a:lnSpc>
                <a:spcPct val="100000"/>
              </a:lnSpc>
              <a:spcBef>
                <a:spcPts val="1300"/>
              </a:spcBef>
              <a:buSzPct val="95000"/>
              <a:buChar char="•"/>
              <a:tabLst>
                <a:tab pos="102870" algn="l"/>
              </a:tabLst>
            </a:pPr>
            <a:r>
              <a:rPr sz="2000" dirty="0">
                <a:latin typeface="Arial"/>
                <a:cs typeface="Arial"/>
              </a:rPr>
              <a:t>Outdated</a:t>
            </a:r>
            <a:r>
              <a:rPr sz="2000" spc="-114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antivirus</a:t>
            </a:r>
            <a:endParaRPr sz="2000">
              <a:latin typeface="Arial"/>
              <a:cs typeface="Arial"/>
            </a:endParaRPr>
          </a:p>
          <a:p>
            <a:pPr marL="102235" indent="-90170">
              <a:lnSpc>
                <a:spcPct val="100000"/>
              </a:lnSpc>
              <a:spcBef>
                <a:spcPts val="1200"/>
              </a:spcBef>
              <a:buSzPct val="95000"/>
              <a:buChar char="•"/>
              <a:tabLst>
                <a:tab pos="102870" algn="l"/>
              </a:tabLst>
            </a:pPr>
            <a:r>
              <a:rPr sz="2000" spc="-10" dirty="0">
                <a:latin typeface="Arial"/>
                <a:cs typeface="Arial"/>
              </a:rPr>
              <a:t>Weak</a:t>
            </a:r>
            <a:r>
              <a:rPr sz="2000" spc="-3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ciphers</a:t>
            </a:r>
            <a:endParaRPr sz="2000">
              <a:latin typeface="Arial"/>
              <a:cs typeface="Arial"/>
            </a:endParaRPr>
          </a:p>
          <a:p>
            <a:pPr marL="102235" indent="-90170">
              <a:lnSpc>
                <a:spcPct val="100000"/>
              </a:lnSpc>
              <a:spcBef>
                <a:spcPts val="1200"/>
              </a:spcBef>
              <a:buSzPct val="95000"/>
              <a:buChar char="•"/>
              <a:tabLst>
                <a:tab pos="102870" algn="l"/>
              </a:tabLst>
            </a:pPr>
            <a:r>
              <a:rPr sz="2000" dirty="0">
                <a:latin typeface="Arial"/>
                <a:cs typeface="Arial"/>
              </a:rPr>
              <a:t>Short crypto</a:t>
            </a:r>
            <a:r>
              <a:rPr sz="2000" spc="-9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keys</a:t>
            </a:r>
            <a:endParaRPr sz="2000">
              <a:latin typeface="Arial"/>
              <a:cs typeface="Arial"/>
            </a:endParaRPr>
          </a:p>
          <a:p>
            <a:pPr marL="102235" indent="-90170">
              <a:lnSpc>
                <a:spcPct val="100000"/>
              </a:lnSpc>
              <a:spcBef>
                <a:spcPts val="1200"/>
              </a:spcBef>
              <a:buSzPct val="95000"/>
              <a:buChar char="•"/>
              <a:tabLst>
                <a:tab pos="102870" algn="l"/>
              </a:tabLst>
            </a:pPr>
            <a:r>
              <a:rPr sz="2000" dirty="0">
                <a:latin typeface="Arial"/>
                <a:cs typeface="Arial"/>
              </a:rPr>
              <a:t>Poor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usability</a:t>
            </a:r>
            <a:endParaRPr sz="2000">
              <a:latin typeface="Arial"/>
              <a:cs typeface="Arial"/>
            </a:endParaRPr>
          </a:p>
          <a:p>
            <a:pPr marL="170815" indent="-158750">
              <a:lnSpc>
                <a:spcPct val="100000"/>
              </a:lnSpc>
              <a:spcBef>
                <a:spcPts val="1200"/>
              </a:spcBef>
              <a:buSzPct val="95000"/>
              <a:buChar char="•"/>
              <a:tabLst>
                <a:tab pos="171450" algn="l"/>
              </a:tabLst>
            </a:pPr>
            <a:r>
              <a:rPr sz="2000" dirty="0">
                <a:latin typeface="Arial"/>
                <a:cs typeface="Arial"/>
              </a:rPr>
              <a:t>…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5842952" y="825944"/>
            <a:ext cx="3314065" cy="4153535"/>
            <a:chOff x="5842952" y="825944"/>
            <a:chExt cx="3314065" cy="4153535"/>
          </a:xfrm>
        </p:grpSpPr>
        <p:sp>
          <p:nvSpPr>
            <p:cNvPr id="22" name="object 22"/>
            <p:cNvSpPr/>
            <p:nvPr/>
          </p:nvSpPr>
          <p:spPr>
            <a:xfrm>
              <a:off x="5855970" y="2679954"/>
              <a:ext cx="3288029" cy="1028700"/>
            </a:xfrm>
            <a:custGeom>
              <a:avLst/>
              <a:gdLst/>
              <a:ahLst/>
              <a:cxnLst/>
              <a:rect l="l" t="t" r="r" b="b"/>
              <a:pathLst>
                <a:path w="3288029" h="1028700">
                  <a:moveTo>
                    <a:pt x="1688591" y="0"/>
                  </a:moveTo>
                  <a:lnTo>
                    <a:pt x="1618989" y="428"/>
                  </a:lnTo>
                  <a:lnTo>
                    <a:pt x="1550104" y="1704"/>
                  </a:lnTo>
                  <a:lnTo>
                    <a:pt x="1481989" y="3811"/>
                  </a:lnTo>
                  <a:lnTo>
                    <a:pt x="1414699" y="6731"/>
                  </a:lnTo>
                  <a:lnTo>
                    <a:pt x="1348288" y="10448"/>
                  </a:lnTo>
                  <a:lnTo>
                    <a:pt x="1282811" y="14946"/>
                  </a:lnTo>
                  <a:lnTo>
                    <a:pt x="1218321" y="20208"/>
                  </a:lnTo>
                  <a:lnTo>
                    <a:pt x="1154875" y="26218"/>
                  </a:lnTo>
                  <a:lnTo>
                    <a:pt x="1092524" y="32960"/>
                  </a:lnTo>
                  <a:lnTo>
                    <a:pt x="1031325" y="40415"/>
                  </a:lnTo>
                  <a:lnTo>
                    <a:pt x="971331" y="48569"/>
                  </a:lnTo>
                  <a:lnTo>
                    <a:pt x="912596" y="57404"/>
                  </a:lnTo>
                  <a:lnTo>
                    <a:pt x="855176" y="66905"/>
                  </a:lnTo>
                  <a:lnTo>
                    <a:pt x="799123" y="77053"/>
                  </a:lnTo>
                  <a:lnTo>
                    <a:pt x="744494" y="87834"/>
                  </a:lnTo>
                  <a:lnTo>
                    <a:pt x="691341" y="99230"/>
                  </a:lnTo>
                  <a:lnTo>
                    <a:pt x="639719" y="111225"/>
                  </a:lnTo>
                  <a:lnTo>
                    <a:pt x="589683" y="123802"/>
                  </a:lnTo>
                  <a:lnTo>
                    <a:pt x="541287" y="136945"/>
                  </a:lnTo>
                  <a:lnTo>
                    <a:pt x="494585" y="150637"/>
                  </a:lnTo>
                  <a:lnTo>
                    <a:pt x="449632" y="164862"/>
                  </a:lnTo>
                  <a:lnTo>
                    <a:pt x="406481" y="179603"/>
                  </a:lnTo>
                  <a:lnTo>
                    <a:pt x="365188" y="194844"/>
                  </a:lnTo>
                  <a:lnTo>
                    <a:pt x="325806" y="210568"/>
                  </a:lnTo>
                  <a:lnTo>
                    <a:pt x="288390" y="226758"/>
                  </a:lnTo>
                  <a:lnTo>
                    <a:pt x="252995" y="243398"/>
                  </a:lnTo>
                  <a:lnTo>
                    <a:pt x="188481" y="277962"/>
                  </a:lnTo>
                  <a:lnTo>
                    <a:pt x="132701" y="314128"/>
                  </a:lnTo>
                  <a:lnTo>
                    <a:pt x="86087" y="351763"/>
                  </a:lnTo>
                  <a:lnTo>
                    <a:pt x="49076" y="390735"/>
                  </a:lnTo>
                  <a:lnTo>
                    <a:pt x="22101" y="430912"/>
                  </a:lnTo>
                  <a:lnTo>
                    <a:pt x="5597" y="472161"/>
                  </a:lnTo>
                  <a:lnTo>
                    <a:pt x="0" y="514350"/>
                  </a:lnTo>
                  <a:lnTo>
                    <a:pt x="1408" y="535553"/>
                  </a:lnTo>
                  <a:lnTo>
                    <a:pt x="12513" y="577289"/>
                  </a:lnTo>
                  <a:lnTo>
                    <a:pt x="34307" y="618018"/>
                  </a:lnTo>
                  <a:lnTo>
                    <a:pt x="66354" y="657609"/>
                  </a:lnTo>
                  <a:lnTo>
                    <a:pt x="108221" y="695929"/>
                  </a:lnTo>
                  <a:lnTo>
                    <a:pt x="159472" y="732846"/>
                  </a:lnTo>
                  <a:lnTo>
                    <a:pt x="219674" y="768227"/>
                  </a:lnTo>
                  <a:lnTo>
                    <a:pt x="288390" y="801941"/>
                  </a:lnTo>
                  <a:lnTo>
                    <a:pt x="325806" y="818131"/>
                  </a:lnTo>
                  <a:lnTo>
                    <a:pt x="365188" y="833855"/>
                  </a:lnTo>
                  <a:lnTo>
                    <a:pt x="406481" y="849096"/>
                  </a:lnTo>
                  <a:lnTo>
                    <a:pt x="449632" y="863837"/>
                  </a:lnTo>
                  <a:lnTo>
                    <a:pt x="494585" y="878062"/>
                  </a:lnTo>
                  <a:lnTo>
                    <a:pt x="541287" y="891754"/>
                  </a:lnTo>
                  <a:lnTo>
                    <a:pt x="589683" y="904897"/>
                  </a:lnTo>
                  <a:lnTo>
                    <a:pt x="639719" y="917474"/>
                  </a:lnTo>
                  <a:lnTo>
                    <a:pt x="691341" y="929469"/>
                  </a:lnTo>
                  <a:lnTo>
                    <a:pt x="744494" y="940865"/>
                  </a:lnTo>
                  <a:lnTo>
                    <a:pt x="799123" y="951646"/>
                  </a:lnTo>
                  <a:lnTo>
                    <a:pt x="855176" y="961794"/>
                  </a:lnTo>
                  <a:lnTo>
                    <a:pt x="912596" y="971295"/>
                  </a:lnTo>
                  <a:lnTo>
                    <a:pt x="971331" y="980130"/>
                  </a:lnTo>
                  <a:lnTo>
                    <a:pt x="1031325" y="988284"/>
                  </a:lnTo>
                  <a:lnTo>
                    <a:pt x="1092524" y="995739"/>
                  </a:lnTo>
                  <a:lnTo>
                    <a:pt x="1154875" y="1002481"/>
                  </a:lnTo>
                  <a:lnTo>
                    <a:pt x="1218321" y="1008491"/>
                  </a:lnTo>
                  <a:lnTo>
                    <a:pt x="1282811" y="1013753"/>
                  </a:lnTo>
                  <a:lnTo>
                    <a:pt x="1348288" y="1018251"/>
                  </a:lnTo>
                  <a:lnTo>
                    <a:pt x="1414699" y="1021968"/>
                  </a:lnTo>
                  <a:lnTo>
                    <a:pt x="1481989" y="1024888"/>
                  </a:lnTo>
                  <a:lnTo>
                    <a:pt x="1550104" y="1026995"/>
                  </a:lnTo>
                  <a:lnTo>
                    <a:pt x="1618989" y="1028271"/>
                  </a:lnTo>
                  <a:lnTo>
                    <a:pt x="1688591" y="1028700"/>
                  </a:lnTo>
                  <a:lnTo>
                    <a:pt x="1758194" y="1028271"/>
                  </a:lnTo>
                  <a:lnTo>
                    <a:pt x="1827079" y="1026995"/>
                  </a:lnTo>
                  <a:lnTo>
                    <a:pt x="1895194" y="1024888"/>
                  </a:lnTo>
                  <a:lnTo>
                    <a:pt x="1962484" y="1021968"/>
                  </a:lnTo>
                  <a:lnTo>
                    <a:pt x="2028895" y="1018251"/>
                  </a:lnTo>
                  <a:lnTo>
                    <a:pt x="2094372" y="1013753"/>
                  </a:lnTo>
                  <a:lnTo>
                    <a:pt x="2158862" y="1008491"/>
                  </a:lnTo>
                  <a:lnTo>
                    <a:pt x="2222308" y="1002481"/>
                  </a:lnTo>
                  <a:lnTo>
                    <a:pt x="2284659" y="995739"/>
                  </a:lnTo>
                  <a:lnTo>
                    <a:pt x="2345858" y="988284"/>
                  </a:lnTo>
                  <a:lnTo>
                    <a:pt x="2405852" y="980130"/>
                  </a:lnTo>
                  <a:lnTo>
                    <a:pt x="2464587" y="971295"/>
                  </a:lnTo>
                  <a:lnTo>
                    <a:pt x="2522007" y="961794"/>
                  </a:lnTo>
                  <a:lnTo>
                    <a:pt x="2578060" y="951646"/>
                  </a:lnTo>
                  <a:lnTo>
                    <a:pt x="2632689" y="940865"/>
                  </a:lnTo>
                  <a:lnTo>
                    <a:pt x="2685842" y="929469"/>
                  </a:lnTo>
                  <a:lnTo>
                    <a:pt x="2737464" y="917474"/>
                  </a:lnTo>
                  <a:lnTo>
                    <a:pt x="2787500" y="904897"/>
                  </a:lnTo>
                  <a:lnTo>
                    <a:pt x="2835896" y="891754"/>
                  </a:lnTo>
                  <a:lnTo>
                    <a:pt x="2882598" y="878062"/>
                  </a:lnTo>
                  <a:lnTo>
                    <a:pt x="2927551" y="863837"/>
                  </a:lnTo>
                  <a:lnTo>
                    <a:pt x="2970702" y="849096"/>
                  </a:lnTo>
                  <a:lnTo>
                    <a:pt x="3011995" y="833855"/>
                  </a:lnTo>
                  <a:lnTo>
                    <a:pt x="3051377" y="818131"/>
                  </a:lnTo>
                  <a:lnTo>
                    <a:pt x="3088793" y="801941"/>
                  </a:lnTo>
                  <a:lnTo>
                    <a:pt x="3124188" y="785301"/>
                  </a:lnTo>
                  <a:lnTo>
                    <a:pt x="3188702" y="750737"/>
                  </a:lnTo>
                  <a:lnTo>
                    <a:pt x="3244482" y="714571"/>
                  </a:lnTo>
                  <a:lnTo>
                    <a:pt x="3288029" y="679567"/>
                  </a:lnTo>
                  <a:lnTo>
                    <a:pt x="3288029" y="349132"/>
                  </a:lnTo>
                  <a:lnTo>
                    <a:pt x="3244482" y="314128"/>
                  </a:lnTo>
                  <a:lnTo>
                    <a:pt x="3188702" y="277962"/>
                  </a:lnTo>
                  <a:lnTo>
                    <a:pt x="3124188" y="243398"/>
                  </a:lnTo>
                  <a:lnTo>
                    <a:pt x="3088793" y="226758"/>
                  </a:lnTo>
                  <a:lnTo>
                    <a:pt x="3051377" y="210568"/>
                  </a:lnTo>
                  <a:lnTo>
                    <a:pt x="3011995" y="194844"/>
                  </a:lnTo>
                  <a:lnTo>
                    <a:pt x="2970702" y="179603"/>
                  </a:lnTo>
                  <a:lnTo>
                    <a:pt x="2927551" y="164862"/>
                  </a:lnTo>
                  <a:lnTo>
                    <a:pt x="2882598" y="150637"/>
                  </a:lnTo>
                  <a:lnTo>
                    <a:pt x="2835896" y="136945"/>
                  </a:lnTo>
                  <a:lnTo>
                    <a:pt x="2787500" y="123802"/>
                  </a:lnTo>
                  <a:lnTo>
                    <a:pt x="2737464" y="111225"/>
                  </a:lnTo>
                  <a:lnTo>
                    <a:pt x="2685842" y="99230"/>
                  </a:lnTo>
                  <a:lnTo>
                    <a:pt x="2632689" y="87834"/>
                  </a:lnTo>
                  <a:lnTo>
                    <a:pt x="2578060" y="77053"/>
                  </a:lnTo>
                  <a:lnTo>
                    <a:pt x="2522007" y="66905"/>
                  </a:lnTo>
                  <a:lnTo>
                    <a:pt x="2464587" y="57404"/>
                  </a:lnTo>
                  <a:lnTo>
                    <a:pt x="2405852" y="48569"/>
                  </a:lnTo>
                  <a:lnTo>
                    <a:pt x="2345858" y="40415"/>
                  </a:lnTo>
                  <a:lnTo>
                    <a:pt x="2284659" y="32960"/>
                  </a:lnTo>
                  <a:lnTo>
                    <a:pt x="2222308" y="26218"/>
                  </a:lnTo>
                  <a:lnTo>
                    <a:pt x="2158862" y="20208"/>
                  </a:lnTo>
                  <a:lnTo>
                    <a:pt x="2094372" y="14946"/>
                  </a:lnTo>
                  <a:lnTo>
                    <a:pt x="2028895" y="10448"/>
                  </a:lnTo>
                  <a:lnTo>
                    <a:pt x="1962484" y="6731"/>
                  </a:lnTo>
                  <a:lnTo>
                    <a:pt x="1895194" y="3811"/>
                  </a:lnTo>
                  <a:lnTo>
                    <a:pt x="1827079" y="1704"/>
                  </a:lnTo>
                  <a:lnTo>
                    <a:pt x="1758194" y="428"/>
                  </a:lnTo>
                  <a:lnTo>
                    <a:pt x="168859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5855970" y="2679954"/>
              <a:ext cx="3288029" cy="1028700"/>
            </a:xfrm>
            <a:custGeom>
              <a:avLst/>
              <a:gdLst/>
              <a:ahLst/>
              <a:cxnLst/>
              <a:rect l="l" t="t" r="r" b="b"/>
              <a:pathLst>
                <a:path w="3288029" h="1028700">
                  <a:moveTo>
                    <a:pt x="0" y="514350"/>
                  </a:moveTo>
                  <a:lnTo>
                    <a:pt x="5597" y="472161"/>
                  </a:lnTo>
                  <a:lnTo>
                    <a:pt x="22101" y="430912"/>
                  </a:lnTo>
                  <a:lnTo>
                    <a:pt x="49076" y="390735"/>
                  </a:lnTo>
                  <a:lnTo>
                    <a:pt x="86087" y="351763"/>
                  </a:lnTo>
                  <a:lnTo>
                    <a:pt x="132701" y="314128"/>
                  </a:lnTo>
                  <a:lnTo>
                    <a:pt x="188481" y="277962"/>
                  </a:lnTo>
                  <a:lnTo>
                    <a:pt x="252995" y="243398"/>
                  </a:lnTo>
                  <a:lnTo>
                    <a:pt x="288390" y="226758"/>
                  </a:lnTo>
                  <a:lnTo>
                    <a:pt x="325806" y="210568"/>
                  </a:lnTo>
                  <a:lnTo>
                    <a:pt x="365188" y="194844"/>
                  </a:lnTo>
                  <a:lnTo>
                    <a:pt x="406481" y="179603"/>
                  </a:lnTo>
                  <a:lnTo>
                    <a:pt x="449632" y="164862"/>
                  </a:lnTo>
                  <a:lnTo>
                    <a:pt x="494585" y="150637"/>
                  </a:lnTo>
                  <a:lnTo>
                    <a:pt x="541287" y="136945"/>
                  </a:lnTo>
                  <a:lnTo>
                    <a:pt x="589683" y="123802"/>
                  </a:lnTo>
                  <a:lnTo>
                    <a:pt x="639719" y="111225"/>
                  </a:lnTo>
                  <a:lnTo>
                    <a:pt x="691341" y="99230"/>
                  </a:lnTo>
                  <a:lnTo>
                    <a:pt x="744494" y="87834"/>
                  </a:lnTo>
                  <a:lnTo>
                    <a:pt x="799123" y="77053"/>
                  </a:lnTo>
                  <a:lnTo>
                    <a:pt x="855176" y="66905"/>
                  </a:lnTo>
                  <a:lnTo>
                    <a:pt x="912596" y="57404"/>
                  </a:lnTo>
                  <a:lnTo>
                    <a:pt x="971331" y="48569"/>
                  </a:lnTo>
                  <a:lnTo>
                    <a:pt x="1031325" y="40415"/>
                  </a:lnTo>
                  <a:lnTo>
                    <a:pt x="1092524" y="32960"/>
                  </a:lnTo>
                  <a:lnTo>
                    <a:pt x="1154875" y="26218"/>
                  </a:lnTo>
                  <a:lnTo>
                    <a:pt x="1218321" y="20208"/>
                  </a:lnTo>
                  <a:lnTo>
                    <a:pt x="1282811" y="14946"/>
                  </a:lnTo>
                  <a:lnTo>
                    <a:pt x="1348288" y="10448"/>
                  </a:lnTo>
                  <a:lnTo>
                    <a:pt x="1414699" y="6731"/>
                  </a:lnTo>
                  <a:lnTo>
                    <a:pt x="1481989" y="3811"/>
                  </a:lnTo>
                  <a:lnTo>
                    <a:pt x="1550104" y="1704"/>
                  </a:lnTo>
                  <a:lnTo>
                    <a:pt x="1618989" y="428"/>
                  </a:lnTo>
                  <a:lnTo>
                    <a:pt x="1688591" y="0"/>
                  </a:lnTo>
                  <a:lnTo>
                    <a:pt x="1758194" y="428"/>
                  </a:lnTo>
                  <a:lnTo>
                    <a:pt x="1827079" y="1704"/>
                  </a:lnTo>
                  <a:lnTo>
                    <a:pt x="1895194" y="3811"/>
                  </a:lnTo>
                  <a:lnTo>
                    <a:pt x="1962484" y="6731"/>
                  </a:lnTo>
                  <a:lnTo>
                    <a:pt x="2028895" y="10448"/>
                  </a:lnTo>
                  <a:lnTo>
                    <a:pt x="2094372" y="14946"/>
                  </a:lnTo>
                  <a:lnTo>
                    <a:pt x="2158862" y="20208"/>
                  </a:lnTo>
                  <a:lnTo>
                    <a:pt x="2222308" y="26218"/>
                  </a:lnTo>
                  <a:lnTo>
                    <a:pt x="2284659" y="32960"/>
                  </a:lnTo>
                  <a:lnTo>
                    <a:pt x="2345858" y="40415"/>
                  </a:lnTo>
                  <a:lnTo>
                    <a:pt x="2405852" y="48569"/>
                  </a:lnTo>
                  <a:lnTo>
                    <a:pt x="2464587" y="57404"/>
                  </a:lnTo>
                  <a:lnTo>
                    <a:pt x="2522007" y="66905"/>
                  </a:lnTo>
                  <a:lnTo>
                    <a:pt x="2578060" y="77053"/>
                  </a:lnTo>
                  <a:lnTo>
                    <a:pt x="2632689" y="87834"/>
                  </a:lnTo>
                  <a:lnTo>
                    <a:pt x="2685842" y="99230"/>
                  </a:lnTo>
                  <a:lnTo>
                    <a:pt x="2737464" y="111225"/>
                  </a:lnTo>
                  <a:lnTo>
                    <a:pt x="2787500" y="123802"/>
                  </a:lnTo>
                  <a:lnTo>
                    <a:pt x="2835896" y="136945"/>
                  </a:lnTo>
                  <a:lnTo>
                    <a:pt x="2882598" y="150637"/>
                  </a:lnTo>
                  <a:lnTo>
                    <a:pt x="2927551" y="164862"/>
                  </a:lnTo>
                  <a:lnTo>
                    <a:pt x="2970702" y="179603"/>
                  </a:lnTo>
                  <a:lnTo>
                    <a:pt x="3011995" y="194844"/>
                  </a:lnTo>
                  <a:lnTo>
                    <a:pt x="3051377" y="210568"/>
                  </a:lnTo>
                  <a:lnTo>
                    <a:pt x="3088793" y="226758"/>
                  </a:lnTo>
                  <a:lnTo>
                    <a:pt x="3124188" y="243398"/>
                  </a:lnTo>
                  <a:lnTo>
                    <a:pt x="3188702" y="277962"/>
                  </a:lnTo>
                  <a:lnTo>
                    <a:pt x="3244482" y="314128"/>
                  </a:lnTo>
                  <a:lnTo>
                    <a:pt x="3268962" y="332770"/>
                  </a:lnTo>
                  <a:lnTo>
                    <a:pt x="3288029" y="349132"/>
                  </a:lnTo>
                </a:path>
                <a:path w="3288029" h="1028700">
                  <a:moveTo>
                    <a:pt x="3288029" y="679567"/>
                  </a:moveTo>
                  <a:lnTo>
                    <a:pt x="3244482" y="714571"/>
                  </a:lnTo>
                  <a:lnTo>
                    <a:pt x="3188702" y="750737"/>
                  </a:lnTo>
                  <a:lnTo>
                    <a:pt x="3124188" y="785301"/>
                  </a:lnTo>
                  <a:lnTo>
                    <a:pt x="3088793" y="801941"/>
                  </a:lnTo>
                  <a:lnTo>
                    <a:pt x="3051377" y="818131"/>
                  </a:lnTo>
                  <a:lnTo>
                    <a:pt x="3011995" y="833855"/>
                  </a:lnTo>
                  <a:lnTo>
                    <a:pt x="2970702" y="849096"/>
                  </a:lnTo>
                  <a:lnTo>
                    <a:pt x="2927551" y="863837"/>
                  </a:lnTo>
                  <a:lnTo>
                    <a:pt x="2882598" y="878062"/>
                  </a:lnTo>
                  <a:lnTo>
                    <a:pt x="2835896" y="891754"/>
                  </a:lnTo>
                  <a:lnTo>
                    <a:pt x="2787500" y="904897"/>
                  </a:lnTo>
                  <a:lnTo>
                    <a:pt x="2737464" y="917474"/>
                  </a:lnTo>
                  <a:lnTo>
                    <a:pt x="2685842" y="929469"/>
                  </a:lnTo>
                  <a:lnTo>
                    <a:pt x="2632689" y="940865"/>
                  </a:lnTo>
                  <a:lnTo>
                    <a:pt x="2578060" y="951646"/>
                  </a:lnTo>
                  <a:lnTo>
                    <a:pt x="2522007" y="961794"/>
                  </a:lnTo>
                  <a:lnTo>
                    <a:pt x="2464587" y="971295"/>
                  </a:lnTo>
                  <a:lnTo>
                    <a:pt x="2405852" y="980130"/>
                  </a:lnTo>
                  <a:lnTo>
                    <a:pt x="2345858" y="988284"/>
                  </a:lnTo>
                  <a:lnTo>
                    <a:pt x="2284659" y="995739"/>
                  </a:lnTo>
                  <a:lnTo>
                    <a:pt x="2222308" y="1002481"/>
                  </a:lnTo>
                  <a:lnTo>
                    <a:pt x="2158862" y="1008491"/>
                  </a:lnTo>
                  <a:lnTo>
                    <a:pt x="2094372" y="1013753"/>
                  </a:lnTo>
                  <a:lnTo>
                    <a:pt x="2028895" y="1018251"/>
                  </a:lnTo>
                  <a:lnTo>
                    <a:pt x="1962484" y="1021968"/>
                  </a:lnTo>
                  <a:lnTo>
                    <a:pt x="1895194" y="1024888"/>
                  </a:lnTo>
                  <a:lnTo>
                    <a:pt x="1827079" y="1026995"/>
                  </a:lnTo>
                  <a:lnTo>
                    <a:pt x="1758194" y="1028271"/>
                  </a:lnTo>
                  <a:lnTo>
                    <a:pt x="1688591" y="1028700"/>
                  </a:lnTo>
                  <a:lnTo>
                    <a:pt x="1618989" y="1028271"/>
                  </a:lnTo>
                  <a:lnTo>
                    <a:pt x="1550104" y="1026995"/>
                  </a:lnTo>
                  <a:lnTo>
                    <a:pt x="1481989" y="1024888"/>
                  </a:lnTo>
                  <a:lnTo>
                    <a:pt x="1414699" y="1021968"/>
                  </a:lnTo>
                  <a:lnTo>
                    <a:pt x="1348288" y="1018251"/>
                  </a:lnTo>
                  <a:lnTo>
                    <a:pt x="1282811" y="1013753"/>
                  </a:lnTo>
                  <a:lnTo>
                    <a:pt x="1218321" y="1008491"/>
                  </a:lnTo>
                  <a:lnTo>
                    <a:pt x="1154875" y="1002481"/>
                  </a:lnTo>
                  <a:lnTo>
                    <a:pt x="1092524" y="995739"/>
                  </a:lnTo>
                  <a:lnTo>
                    <a:pt x="1031325" y="988284"/>
                  </a:lnTo>
                  <a:lnTo>
                    <a:pt x="971331" y="980130"/>
                  </a:lnTo>
                  <a:lnTo>
                    <a:pt x="912596" y="971295"/>
                  </a:lnTo>
                  <a:lnTo>
                    <a:pt x="855176" y="961794"/>
                  </a:lnTo>
                  <a:lnTo>
                    <a:pt x="799123" y="951646"/>
                  </a:lnTo>
                  <a:lnTo>
                    <a:pt x="744494" y="940865"/>
                  </a:lnTo>
                  <a:lnTo>
                    <a:pt x="691341" y="929469"/>
                  </a:lnTo>
                  <a:lnTo>
                    <a:pt x="639719" y="917474"/>
                  </a:lnTo>
                  <a:lnTo>
                    <a:pt x="589683" y="904897"/>
                  </a:lnTo>
                  <a:lnTo>
                    <a:pt x="541287" y="891754"/>
                  </a:lnTo>
                  <a:lnTo>
                    <a:pt x="494585" y="878062"/>
                  </a:lnTo>
                  <a:lnTo>
                    <a:pt x="449632" y="863837"/>
                  </a:lnTo>
                  <a:lnTo>
                    <a:pt x="406481" y="849096"/>
                  </a:lnTo>
                  <a:lnTo>
                    <a:pt x="365188" y="833855"/>
                  </a:lnTo>
                  <a:lnTo>
                    <a:pt x="325806" y="818131"/>
                  </a:lnTo>
                  <a:lnTo>
                    <a:pt x="288390" y="801941"/>
                  </a:lnTo>
                  <a:lnTo>
                    <a:pt x="252995" y="785301"/>
                  </a:lnTo>
                  <a:lnTo>
                    <a:pt x="188481" y="750737"/>
                  </a:lnTo>
                  <a:lnTo>
                    <a:pt x="132701" y="714571"/>
                  </a:lnTo>
                  <a:lnTo>
                    <a:pt x="86087" y="676936"/>
                  </a:lnTo>
                  <a:lnTo>
                    <a:pt x="49076" y="637964"/>
                  </a:lnTo>
                  <a:lnTo>
                    <a:pt x="22101" y="597787"/>
                  </a:lnTo>
                  <a:lnTo>
                    <a:pt x="5597" y="556538"/>
                  </a:lnTo>
                  <a:lnTo>
                    <a:pt x="1408" y="535553"/>
                  </a:lnTo>
                  <a:lnTo>
                    <a:pt x="0" y="514350"/>
                  </a:lnTo>
                </a:path>
              </a:pathLst>
            </a:custGeom>
            <a:ln w="259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6046470" y="838962"/>
              <a:ext cx="2984500" cy="4127500"/>
            </a:xfrm>
            <a:custGeom>
              <a:avLst/>
              <a:gdLst/>
              <a:ahLst/>
              <a:cxnLst/>
              <a:rect l="l" t="t" r="r" b="b"/>
              <a:pathLst>
                <a:path w="2984500" h="4127500">
                  <a:moveTo>
                    <a:pt x="0" y="4126991"/>
                  </a:moveTo>
                  <a:lnTo>
                    <a:pt x="2983992" y="4126991"/>
                  </a:lnTo>
                  <a:lnTo>
                    <a:pt x="2983992" y="0"/>
                  </a:lnTo>
                  <a:lnTo>
                    <a:pt x="0" y="0"/>
                  </a:lnTo>
                  <a:lnTo>
                    <a:pt x="0" y="4126991"/>
                  </a:lnTo>
                  <a:close/>
                </a:path>
              </a:pathLst>
            </a:custGeom>
            <a:ln w="25908">
              <a:solidFill>
                <a:srgbClr val="88A3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6125083" y="808075"/>
            <a:ext cx="2776220" cy="4140835"/>
          </a:xfrm>
          <a:prstGeom prst="rect">
            <a:avLst/>
          </a:prstGeom>
        </p:spPr>
        <p:txBody>
          <a:bodyPr vert="horz" wrap="square" lIns="0" tIns="1651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0"/>
              </a:spcBef>
            </a:pPr>
            <a:r>
              <a:rPr sz="2000" b="1" u="heavy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Asset</a:t>
            </a:r>
            <a:r>
              <a:rPr sz="2000" b="1" u="heavy" spc="-3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2000" b="1" u="heavy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impacts</a:t>
            </a:r>
            <a:endParaRPr sz="2000">
              <a:latin typeface="Arial"/>
              <a:cs typeface="Arial"/>
            </a:endParaRPr>
          </a:p>
          <a:p>
            <a:pPr marL="102235" indent="-90170">
              <a:lnSpc>
                <a:spcPct val="100000"/>
              </a:lnSpc>
              <a:spcBef>
                <a:spcPts val="1200"/>
              </a:spcBef>
              <a:buSzPct val="95000"/>
              <a:buChar char="•"/>
              <a:tabLst>
                <a:tab pos="102870" algn="l"/>
              </a:tabLst>
            </a:pPr>
            <a:r>
              <a:rPr sz="2000" dirty="0">
                <a:latin typeface="Arial"/>
                <a:cs typeface="Arial"/>
              </a:rPr>
              <a:t>Deleted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files</a:t>
            </a:r>
            <a:endParaRPr sz="2000">
              <a:latin typeface="Arial"/>
              <a:cs typeface="Arial"/>
            </a:endParaRPr>
          </a:p>
          <a:p>
            <a:pPr marL="102235" indent="-90170">
              <a:lnSpc>
                <a:spcPct val="100000"/>
              </a:lnSpc>
              <a:spcBef>
                <a:spcPts val="1200"/>
              </a:spcBef>
              <a:buSzPct val="95000"/>
              <a:buChar char="•"/>
              <a:tabLst>
                <a:tab pos="102870" algn="l"/>
              </a:tabLst>
            </a:pPr>
            <a:r>
              <a:rPr sz="2000" dirty="0">
                <a:latin typeface="Arial"/>
                <a:cs typeface="Arial"/>
              </a:rPr>
              <a:t>Damaged</a:t>
            </a:r>
            <a:r>
              <a:rPr sz="2000" spc="-3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files</a:t>
            </a:r>
            <a:endParaRPr sz="2000">
              <a:latin typeface="Arial"/>
              <a:cs typeface="Arial"/>
            </a:endParaRPr>
          </a:p>
          <a:p>
            <a:pPr marL="102235" indent="-90170">
              <a:lnSpc>
                <a:spcPct val="100000"/>
              </a:lnSpc>
              <a:spcBef>
                <a:spcPts val="1200"/>
              </a:spcBef>
              <a:buSzPct val="95000"/>
              <a:buChar char="•"/>
              <a:tabLst>
                <a:tab pos="102870" algn="l"/>
              </a:tabLst>
            </a:pPr>
            <a:r>
              <a:rPr sz="2000" dirty="0">
                <a:latin typeface="Arial"/>
                <a:cs typeface="Arial"/>
              </a:rPr>
              <a:t>Damaged</a:t>
            </a:r>
            <a:r>
              <a:rPr sz="2000" spc="-4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reputation</a:t>
            </a:r>
            <a:endParaRPr sz="2000">
              <a:latin typeface="Arial"/>
              <a:cs typeface="Arial"/>
            </a:endParaRPr>
          </a:p>
          <a:p>
            <a:pPr marL="102235" indent="-90170">
              <a:lnSpc>
                <a:spcPct val="100000"/>
              </a:lnSpc>
              <a:spcBef>
                <a:spcPts val="1200"/>
              </a:spcBef>
              <a:buSzPct val="95000"/>
              <a:buChar char="•"/>
              <a:tabLst>
                <a:tab pos="102870" algn="l"/>
              </a:tabLst>
            </a:pPr>
            <a:r>
              <a:rPr sz="2000" dirty="0">
                <a:latin typeface="Arial"/>
                <a:cs typeface="Arial"/>
              </a:rPr>
              <a:t>Stolen</a:t>
            </a:r>
            <a:r>
              <a:rPr sz="2000" spc="-5" dirty="0">
                <a:latin typeface="Arial"/>
                <a:cs typeface="Arial"/>
              </a:rPr>
              <a:t> files</a:t>
            </a:r>
            <a:endParaRPr sz="2000">
              <a:latin typeface="Arial"/>
              <a:cs typeface="Arial"/>
            </a:endParaRPr>
          </a:p>
          <a:p>
            <a:pPr marL="152400">
              <a:lnSpc>
                <a:spcPct val="100000"/>
              </a:lnSpc>
              <a:spcBef>
                <a:spcPts val="1200"/>
              </a:spcBef>
            </a:pPr>
            <a:r>
              <a:rPr sz="2000" dirty="0">
                <a:latin typeface="Arial"/>
                <a:cs typeface="Arial"/>
              </a:rPr>
              <a:t>- sensitivity levels</a:t>
            </a:r>
            <a:r>
              <a:rPr sz="2000" spc="-10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1,2,3</a:t>
            </a:r>
            <a:endParaRPr sz="2000">
              <a:latin typeface="Arial"/>
              <a:cs typeface="Arial"/>
            </a:endParaRPr>
          </a:p>
          <a:p>
            <a:pPr marL="102235" indent="-90170">
              <a:lnSpc>
                <a:spcPct val="100000"/>
              </a:lnSpc>
              <a:spcBef>
                <a:spcPts val="1205"/>
              </a:spcBef>
              <a:buSzPct val="95000"/>
              <a:buChar char="•"/>
              <a:tabLst>
                <a:tab pos="102870" algn="l"/>
              </a:tabLst>
            </a:pPr>
            <a:r>
              <a:rPr sz="2000" dirty="0">
                <a:latin typeface="Arial"/>
                <a:cs typeface="Arial"/>
              </a:rPr>
              <a:t>Intercepted</a:t>
            </a:r>
            <a:r>
              <a:rPr sz="2000" spc="-14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traffic</a:t>
            </a:r>
            <a:endParaRPr sz="2000">
              <a:latin typeface="Arial"/>
              <a:cs typeface="Arial"/>
            </a:endParaRPr>
          </a:p>
          <a:p>
            <a:pPr marL="102235" indent="-90170">
              <a:lnSpc>
                <a:spcPct val="100000"/>
              </a:lnSpc>
              <a:spcBef>
                <a:spcPts val="1200"/>
              </a:spcBef>
              <a:buSzPct val="95000"/>
              <a:buChar char="•"/>
              <a:tabLst>
                <a:tab pos="102870" algn="l"/>
              </a:tabLst>
            </a:pPr>
            <a:r>
              <a:rPr sz="2000" dirty="0">
                <a:latin typeface="Arial"/>
                <a:cs typeface="Arial"/>
              </a:rPr>
              <a:t>False</a:t>
            </a:r>
            <a:r>
              <a:rPr sz="2000" spc="-8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transaction</a:t>
            </a:r>
            <a:endParaRPr sz="2000">
              <a:latin typeface="Arial"/>
              <a:cs typeface="Arial"/>
            </a:endParaRPr>
          </a:p>
          <a:p>
            <a:pPr marL="170815" indent="-158750">
              <a:lnSpc>
                <a:spcPct val="100000"/>
              </a:lnSpc>
              <a:spcBef>
                <a:spcPts val="1200"/>
              </a:spcBef>
              <a:buSzPct val="95000"/>
              <a:buChar char="•"/>
              <a:tabLst>
                <a:tab pos="171450" algn="l"/>
              </a:tabLst>
            </a:pPr>
            <a:r>
              <a:rPr sz="2000" dirty="0">
                <a:latin typeface="Arial"/>
                <a:cs typeface="Arial"/>
              </a:rPr>
              <a:t>…</a:t>
            </a:r>
            <a:endParaRPr sz="2000">
              <a:latin typeface="Arial"/>
              <a:cs typeface="Arial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115062" y="838961"/>
            <a:ext cx="2959735" cy="4127500"/>
          </a:xfrm>
          <a:custGeom>
            <a:avLst/>
            <a:gdLst/>
            <a:ahLst/>
            <a:cxnLst/>
            <a:rect l="l" t="t" r="r" b="b"/>
            <a:pathLst>
              <a:path w="2959735" h="4127500">
                <a:moveTo>
                  <a:pt x="0" y="4126991"/>
                </a:moveTo>
                <a:lnTo>
                  <a:pt x="2959608" y="4126991"/>
                </a:lnTo>
                <a:lnTo>
                  <a:pt x="2959608" y="0"/>
                </a:lnTo>
                <a:lnTo>
                  <a:pt x="0" y="0"/>
                </a:lnTo>
                <a:lnTo>
                  <a:pt x="0" y="4126991"/>
                </a:lnTo>
                <a:close/>
              </a:path>
            </a:pathLst>
          </a:custGeom>
          <a:ln w="25908">
            <a:solidFill>
              <a:srgbClr val="88A3A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193039" y="808075"/>
            <a:ext cx="2686050" cy="4140835"/>
          </a:xfrm>
          <a:prstGeom prst="rect">
            <a:avLst/>
          </a:prstGeom>
        </p:spPr>
        <p:txBody>
          <a:bodyPr vert="horz" wrap="square" lIns="0" tIns="1651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0"/>
              </a:spcBef>
            </a:pPr>
            <a:r>
              <a:rPr sz="2000" b="1" u="heavy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Threats /</a:t>
            </a:r>
            <a:r>
              <a:rPr sz="2000" b="1" u="heavy" spc="-6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2000" b="1" u="heavy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incidents</a:t>
            </a:r>
            <a:endParaRPr sz="2000">
              <a:latin typeface="Arial"/>
              <a:cs typeface="Arial"/>
            </a:endParaRPr>
          </a:p>
          <a:p>
            <a:pPr marL="102235" indent="-90170">
              <a:lnSpc>
                <a:spcPct val="100000"/>
              </a:lnSpc>
              <a:spcBef>
                <a:spcPts val="1200"/>
              </a:spcBef>
              <a:buSzPct val="95000"/>
              <a:buChar char="•"/>
              <a:tabLst>
                <a:tab pos="102870" algn="l"/>
              </a:tabLst>
            </a:pPr>
            <a:r>
              <a:rPr sz="2000" dirty="0">
                <a:latin typeface="Arial"/>
                <a:cs typeface="Arial"/>
              </a:rPr>
              <a:t>Password</a:t>
            </a:r>
            <a:r>
              <a:rPr sz="2000" spc="-8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compromise</a:t>
            </a:r>
            <a:endParaRPr sz="2000">
              <a:latin typeface="Arial"/>
              <a:cs typeface="Arial"/>
            </a:endParaRPr>
          </a:p>
          <a:p>
            <a:pPr marL="102235" indent="-90170">
              <a:lnSpc>
                <a:spcPct val="100000"/>
              </a:lnSpc>
              <a:spcBef>
                <a:spcPts val="1200"/>
              </a:spcBef>
              <a:buSzPct val="95000"/>
              <a:buChar char="•"/>
              <a:tabLst>
                <a:tab pos="102870" algn="l"/>
              </a:tabLst>
            </a:pPr>
            <a:r>
              <a:rPr sz="2000" dirty="0">
                <a:latin typeface="Arial"/>
                <a:cs typeface="Arial"/>
              </a:rPr>
              <a:t>SQL</a:t>
            </a:r>
            <a:r>
              <a:rPr sz="2000" spc="-9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injection</a:t>
            </a:r>
            <a:endParaRPr sz="2000">
              <a:latin typeface="Arial"/>
              <a:cs typeface="Arial"/>
            </a:endParaRPr>
          </a:p>
          <a:p>
            <a:pPr marL="102235" indent="-90170">
              <a:lnSpc>
                <a:spcPct val="100000"/>
              </a:lnSpc>
              <a:spcBef>
                <a:spcPts val="1200"/>
              </a:spcBef>
              <a:buSzPct val="95000"/>
              <a:buChar char="•"/>
              <a:tabLst>
                <a:tab pos="102870" algn="l"/>
              </a:tabLst>
            </a:pPr>
            <a:r>
              <a:rPr sz="2000" dirty="0">
                <a:latin typeface="Arial"/>
                <a:cs typeface="Arial"/>
              </a:rPr>
              <a:t>Logical bomb in</a:t>
            </a:r>
            <a:r>
              <a:rPr sz="2000" spc="-6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SW</a:t>
            </a:r>
            <a:endParaRPr sz="2000">
              <a:latin typeface="Arial"/>
              <a:cs typeface="Arial"/>
            </a:endParaRPr>
          </a:p>
          <a:p>
            <a:pPr marL="102235" indent="-90170">
              <a:lnSpc>
                <a:spcPct val="100000"/>
              </a:lnSpc>
              <a:spcBef>
                <a:spcPts val="1200"/>
              </a:spcBef>
              <a:buSzPct val="95000"/>
              <a:buChar char="•"/>
              <a:tabLst>
                <a:tab pos="102870" algn="l"/>
              </a:tabLst>
            </a:pPr>
            <a:r>
              <a:rPr sz="2000" spc="-15" dirty="0">
                <a:latin typeface="Arial"/>
                <a:cs typeface="Arial"/>
              </a:rPr>
              <a:t>Trojan </a:t>
            </a:r>
            <a:r>
              <a:rPr sz="2000" dirty="0">
                <a:latin typeface="Arial"/>
                <a:cs typeface="Arial"/>
              </a:rPr>
              <a:t>infects</a:t>
            </a:r>
            <a:r>
              <a:rPr sz="2000" spc="-4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clients</a:t>
            </a:r>
            <a:endParaRPr sz="2000">
              <a:latin typeface="Arial"/>
              <a:cs typeface="Arial"/>
            </a:endParaRPr>
          </a:p>
          <a:p>
            <a:pPr marL="102235" indent="-90170">
              <a:lnSpc>
                <a:spcPct val="100000"/>
              </a:lnSpc>
              <a:spcBef>
                <a:spcPts val="1200"/>
              </a:spcBef>
              <a:buSzPct val="95000"/>
              <a:buChar char="•"/>
              <a:tabLst>
                <a:tab pos="102870" algn="l"/>
              </a:tabLst>
            </a:pPr>
            <a:r>
              <a:rPr sz="2000" dirty="0">
                <a:latin typeface="Arial"/>
                <a:cs typeface="Arial"/>
              </a:rPr>
              <a:t>Cryptanalysis of</a:t>
            </a:r>
            <a:r>
              <a:rPr sz="2000" spc="-11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cipher</a:t>
            </a:r>
            <a:endParaRPr sz="2000">
              <a:latin typeface="Arial"/>
              <a:cs typeface="Arial"/>
            </a:endParaRPr>
          </a:p>
          <a:p>
            <a:pPr marL="102235" indent="-90170">
              <a:lnSpc>
                <a:spcPct val="100000"/>
              </a:lnSpc>
              <a:spcBef>
                <a:spcPts val="1205"/>
              </a:spcBef>
              <a:buSzPct val="95000"/>
              <a:buChar char="•"/>
              <a:tabLst>
                <a:tab pos="102870" algn="l"/>
              </a:tabLst>
            </a:pPr>
            <a:r>
              <a:rPr sz="2000" dirty="0">
                <a:latin typeface="Arial"/>
                <a:cs typeface="Arial"/>
              </a:rPr>
              <a:t>Brute force</a:t>
            </a:r>
            <a:r>
              <a:rPr sz="2000" spc="-7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attack</a:t>
            </a:r>
            <a:endParaRPr sz="2000">
              <a:latin typeface="Arial"/>
              <a:cs typeface="Arial"/>
            </a:endParaRPr>
          </a:p>
          <a:p>
            <a:pPr marL="102235" indent="-90170">
              <a:lnSpc>
                <a:spcPct val="100000"/>
              </a:lnSpc>
              <a:spcBef>
                <a:spcPts val="1200"/>
              </a:spcBef>
              <a:buSzPct val="95000"/>
              <a:buChar char="•"/>
              <a:tabLst>
                <a:tab pos="102870" algn="l"/>
              </a:tabLst>
            </a:pPr>
            <a:r>
              <a:rPr sz="2000" dirty="0">
                <a:latin typeface="Arial"/>
                <a:cs typeface="Arial"/>
              </a:rPr>
              <a:t>Social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engineering</a:t>
            </a:r>
            <a:endParaRPr sz="2000">
              <a:latin typeface="Arial"/>
              <a:cs typeface="Arial"/>
            </a:endParaRPr>
          </a:p>
          <a:p>
            <a:pPr marL="170815" indent="-158750">
              <a:lnSpc>
                <a:spcPct val="100000"/>
              </a:lnSpc>
              <a:spcBef>
                <a:spcPts val="1200"/>
              </a:spcBef>
              <a:buSzPct val="95000"/>
              <a:buChar char="•"/>
              <a:tabLst>
                <a:tab pos="171450" algn="l"/>
              </a:tabLst>
            </a:pPr>
            <a:r>
              <a:rPr sz="2000" dirty="0">
                <a:latin typeface="Arial"/>
                <a:cs typeface="Arial"/>
              </a:rPr>
              <a:t>…..</a:t>
            </a:r>
            <a:endParaRPr sz="2000">
              <a:latin typeface="Arial"/>
              <a:cs typeface="Arial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2667761" y="2198370"/>
            <a:ext cx="3251835" cy="838200"/>
          </a:xfrm>
          <a:custGeom>
            <a:avLst/>
            <a:gdLst/>
            <a:ahLst/>
            <a:cxnLst/>
            <a:rect l="l" t="t" r="r" b="b"/>
            <a:pathLst>
              <a:path w="3251835" h="838200">
                <a:moveTo>
                  <a:pt x="0" y="0"/>
                </a:moveTo>
                <a:lnTo>
                  <a:pt x="546100" y="304800"/>
                </a:lnTo>
              </a:path>
              <a:path w="3251835" h="838200">
                <a:moveTo>
                  <a:pt x="2887979" y="466343"/>
                </a:moveTo>
                <a:lnTo>
                  <a:pt x="3251454" y="837818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>
            <a:spLocks noGrp="1"/>
          </p:cNvSpPr>
          <p:nvPr>
            <p:ph type="ftr" sz="quarter" idx="4294967295"/>
          </p:nvPr>
        </p:nvSpPr>
        <p:spPr>
          <a:xfrm>
            <a:off x="535940" y="6290385"/>
            <a:ext cx="1339850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endParaRPr dirty="0"/>
          </a:p>
        </p:txBody>
      </p:sp>
      <p:sp>
        <p:nvSpPr>
          <p:cNvPr id="30" name="object 30"/>
          <p:cNvSpPr txBox="1">
            <a:spLocks noGrp="1"/>
          </p:cNvSpPr>
          <p:nvPr>
            <p:ph type="dt" sz="half" idx="4294967295"/>
          </p:nvPr>
        </p:nvSpPr>
        <p:spPr>
          <a:xfrm>
            <a:off x="4030471" y="6290385"/>
            <a:ext cx="1161414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endParaRPr spc="-5" dirty="0"/>
          </a:p>
        </p:txBody>
      </p:sp>
      <p:sp>
        <p:nvSpPr>
          <p:cNvPr id="31" name="object 3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80"/>
              </a:spcBef>
            </a:pPr>
            <a:fld id="{81D60167-4931-47E6-BA6A-407CBD079E47}" type="slidenum">
              <a:rPr dirty="0"/>
              <a:t>22</a:t>
            </a:fld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ftr" sz="quarter" idx="4294967295"/>
          </p:nvPr>
        </p:nvSpPr>
        <p:spPr>
          <a:xfrm>
            <a:off x="535940" y="6290385"/>
            <a:ext cx="1339850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endParaRPr dirty="0"/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4294967295"/>
          </p:nvPr>
        </p:nvSpPr>
        <p:spPr>
          <a:xfrm>
            <a:off x="4030471" y="6290385"/>
            <a:ext cx="1161414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endParaRPr spc="-5"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80"/>
              </a:spcBef>
            </a:pPr>
            <a:fld id="{81D60167-4931-47E6-BA6A-407CBD079E47}" type="slidenum">
              <a:rPr dirty="0"/>
              <a:t>23</a:t>
            </a:fld>
            <a:endParaRPr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478282"/>
            <a:ext cx="381698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>
                <a:solidFill>
                  <a:srgbClr val="333399"/>
                </a:solidFill>
              </a:rPr>
              <a:t>Estimating risk</a:t>
            </a:r>
            <a:r>
              <a:rPr spc="-100" dirty="0">
                <a:solidFill>
                  <a:srgbClr val="333399"/>
                </a:solidFill>
              </a:rPr>
              <a:t> </a:t>
            </a:r>
            <a:r>
              <a:rPr spc="-5" dirty="0">
                <a:solidFill>
                  <a:srgbClr val="333399"/>
                </a:solidFill>
              </a:rPr>
              <a:t>levels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70966" y="1222629"/>
            <a:ext cx="7494905" cy="3989070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85"/>
              </a:spcBef>
            </a:pPr>
            <a:r>
              <a:rPr sz="2400" spc="-5" dirty="0">
                <a:latin typeface="Arial"/>
                <a:cs typeface="Arial"/>
              </a:rPr>
              <a:t>Types of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analysis</a:t>
            </a:r>
            <a:endParaRPr sz="24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29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b="1" dirty="0">
                <a:latin typeface="Arial"/>
                <a:cs typeface="Arial"/>
              </a:rPr>
              <a:t>Qualitative</a:t>
            </a:r>
            <a:endParaRPr sz="2400">
              <a:latin typeface="Arial"/>
              <a:cs typeface="Arial"/>
            </a:endParaRPr>
          </a:p>
          <a:p>
            <a:pPr marL="756285" lvl="1" indent="-287655">
              <a:lnSpc>
                <a:spcPct val="100000"/>
              </a:lnSpc>
              <a:spcBef>
                <a:spcPts val="290"/>
              </a:spcBef>
              <a:buChar char="–"/>
              <a:tabLst>
                <a:tab pos="756920" algn="l"/>
                <a:tab pos="4196715" algn="l"/>
              </a:tabLst>
            </a:pPr>
            <a:r>
              <a:rPr sz="2400" spc="-5" dirty="0">
                <a:latin typeface="Arial"/>
                <a:cs typeface="Arial"/>
              </a:rPr>
              <a:t>Uses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descriptive</a:t>
            </a:r>
            <a:r>
              <a:rPr sz="2400" spc="4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scales.	</a:t>
            </a:r>
            <a:r>
              <a:rPr sz="2400" spc="-5" dirty="0">
                <a:solidFill>
                  <a:srgbClr val="9900CC"/>
                </a:solidFill>
                <a:latin typeface="Arial"/>
                <a:cs typeface="Arial"/>
              </a:rPr>
              <a:t>Example:</a:t>
            </a:r>
            <a:endParaRPr sz="2400">
              <a:latin typeface="Arial"/>
              <a:cs typeface="Arial"/>
            </a:endParaRPr>
          </a:p>
          <a:p>
            <a:pPr marL="1155700" lvl="2" indent="-229235">
              <a:lnSpc>
                <a:spcPct val="100000"/>
              </a:lnSpc>
              <a:spcBef>
                <a:spcPts val="240"/>
              </a:spcBef>
              <a:buClr>
                <a:srgbClr val="000000"/>
              </a:buClr>
              <a:buChar char="•"/>
              <a:tabLst>
                <a:tab pos="1155700" algn="l"/>
                <a:tab pos="1156335" algn="l"/>
              </a:tabLst>
            </a:pPr>
            <a:r>
              <a:rPr sz="2000" dirty="0">
                <a:solidFill>
                  <a:srgbClr val="C00000"/>
                </a:solidFill>
                <a:latin typeface="Arial"/>
                <a:cs typeface="Arial"/>
              </a:rPr>
              <a:t>Impact level: </a:t>
            </a:r>
            <a:r>
              <a:rPr sz="2000" dirty="0">
                <a:latin typeface="Arial"/>
                <a:cs typeface="Arial"/>
              </a:rPr>
              <a:t>Minor, moderate, major,</a:t>
            </a:r>
            <a:r>
              <a:rPr sz="2000" spc="-16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catastrophic</a:t>
            </a:r>
            <a:endParaRPr sz="2000">
              <a:latin typeface="Arial"/>
              <a:cs typeface="Arial"/>
            </a:endParaRPr>
          </a:p>
          <a:p>
            <a:pPr marL="1155700" lvl="2" indent="-229235">
              <a:lnSpc>
                <a:spcPct val="100000"/>
              </a:lnSpc>
              <a:spcBef>
                <a:spcPts val="245"/>
              </a:spcBef>
              <a:buClr>
                <a:srgbClr val="000000"/>
              </a:buClr>
              <a:buChar char="•"/>
              <a:tabLst>
                <a:tab pos="1155700" algn="l"/>
                <a:tab pos="1156335" algn="l"/>
              </a:tabLst>
            </a:pPr>
            <a:r>
              <a:rPr sz="2000" dirty="0">
                <a:solidFill>
                  <a:srgbClr val="C00000"/>
                </a:solidFill>
                <a:latin typeface="Arial"/>
                <a:cs typeface="Arial"/>
              </a:rPr>
              <a:t>Likelihood: </a:t>
            </a:r>
            <a:r>
              <a:rPr sz="2000" dirty="0">
                <a:latin typeface="Arial"/>
                <a:cs typeface="Arial"/>
              </a:rPr>
              <a:t>Rare, unlikely, possible, likely, almost</a:t>
            </a:r>
            <a:r>
              <a:rPr sz="2000" spc="-1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certain</a:t>
            </a:r>
            <a:endParaRPr sz="20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284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b="1" spc="-5" dirty="0">
                <a:latin typeface="Arial"/>
                <a:cs typeface="Arial"/>
              </a:rPr>
              <a:t>Semi-quantitative</a:t>
            </a:r>
            <a:endParaRPr sz="2400">
              <a:latin typeface="Arial"/>
              <a:cs typeface="Arial"/>
            </a:endParaRPr>
          </a:p>
          <a:p>
            <a:pPr marL="756285" lvl="1" indent="-287655">
              <a:lnSpc>
                <a:spcPct val="100000"/>
              </a:lnSpc>
              <a:spcBef>
                <a:spcPts val="240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dirty="0">
                <a:latin typeface="Arial"/>
                <a:cs typeface="Arial"/>
              </a:rPr>
              <a:t>Qualitative scales assigned numerical</a:t>
            </a:r>
            <a:r>
              <a:rPr sz="2000" spc="-1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values</a:t>
            </a:r>
            <a:endParaRPr sz="2000">
              <a:latin typeface="Arial"/>
              <a:cs typeface="Arial"/>
            </a:endParaRPr>
          </a:p>
          <a:p>
            <a:pPr marL="756285" lvl="1" indent="-287655">
              <a:lnSpc>
                <a:spcPct val="100000"/>
              </a:lnSpc>
              <a:spcBef>
                <a:spcPts val="244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dirty="0">
                <a:latin typeface="Arial"/>
                <a:cs typeface="Arial"/>
              </a:rPr>
              <a:t>Can be used in formulae for prioritization </a:t>
            </a:r>
            <a:r>
              <a:rPr sz="1800" spc="-10" dirty="0">
                <a:latin typeface="Arial"/>
                <a:cs typeface="Arial"/>
              </a:rPr>
              <a:t>(with</a:t>
            </a:r>
            <a:r>
              <a:rPr sz="1800" spc="-11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caution)</a:t>
            </a:r>
            <a:endParaRPr sz="18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28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b="1" dirty="0">
                <a:latin typeface="Arial"/>
                <a:cs typeface="Arial"/>
              </a:rPr>
              <a:t>Quantitative</a:t>
            </a:r>
            <a:endParaRPr sz="2400">
              <a:latin typeface="Arial"/>
              <a:cs typeface="Arial"/>
            </a:endParaRPr>
          </a:p>
          <a:p>
            <a:pPr marL="756285" marR="140970" lvl="1" indent="-287020">
              <a:lnSpc>
                <a:spcPts val="2160"/>
              </a:lnSpc>
              <a:spcBef>
                <a:spcPts val="515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spc="5" dirty="0">
                <a:latin typeface="Arial"/>
                <a:cs typeface="Arial"/>
              </a:rPr>
              <a:t>Use </a:t>
            </a:r>
            <a:r>
              <a:rPr sz="2000" dirty="0">
                <a:latin typeface="Arial"/>
                <a:cs typeface="Arial"/>
              </a:rPr>
              <a:t>numerical values for both consequence </a:t>
            </a:r>
            <a:r>
              <a:rPr sz="2000" dirty="0">
                <a:solidFill>
                  <a:srgbClr val="9900CC"/>
                </a:solidFill>
                <a:latin typeface="Arial"/>
                <a:cs typeface="Arial"/>
              </a:rPr>
              <a:t>(e.g. $$$)</a:t>
            </a:r>
            <a:r>
              <a:rPr sz="2000" spc="-190" dirty="0">
                <a:solidFill>
                  <a:srgbClr val="9900CC"/>
                </a:solidFill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and  likelihood </a:t>
            </a:r>
            <a:r>
              <a:rPr sz="2000" dirty="0">
                <a:solidFill>
                  <a:srgbClr val="9900CC"/>
                </a:solidFill>
                <a:latin typeface="Arial"/>
                <a:cs typeface="Arial"/>
              </a:rPr>
              <a:t>(e.g. probability</a:t>
            </a:r>
            <a:r>
              <a:rPr sz="2000" spc="-70" dirty="0">
                <a:solidFill>
                  <a:srgbClr val="9900CC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9900CC"/>
                </a:solidFill>
                <a:latin typeface="Arial"/>
                <a:cs typeface="Arial"/>
              </a:rPr>
              <a:t>value)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1140" y="225044"/>
            <a:ext cx="481203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solidFill>
                  <a:srgbClr val="333399"/>
                </a:solidFill>
              </a:rPr>
              <a:t>Qualitative likelihood</a:t>
            </a:r>
            <a:r>
              <a:rPr spc="-25" dirty="0">
                <a:solidFill>
                  <a:srgbClr val="333399"/>
                </a:solidFill>
              </a:rPr>
              <a:t> </a:t>
            </a:r>
            <a:r>
              <a:rPr dirty="0">
                <a:solidFill>
                  <a:srgbClr val="333399"/>
                </a:solidFill>
              </a:rPr>
              <a:t>scale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1442402" y="1900427"/>
          <a:ext cx="7085965" cy="389216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840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19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80986">
                <a:tc>
                  <a:txBody>
                    <a:bodyPr/>
                    <a:lstStyle/>
                    <a:p>
                      <a:pPr marL="208279">
                        <a:lnSpc>
                          <a:spcPct val="100000"/>
                        </a:lnSpc>
                        <a:spcBef>
                          <a:spcPts val="1095"/>
                        </a:spcBef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Likelihood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139065" marB="0">
                    <a:lnL w="12700">
                      <a:solidFill>
                        <a:srgbClr val="9F9F9F"/>
                      </a:solidFill>
                      <a:prstDash val="solid"/>
                    </a:lnL>
                    <a:lnR w="3175">
                      <a:solidFill>
                        <a:srgbClr val="9F9F9F"/>
                      </a:solidFill>
                      <a:prstDash val="solid"/>
                    </a:lnR>
                    <a:lnT w="12700">
                      <a:solidFill>
                        <a:srgbClr val="9F9F9F"/>
                      </a:solidFill>
                      <a:prstDash val="solid"/>
                    </a:lnT>
                    <a:lnB w="3175">
                      <a:solidFill>
                        <a:srgbClr val="9F9F9F"/>
                      </a:solidFill>
                      <a:prstDash val="solid"/>
                    </a:lnB>
                    <a:solidFill>
                      <a:srgbClr val="DFDFD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95"/>
                        </a:spcBef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Description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139065" marB="0">
                    <a:lnL w="3175">
                      <a:solidFill>
                        <a:srgbClr val="9F9F9F"/>
                      </a:solidFill>
                      <a:prstDash val="solid"/>
                    </a:lnL>
                    <a:lnR w="12700">
                      <a:solidFill>
                        <a:srgbClr val="9F9F9F"/>
                      </a:solidFill>
                      <a:prstDash val="solid"/>
                    </a:lnR>
                    <a:lnT w="12700">
                      <a:solidFill>
                        <a:srgbClr val="9F9F9F"/>
                      </a:solidFill>
                      <a:prstDash val="solid"/>
                    </a:lnT>
                    <a:lnB w="3175">
                      <a:solidFill>
                        <a:srgbClr val="9F9F9F"/>
                      </a:solidFill>
                      <a:prstDash val="solid"/>
                    </a:lnB>
                    <a:solidFill>
                      <a:srgbClr val="DFDFD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77239">
                <a:tc>
                  <a:txBody>
                    <a:bodyPr/>
                    <a:lstStyle/>
                    <a:p>
                      <a:pPr marL="178435">
                        <a:lnSpc>
                          <a:spcPct val="100000"/>
                        </a:lnSpc>
                        <a:spcBef>
                          <a:spcPts val="1065"/>
                        </a:spcBef>
                      </a:pPr>
                      <a:r>
                        <a:rPr sz="2000" dirty="0">
                          <a:latin typeface="Arial"/>
                          <a:cs typeface="Arial"/>
                        </a:rPr>
                        <a:t>High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135255" marB="0">
                    <a:lnL w="12700">
                      <a:solidFill>
                        <a:srgbClr val="9F9F9F"/>
                      </a:solidFill>
                      <a:prstDash val="solid"/>
                    </a:lnL>
                    <a:lnR w="3175">
                      <a:solidFill>
                        <a:srgbClr val="9F9F9F"/>
                      </a:solidFill>
                      <a:prstDash val="solid"/>
                    </a:lnR>
                    <a:lnT w="3175">
                      <a:solidFill>
                        <a:srgbClr val="9F9F9F"/>
                      </a:solidFill>
                      <a:prstDash val="solid"/>
                    </a:lnT>
                    <a:lnB w="3175">
                      <a:solidFill>
                        <a:srgbClr val="9F9F9F"/>
                      </a:solidFill>
                      <a:prstDash val="solid"/>
                    </a:lnB>
                    <a:solidFill>
                      <a:srgbClr val="DFDFDF"/>
                    </a:solidFill>
                  </a:tcPr>
                </a:tc>
                <a:tc>
                  <a:txBody>
                    <a:bodyPr/>
                    <a:lstStyle/>
                    <a:p>
                      <a:pPr marL="173990" marR="84709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000" dirty="0">
                          <a:latin typeface="Arial"/>
                          <a:cs typeface="Arial"/>
                        </a:rPr>
                        <a:t>Is expected to occur in most</a:t>
                      </a:r>
                      <a:r>
                        <a:rPr sz="2000" spc="-1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dirty="0">
                          <a:latin typeface="Arial"/>
                          <a:cs typeface="Arial"/>
                        </a:rPr>
                        <a:t>conditions  (1 or more </a:t>
                      </a:r>
                      <a:r>
                        <a:rPr sz="2000" spc="-5" dirty="0">
                          <a:latin typeface="Arial"/>
                          <a:cs typeface="Arial"/>
                        </a:rPr>
                        <a:t>times </a:t>
                      </a:r>
                      <a:r>
                        <a:rPr sz="2000" dirty="0">
                          <a:latin typeface="Arial"/>
                          <a:cs typeface="Arial"/>
                        </a:rPr>
                        <a:t>per</a:t>
                      </a:r>
                      <a:r>
                        <a:rPr sz="2000" spc="-1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dirty="0">
                          <a:latin typeface="Arial"/>
                          <a:cs typeface="Arial"/>
                        </a:rPr>
                        <a:t>year).</a:t>
                      </a:r>
                    </a:p>
                  </a:txBody>
                  <a:tcPr marL="0" marR="0" marT="38735" marB="0">
                    <a:lnL w="3175">
                      <a:solidFill>
                        <a:srgbClr val="9F9F9F"/>
                      </a:solidFill>
                      <a:prstDash val="solid"/>
                    </a:lnL>
                    <a:lnR w="12700">
                      <a:solidFill>
                        <a:srgbClr val="9F9F9F"/>
                      </a:solidFill>
                      <a:prstDash val="solid"/>
                    </a:lnR>
                    <a:lnT w="3175">
                      <a:solidFill>
                        <a:srgbClr val="9F9F9F"/>
                      </a:solidFill>
                      <a:prstDash val="solid"/>
                    </a:lnT>
                    <a:lnB w="3175">
                      <a:solidFill>
                        <a:srgbClr val="9F9F9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75715">
                <a:tc>
                  <a:txBody>
                    <a:bodyPr/>
                    <a:lstStyle/>
                    <a:p>
                      <a:pPr marL="178435">
                        <a:lnSpc>
                          <a:spcPct val="100000"/>
                        </a:lnSpc>
                        <a:spcBef>
                          <a:spcPts val="1060"/>
                        </a:spcBef>
                      </a:pPr>
                      <a:r>
                        <a:rPr sz="2000" dirty="0">
                          <a:latin typeface="Arial"/>
                          <a:cs typeface="Arial"/>
                        </a:rPr>
                        <a:t>Medium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134620" marB="0">
                    <a:lnL w="12700">
                      <a:solidFill>
                        <a:srgbClr val="9F9F9F"/>
                      </a:solidFill>
                      <a:prstDash val="solid"/>
                    </a:lnL>
                    <a:lnR w="3175">
                      <a:solidFill>
                        <a:srgbClr val="9F9F9F"/>
                      </a:solidFill>
                      <a:prstDash val="solid"/>
                    </a:lnR>
                    <a:lnT w="3175">
                      <a:solidFill>
                        <a:srgbClr val="9F9F9F"/>
                      </a:solidFill>
                      <a:prstDash val="solid"/>
                    </a:lnT>
                    <a:lnB w="3175">
                      <a:solidFill>
                        <a:srgbClr val="9F9F9F"/>
                      </a:solidFill>
                      <a:prstDash val="solid"/>
                    </a:lnB>
                    <a:solidFill>
                      <a:srgbClr val="DFDFDF"/>
                    </a:solidFill>
                  </a:tcPr>
                </a:tc>
                <a:tc>
                  <a:txBody>
                    <a:bodyPr/>
                    <a:lstStyle/>
                    <a:p>
                      <a:pPr marL="173990" marR="814069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2000" dirty="0">
                          <a:latin typeface="Arial"/>
                          <a:cs typeface="Arial"/>
                        </a:rPr>
                        <a:t>The event will probably happen in</a:t>
                      </a:r>
                      <a:r>
                        <a:rPr sz="2000" spc="-114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dirty="0">
                          <a:latin typeface="Arial"/>
                          <a:cs typeface="Arial"/>
                        </a:rPr>
                        <a:t>most  conditions (every 2</a:t>
                      </a:r>
                      <a:r>
                        <a:rPr sz="2000" spc="-7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dirty="0">
                          <a:latin typeface="Arial"/>
                          <a:cs typeface="Arial"/>
                        </a:rPr>
                        <a:t>years).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8100" marB="0">
                    <a:lnL w="3175">
                      <a:solidFill>
                        <a:srgbClr val="9F9F9F"/>
                      </a:solidFill>
                      <a:prstDash val="solid"/>
                    </a:lnL>
                    <a:lnR w="12700">
                      <a:solidFill>
                        <a:srgbClr val="9F9F9F"/>
                      </a:solidFill>
                      <a:prstDash val="solid"/>
                    </a:lnR>
                    <a:lnT w="3175">
                      <a:solidFill>
                        <a:srgbClr val="9F9F9F"/>
                      </a:solidFill>
                      <a:prstDash val="solid"/>
                    </a:lnT>
                    <a:lnB w="3175">
                      <a:solidFill>
                        <a:srgbClr val="9F9F9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77240">
                <a:tc>
                  <a:txBody>
                    <a:bodyPr/>
                    <a:lstStyle/>
                    <a:p>
                      <a:pPr marL="178435">
                        <a:lnSpc>
                          <a:spcPct val="100000"/>
                        </a:lnSpc>
                        <a:spcBef>
                          <a:spcPts val="1065"/>
                        </a:spcBef>
                      </a:pPr>
                      <a:r>
                        <a:rPr sz="2000" dirty="0">
                          <a:latin typeface="Arial"/>
                          <a:cs typeface="Arial"/>
                        </a:rPr>
                        <a:t>Low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135255" marB="0">
                    <a:lnL w="12700">
                      <a:solidFill>
                        <a:srgbClr val="9F9F9F"/>
                      </a:solidFill>
                      <a:prstDash val="solid"/>
                    </a:lnL>
                    <a:lnR w="3175">
                      <a:solidFill>
                        <a:srgbClr val="9F9F9F"/>
                      </a:solidFill>
                      <a:prstDash val="solid"/>
                    </a:lnR>
                    <a:lnT w="3175">
                      <a:solidFill>
                        <a:srgbClr val="9F9F9F"/>
                      </a:solidFill>
                      <a:prstDash val="solid"/>
                    </a:lnT>
                    <a:lnB w="3175">
                      <a:solidFill>
                        <a:srgbClr val="9F9F9F"/>
                      </a:solidFill>
                      <a:prstDash val="solid"/>
                    </a:lnB>
                    <a:solidFill>
                      <a:srgbClr val="DFDFDF"/>
                    </a:solidFill>
                  </a:tcPr>
                </a:tc>
                <a:tc>
                  <a:txBody>
                    <a:bodyPr/>
                    <a:lstStyle/>
                    <a:p>
                      <a:pPr marL="243840" marR="832485" indent="-7048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2000" dirty="0">
                          <a:latin typeface="Arial"/>
                          <a:cs typeface="Arial"/>
                        </a:rPr>
                        <a:t>The event should happen at some</a:t>
                      </a:r>
                      <a:r>
                        <a:rPr sz="2000" spc="-1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spc="-5" dirty="0">
                          <a:latin typeface="Arial"/>
                          <a:cs typeface="Arial"/>
                        </a:rPr>
                        <a:t>time  </a:t>
                      </a:r>
                      <a:r>
                        <a:rPr sz="2000" dirty="0">
                          <a:latin typeface="Arial"/>
                          <a:cs typeface="Arial"/>
                        </a:rPr>
                        <a:t>(every 5</a:t>
                      </a:r>
                      <a:r>
                        <a:rPr sz="20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dirty="0">
                          <a:latin typeface="Arial"/>
                          <a:cs typeface="Arial"/>
                        </a:rPr>
                        <a:t>years).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3175">
                      <a:solidFill>
                        <a:srgbClr val="9F9F9F"/>
                      </a:solidFill>
                      <a:prstDash val="solid"/>
                    </a:lnL>
                    <a:lnR w="12700">
                      <a:solidFill>
                        <a:srgbClr val="9F9F9F"/>
                      </a:solidFill>
                      <a:prstDash val="solid"/>
                    </a:lnR>
                    <a:lnT w="3175">
                      <a:solidFill>
                        <a:srgbClr val="9F9F9F"/>
                      </a:solidFill>
                      <a:prstDash val="solid"/>
                    </a:lnT>
                    <a:lnB w="3175">
                      <a:solidFill>
                        <a:srgbClr val="9F9F9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80986">
                <a:tc>
                  <a:txBody>
                    <a:bodyPr/>
                    <a:lstStyle/>
                    <a:p>
                      <a:pPr marL="178435">
                        <a:lnSpc>
                          <a:spcPct val="100000"/>
                        </a:lnSpc>
                        <a:spcBef>
                          <a:spcPts val="1060"/>
                        </a:spcBef>
                      </a:pPr>
                      <a:r>
                        <a:rPr sz="2000" dirty="0">
                          <a:latin typeface="Arial"/>
                          <a:cs typeface="Arial"/>
                        </a:rPr>
                        <a:t>Unlikely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134620" marB="0">
                    <a:lnL w="12700">
                      <a:solidFill>
                        <a:srgbClr val="9F9F9F"/>
                      </a:solidFill>
                      <a:prstDash val="solid"/>
                    </a:lnL>
                    <a:lnR w="3175">
                      <a:solidFill>
                        <a:srgbClr val="9F9F9F"/>
                      </a:solidFill>
                      <a:prstDash val="solid"/>
                    </a:lnR>
                    <a:lnT w="3175">
                      <a:solidFill>
                        <a:srgbClr val="9F9F9F"/>
                      </a:solidFill>
                      <a:prstDash val="solid"/>
                    </a:lnT>
                    <a:lnB w="12700">
                      <a:solidFill>
                        <a:srgbClr val="9F9F9F"/>
                      </a:solidFill>
                      <a:prstDash val="solid"/>
                    </a:lnB>
                    <a:solidFill>
                      <a:srgbClr val="DFDFDF"/>
                    </a:solidFill>
                  </a:tcPr>
                </a:tc>
                <a:tc>
                  <a:txBody>
                    <a:bodyPr/>
                    <a:lstStyle/>
                    <a:p>
                      <a:pPr marL="173990" marR="97409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000" dirty="0">
                          <a:latin typeface="Arial"/>
                          <a:cs typeface="Arial"/>
                        </a:rPr>
                        <a:t>The event could happen at some</a:t>
                      </a:r>
                      <a:r>
                        <a:rPr sz="2000" spc="-1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spc="-5" dirty="0">
                          <a:latin typeface="Arial"/>
                          <a:cs typeface="Arial"/>
                        </a:rPr>
                        <a:t>time  </a:t>
                      </a:r>
                      <a:r>
                        <a:rPr sz="2000" dirty="0">
                          <a:latin typeface="Arial"/>
                          <a:cs typeface="Arial"/>
                        </a:rPr>
                        <a:t>(every 10</a:t>
                      </a:r>
                      <a:r>
                        <a:rPr sz="20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dirty="0">
                          <a:latin typeface="Arial"/>
                          <a:cs typeface="Arial"/>
                        </a:rPr>
                        <a:t>years).</a:t>
                      </a:r>
                    </a:p>
                  </a:txBody>
                  <a:tcPr marL="0" marR="0" marT="38735" marB="0">
                    <a:lnL w="3175">
                      <a:solidFill>
                        <a:srgbClr val="9F9F9F"/>
                      </a:solidFill>
                      <a:prstDash val="solid"/>
                    </a:lnL>
                    <a:lnR w="12700">
                      <a:solidFill>
                        <a:srgbClr val="9F9F9F"/>
                      </a:solidFill>
                      <a:prstDash val="solid"/>
                    </a:lnR>
                    <a:lnT w="3175">
                      <a:solidFill>
                        <a:srgbClr val="9F9F9F"/>
                      </a:solidFill>
                      <a:prstDash val="solid"/>
                    </a:lnT>
                    <a:lnB w="12700">
                      <a:solidFill>
                        <a:srgbClr val="9F9F9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4" name="object 4"/>
          <p:cNvGrpSpPr/>
          <p:nvPr/>
        </p:nvGrpSpPr>
        <p:grpSpPr>
          <a:xfrm>
            <a:off x="76200" y="914401"/>
            <a:ext cx="1523999" cy="4928742"/>
            <a:chOff x="452627" y="2738627"/>
            <a:chExt cx="838200" cy="3104515"/>
          </a:xfrm>
        </p:grpSpPr>
        <p:sp>
          <p:nvSpPr>
            <p:cNvPr id="5" name="object 5"/>
            <p:cNvSpPr/>
            <p:nvPr/>
          </p:nvSpPr>
          <p:spPr>
            <a:xfrm>
              <a:off x="457199" y="2743199"/>
              <a:ext cx="829310" cy="3095625"/>
            </a:xfrm>
            <a:custGeom>
              <a:avLst/>
              <a:gdLst/>
              <a:ahLst/>
              <a:cxnLst/>
              <a:rect l="l" t="t" r="r" b="b"/>
              <a:pathLst>
                <a:path w="829310" h="3095625">
                  <a:moveTo>
                    <a:pt x="414528" y="0"/>
                  </a:moveTo>
                  <a:lnTo>
                    <a:pt x="0" y="336169"/>
                  </a:lnTo>
                  <a:lnTo>
                    <a:pt x="207264" y="336169"/>
                  </a:lnTo>
                  <a:lnTo>
                    <a:pt x="207264" y="3095244"/>
                  </a:lnTo>
                  <a:lnTo>
                    <a:pt x="621791" y="3095244"/>
                  </a:lnTo>
                  <a:lnTo>
                    <a:pt x="621791" y="336169"/>
                  </a:lnTo>
                  <a:lnTo>
                    <a:pt x="829056" y="336169"/>
                  </a:lnTo>
                  <a:lnTo>
                    <a:pt x="414528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57199" y="2743199"/>
              <a:ext cx="829310" cy="3095625"/>
            </a:xfrm>
            <a:custGeom>
              <a:avLst/>
              <a:gdLst/>
              <a:ahLst/>
              <a:cxnLst/>
              <a:rect l="l" t="t" r="r" b="b"/>
              <a:pathLst>
                <a:path w="829310" h="3095625">
                  <a:moveTo>
                    <a:pt x="207264" y="3095244"/>
                  </a:moveTo>
                  <a:lnTo>
                    <a:pt x="207264" y="336169"/>
                  </a:lnTo>
                  <a:lnTo>
                    <a:pt x="0" y="336169"/>
                  </a:lnTo>
                  <a:lnTo>
                    <a:pt x="414528" y="0"/>
                  </a:lnTo>
                  <a:lnTo>
                    <a:pt x="829056" y="336169"/>
                  </a:lnTo>
                  <a:lnTo>
                    <a:pt x="621791" y="336169"/>
                  </a:lnTo>
                  <a:lnTo>
                    <a:pt x="621791" y="3095244"/>
                  </a:lnTo>
                  <a:lnTo>
                    <a:pt x="207264" y="3095244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565437" y="2819400"/>
            <a:ext cx="1346522" cy="2648585"/>
          </a:xfrm>
          <a:prstGeom prst="rect">
            <a:avLst/>
          </a:prstGeom>
        </p:spPr>
        <p:txBody>
          <a:bodyPr vert="vert270" wrap="square" lIns="0" tIns="374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5"/>
              </a:spcBef>
            </a:pPr>
            <a:r>
              <a:rPr sz="2000" b="1" spc="-5" dirty="0" smtClean="0">
                <a:solidFill>
                  <a:srgbClr val="2C2C89"/>
                </a:solidFill>
                <a:latin typeface="Lucida Sans Unicode"/>
                <a:cs typeface="Lucida Sans Unicode"/>
              </a:rPr>
              <a:t>Increasing</a:t>
            </a:r>
            <a:r>
              <a:rPr lang="en-US" sz="2000" b="1" spc="-70" dirty="0">
                <a:solidFill>
                  <a:srgbClr val="2C2C89"/>
                </a:solidFill>
                <a:latin typeface="Lucida Sans Unicode"/>
                <a:cs typeface="Lucida Sans Unicode"/>
              </a:rPr>
              <a:t> </a:t>
            </a:r>
            <a:r>
              <a:rPr lang="en-US" sz="2000" b="1" spc="-70" dirty="0" smtClean="0">
                <a:solidFill>
                  <a:srgbClr val="2C2C89"/>
                </a:solidFill>
                <a:latin typeface="Lucida Sans Unicode"/>
                <a:cs typeface="Lucida Sans Unicode"/>
              </a:rPr>
              <a:t>             </a:t>
            </a:r>
            <a:r>
              <a:rPr sz="2000" b="1" spc="-5" dirty="0" smtClean="0">
                <a:solidFill>
                  <a:srgbClr val="2C2C89"/>
                </a:solidFill>
                <a:latin typeface="Lucida Sans Unicode"/>
                <a:cs typeface="Lucida Sans Unicode"/>
              </a:rPr>
              <a:t>Likelihood</a:t>
            </a:r>
            <a:endParaRPr sz="2000" dirty="0">
              <a:latin typeface="Lucida Sans Unicode"/>
              <a:cs typeface="Lucida Sans Unicode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4294967295"/>
          </p:nvPr>
        </p:nvSpPr>
        <p:spPr>
          <a:xfrm>
            <a:off x="535940" y="6290385"/>
            <a:ext cx="1339850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endParaRPr dirty="0"/>
          </a:p>
        </p:txBody>
      </p:sp>
      <p:sp>
        <p:nvSpPr>
          <p:cNvPr id="9" name="object 9"/>
          <p:cNvSpPr txBox="1">
            <a:spLocks noGrp="1"/>
          </p:cNvSpPr>
          <p:nvPr>
            <p:ph type="dt" sz="half" idx="4294967295"/>
          </p:nvPr>
        </p:nvSpPr>
        <p:spPr>
          <a:xfrm>
            <a:off x="4030471" y="6290385"/>
            <a:ext cx="1161414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endParaRPr spc="-5" dirty="0"/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80"/>
              </a:spcBef>
            </a:pPr>
            <a:fld id="{81D60167-4931-47E6-BA6A-407CBD079E47}" type="slidenum">
              <a:rPr dirty="0"/>
              <a:t>24</a:t>
            </a:fld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1140" y="225044"/>
            <a:ext cx="526351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solidFill>
                  <a:srgbClr val="333399"/>
                </a:solidFill>
              </a:rPr>
              <a:t>Qualitative impact level</a:t>
            </a:r>
            <a:r>
              <a:rPr spc="-15" dirty="0">
                <a:solidFill>
                  <a:srgbClr val="333399"/>
                </a:solidFill>
              </a:rPr>
              <a:t> </a:t>
            </a:r>
            <a:r>
              <a:rPr dirty="0">
                <a:solidFill>
                  <a:srgbClr val="333399"/>
                </a:solidFill>
              </a:rPr>
              <a:t>scale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065654" y="2564808"/>
            <a:ext cx="777875" cy="3409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655"/>
              </a:lnSpc>
            </a:pPr>
            <a:r>
              <a:rPr sz="2400" b="1" spc="-10" dirty="0">
                <a:latin typeface="Arial"/>
                <a:cs typeface="Arial"/>
              </a:rPr>
              <a:t>Level</a:t>
            </a:r>
            <a:endParaRPr sz="2400">
              <a:latin typeface="Arial"/>
              <a:cs typeface="Arial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3735940"/>
              </p:ext>
            </p:extLst>
          </p:nvPr>
        </p:nvGraphicFramePr>
        <p:xfrm>
          <a:off x="1600200" y="1819274"/>
          <a:ext cx="7456805" cy="418172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040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527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53554">
                <a:tc>
                  <a:txBody>
                    <a:bodyPr/>
                    <a:lstStyle/>
                    <a:p>
                      <a:pPr marR="5080" algn="ctr">
                        <a:lnSpc>
                          <a:spcPct val="100000"/>
                        </a:lnSpc>
                        <a:spcBef>
                          <a:spcPts val="1235"/>
                        </a:spcBef>
                      </a:pPr>
                      <a:r>
                        <a:rPr sz="2400" b="1" spc="-5" dirty="0">
                          <a:latin typeface="Arial"/>
                          <a:cs typeface="Arial"/>
                        </a:rPr>
                        <a:t>Impact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156845" marB="0">
                    <a:lnL w="12700">
                      <a:solidFill>
                        <a:srgbClr val="9F9F9F"/>
                      </a:solidFill>
                      <a:prstDash val="solid"/>
                    </a:lnL>
                    <a:lnR w="3175">
                      <a:solidFill>
                        <a:srgbClr val="9F9F9F"/>
                      </a:solidFill>
                      <a:prstDash val="solid"/>
                    </a:lnR>
                    <a:lnT w="12700">
                      <a:solidFill>
                        <a:srgbClr val="9F9F9F"/>
                      </a:solidFill>
                      <a:prstDash val="solid"/>
                    </a:lnT>
                    <a:lnB w="3175">
                      <a:solidFill>
                        <a:srgbClr val="9F9F9F"/>
                      </a:solidFill>
                      <a:prstDash val="solid"/>
                    </a:lnB>
                    <a:solidFill>
                      <a:srgbClr val="DFDFDF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235"/>
                        </a:spcBef>
                      </a:pPr>
                      <a:r>
                        <a:rPr sz="2400" b="1" spc="-5" dirty="0">
                          <a:latin typeface="Arial"/>
                          <a:cs typeface="Arial"/>
                        </a:rPr>
                        <a:t>Description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156845" marB="0">
                    <a:lnL w="3175">
                      <a:solidFill>
                        <a:srgbClr val="9F9F9F"/>
                      </a:solidFill>
                      <a:prstDash val="solid"/>
                    </a:lnL>
                    <a:lnR w="12700">
                      <a:solidFill>
                        <a:srgbClr val="9F9F9F"/>
                      </a:solidFill>
                      <a:prstDash val="solid"/>
                    </a:lnR>
                    <a:lnT w="12700">
                      <a:solidFill>
                        <a:srgbClr val="9F9F9F"/>
                      </a:solidFill>
                      <a:prstDash val="solid"/>
                    </a:lnT>
                    <a:lnB w="3175">
                      <a:solidFill>
                        <a:srgbClr val="9F9F9F"/>
                      </a:solidFill>
                      <a:prstDash val="solid"/>
                    </a:lnB>
                    <a:solidFill>
                      <a:srgbClr val="DFDFD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63167">
                <a:tc>
                  <a:txBody>
                    <a:bodyPr/>
                    <a:lstStyle/>
                    <a:p>
                      <a:pPr marR="5080" algn="ctr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sz="2400" dirty="0">
                          <a:latin typeface="Arial"/>
                          <a:cs typeface="Arial"/>
                        </a:rPr>
                        <a:t>Major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152400" marB="0">
                    <a:lnL w="12700">
                      <a:solidFill>
                        <a:srgbClr val="9F9F9F"/>
                      </a:solidFill>
                      <a:prstDash val="solid"/>
                    </a:lnL>
                    <a:lnR w="3175">
                      <a:solidFill>
                        <a:srgbClr val="9F9F9F"/>
                      </a:solidFill>
                      <a:prstDash val="solid"/>
                    </a:lnR>
                    <a:lnT w="3175">
                      <a:solidFill>
                        <a:srgbClr val="9F9F9F"/>
                      </a:solidFill>
                      <a:prstDash val="solid"/>
                    </a:lnT>
                    <a:lnB w="3175">
                      <a:solidFill>
                        <a:srgbClr val="9F9F9F"/>
                      </a:solidFill>
                      <a:prstDash val="solid"/>
                    </a:lnB>
                    <a:solidFill>
                      <a:srgbClr val="DFDFDF"/>
                    </a:solidFill>
                  </a:tcPr>
                </a:tc>
                <a:tc>
                  <a:txBody>
                    <a:bodyPr/>
                    <a:lstStyle/>
                    <a:p>
                      <a:pPr marL="173990" marR="459105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Major problems </a:t>
                      </a:r>
                      <a:r>
                        <a:rPr sz="2000" dirty="0">
                          <a:latin typeface="Arial"/>
                          <a:cs typeface="Arial"/>
                        </a:rPr>
                        <a:t>would occur and</a:t>
                      </a:r>
                      <a:r>
                        <a:rPr sz="2000" spc="-1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dirty="0">
                          <a:latin typeface="Arial"/>
                          <a:cs typeface="Arial"/>
                        </a:rPr>
                        <a:t>threaten  the provision of important processes  </a:t>
                      </a:r>
                      <a:r>
                        <a:rPr sz="2000" b="1" dirty="0">
                          <a:latin typeface="Arial"/>
                          <a:cs typeface="Arial"/>
                        </a:rPr>
                        <a:t>resulting in significant financial</a:t>
                      </a:r>
                      <a:r>
                        <a:rPr sz="2000" b="1" spc="-1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b="1" dirty="0">
                          <a:latin typeface="Arial"/>
                          <a:cs typeface="Arial"/>
                        </a:rPr>
                        <a:t>loss</a:t>
                      </a:r>
                      <a:r>
                        <a:rPr sz="2000" dirty="0">
                          <a:latin typeface="Arial"/>
                          <a:cs typeface="Arial"/>
                        </a:rPr>
                        <a:t>.</a:t>
                      </a:r>
                    </a:p>
                  </a:txBody>
                  <a:tcPr marL="0" marR="0" marT="38100" marB="0">
                    <a:lnL w="3175">
                      <a:solidFill>
                        <a:srgbClr val="9F9F9F"/>
                      </a:solidFill>
                      <a:prstDash val="solid"/>
                    </a:lnL>
                    <a:lnR w="12700">
                      <a:solidFill>
                        <a:srgbClr val="9F9F9F"/>
                      </a:solidFill>
                      <a:prstDash val="solid"/>
                    </a:lnR>
                    <a:lnT w="3175">
                      <a:solidFill>
                        <a:srgbClr val="9F9F9F"/>
                      </a:solidFill>
                      <a:prstDash val="solid"/>
                    </a:lnT>
                    <a:lnB w="3175">
                      <a:solidFill>
                        <a:srgbClr val="9F9F9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61644">
                <a:tc>
                  <a:txBody>
                    <a:bodyPr/>
                    <a:lstStyle/>
                    <a:p>
                      <a:pPr marR="4445" algn="ctr">
                        <a:lnSpc>
                          <a:spcPct val="100000"/>
                        </a:lnSpc>
                        <a:spcBef>
                          <a:spcPts val="1195"/>
                        </a:spcBef>
                      </a:pPr>
                      <a:r>
                        <a:rPr sz="2400" spc="-5" dirty="0">
                          <a:latin typeface="Arial"/>
                          <a:cs typeface="Arial"/>
                        </a:rPr>
                        <a:t>Moderate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151765" marB="0">
                    <a:lnL w="12700">
                      <a:solidFill>
                        <a:srgbClr val="9F9F9F"/>
                      </a:solidFill>
                      <a:prstDash val="solid"/>
                    </a:lnL>
                    <a:lnR w="3175">
                      <a:solidFill>
                        <a:srgbClr val="9F9F9F"/>
                      </a:solidFill>
                      <a:prstDash val="solid"/>
                    </a:lnR>
                    <a:lnT w="3175">
                      <a:solidFill>
                        <a:srgbClr val="9F9F9F"/>
                      </a:solidFill>
                      <a:prstDash val="solid"/>
                    </a:lnT>
                    <a:lnB w="3175">
                      <a:solidFill>
                        <a:srgbClr val="9F9F9F"/>
                      </a:solidFill>
                      <a:prstDash val="solid"/>
                    </a:lnB>
                    <a:solidFill>
                      <a:srgbClr val="DFDFDF"/>
                    </a:solidFill>
                  </a:tcPr>
                </a:tc>
                <a:tc>
                  <a:txBody>
                    <a:bodyPr/>
                    <a:lstStyle/>
                    <a:p>
                      <a:pPr marL="173990" marR="401955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2000" b="1" spc="-5" dirty="0">
                          <a:latin typeface="Arial"/>
                          <a:cs typeface="Arial"/>
                        </a:rPr>
                        <a:t>Services </a:t>
                      </a:r>
                      <a:r>
                        <a:rPr sz="2000" b="1" spc="5" dirty="0">
                          <a:latin typeface="Arial"/>
                          <a:cs typeface="Arial"/>
                        </a:rPr>
                        <a:t>would </a:t>
                      </a:r>
                      <a:r>
                        <a:rPr sz="2000" b="1" dirty="0">
                          <a:latin typeface="Arial"/>
                          <a:cs typeface="Arial"/>
                        </a:rPr>
                        <a:t>continue</a:t>
                      </a:r>
                      <a:r>
                        <a:rPr sz="2000" dirty="0">
                          <a:latin typeface="Arial"/>
                          <a:cs typeface="Arial"/>
                        </a:rPr>
                        <a:t>, but would</a:t>
                      </a:r>
                      <a:r>
                        <a:rPr sz="2000" spc="-1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b="1" dirty="0">
                          <a:latin typeface="Arial"/>
                          <a:cs typeface="Arial"/>
                        </a:rPr>
                        <a:t>need  to be reviewed or</a:t>
                      </a:r>
                      <a:r>
                        <a:rPr sz="2000" b="1" spc="-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b="1" dirty="0">
                          <a:latin typeface="Arial"/>
                          <a:cs typeface="Arial"/>
                        </a:rPr>
                        <a:t>changed.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8100" marB="0">
                    <a:lnL w="3175">
                      <a:solidFill>
                        <a:srgbClr val="9F9F9F"/>
                      </a:solidFill>
                      <a:prstDash val="solid"/>
                    </a:lnL>
                    <a:lnR w="12700">
                      <a:solidFill>
                        <a:srgbClr val="9F9F9F"/>
                      </a:solidFill>
                      <a:prstDash val="solid"/>
                    </a:lnR>
                    <a:lnT w="3175">
                      <a:solidFill>
                        <a:srgbClr val="9F9F9F"/>
                      </a:solidFill>
                      <a:prstDash val="solid"/>
                    </a:lnT>
                    <a:lnB w="3175">
                      <a:solidFill>
                        <a:srgbClr val="9F9F9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9807">
                <a:tc>
                  <a:txBody>
                    <a:bodyPr/>
                    <a:lstStyle/>
                    <a:p>
                      <a:pPr marR="3175" algn="ctr">
                        <a:lnSpc>
                          <a:spcPct val="100000"/>
                        </a:lnSpc>
                        <a:spcBef>
                          <a:spcPts val="1205"/>
                        </a:spcBef>
                      </a:pPr>
                      <a:r>
                        <a:rPr sz="2400" spc="-5" dirty="0">
                          <a:latin typeface="Arial"/>
                          <a:cs typeface="Arial"/>
                        </a:rPr>
                        <a:t>Minor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153035" marB="0">
                    <a:lnL w="12700">
                      <a:solidFill>
                        <a:srgbClr val="9F9F9F"/>
                      </a:solidFill>
                      <a:prstDash val="solid"/>
                    </a:lnL>
                    <a:lnR w="3175">
                      <a:solidFill>
                        <a:srgbClr val="9F9F9F"/>
                      </a:solidFill>
                      <a:prstDash val="solid"/>
                    </a:lnR>
                    <a:lnT w="3175">
                      <a:solidFill>
                        <a:srgbClr val="9F9F9F"/>
                      </a:solidFill>
                      <a:prstDash val="solid"/>
                    </a:lnT>
                    <a:lnB w="3175">
                      <a:solidFill>
                        <a:srgbClr val="9F9F9F"/>
                      </a:solidFill>
                      <a:prstDash val="solid"/>
                    </a:lnB>
                    <a:solidFill>
                      <a:srgbClr val="DFDFDF"/>
                    </a:solidFill>
                  </a:tcPr>
                </a:tc>
                <a:tc>
                  <a:txBody>
                    <a:bodyPr/>
                    <a:lstStyle/>
                    <a:p>
                      <a:pPr marL="173990">
                        <a:lnSpc>
                          <a:spcPct val="100000"/>
                        </a:lnSpc>
                        <a:spcBef>
                          <a:spcPts val="309"/>
                        </a:spcBef>
                      </a:pPr>
                      <a:r>
                        <a:rPr sz="2000" spc="-5" dirty="0">
                          <a:latin typeface="Arial"/>
                          <a:cs typeface="Arial"/>
                        </a:rPr>
                        <a:t>Effectiveness </a:t>
                      </a:r>
                      <a:r>
                        <a:rPr sz="2000" dirty="0">
                          <a:latin typeface="Arial"/>
                          <a:cs typeface="Arial"/>
                        </a:rPr>
                        <a:t>of services would</a:t>
                      </a:r>
                      <a:r>
                        <a:rPr sz="2000" spc="-9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dirty="0">
                          <a:latin typeface="Arial"/>
                          <a:cs typeface="Arial"/>
                        </a:rPr>
                        <a:t>be</a:t>
                      </a:r>
                      <a:endParaRPr sz="2000">
                        <a:latin typeface="Arial"/>
                        <a:cs typeface="Arial"/>
                      </a:endParaRPr>
                    </a:p>
                    <a:p>
                      <a:pPr marL="173990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threatened but dealt</a:t>
                      </a:r>
                      <a:r>
                        <a:rPr sz="2000" b="1" spc="-8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b="1" dirty="0">
                          <a:latin typeface="Arial"/>
                          <a:cs typeface="Arial"/>
                        </a:rPr>
                        <a:t>with</a:t>
                      </a:r>
                      <a:r>
                        <a:rPr sz="2000" dirty="0">
                          <a:latin typeface="Arial"/>
                          <a:cs typeface="Arial"/>
                        </a:rPr>
                        <a:t>.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9369" marB="0">
                    <a:lnL w="3175">
                      <a:solidFill>
                        <a:srgbClr val="9F9F9F"/>
                      </a:solidFill>
                      <a:prstDash val="solid"/>
                    </a:lnL>
                    <a:lnR w="12700">
                      <a:solidFill>
                        <a:srgbClr val="9F9F9F"/>
                      </a:solidFill>
                      <a:prstDash val="solid"/>
                    </a:lnR>
                    <a:lnT w="3175">
                      <a:solidFill>
                        <a:srgbClr val="9F9F9F"/>
                      </a:solidFill>
                      <a:prstDash val="solid"/>
                    </a:lnT>
                    <a:lnB w="3175">
                      <a:solidFill>
                        <a:srgbClr val="9F9F9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53554">
                <a:tc>
                  <a:txBody>
                    <a:bodyPr/>
                    <a:lstStyle/>
                    <a:p>
                      <a:pPr marR="5080" algn="ctr">
                        <a:lnSpc>
                          <a:spcPct val="100000"/>
                        </a:lnSpc>
                        <a:spcBef>
                          <a:spcPts val="1195"/>
                        </a:spcBef>
                      </a:pPr>
                      <a:r>
                        <a:rPr sz="2400" spc="-5" dirty="0">
                          <a:latin typeface="Arial"/>
                          <a:cs typeface="Arial"/>
                        </a:rPr>
                        <a:t>Insignificant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151765" marB="0">
                    <a:lnL w="12700">
                      <a:solidFill>
                        <a:srgbClr val="9F9F9F"/>
                      </a:solidFill>
                      <a:prstDash val="solid"/>
                    </a:lnL>
                    <a:lnR w="3175">
                      <a:solidFill>
                        <a:srgbClr val="9F9F9F"/>
                      </a:solidFill>
                      <a:prstDash val="solid"/>
                    </a:lnR>
                    <a:lnT w="3175">
                      <a:solidFill>
                        <a:srgbClr val="9F9F9F"/>
                      </a:solidFill>
                      <a:prstDash val="solid"/>
                    </a:lnT>
                    <a:lnB w="12700">
                      <a:solidFill>
                        <a:srgbClr val="9F9F9F"/>
                      </a:solidFill>
                      <a:prstDash val="solid"/>
                    </a:lnB>
                    <a:solidFill>
                      <a:srgbClr val="DFDFDF"/>
                    </a:solidFill>
                  </a:tcPr>
                </a:tc>
                <a:tc>
                  <a:txBody>
                    <a:bodyPr/>
                    <a:lstStyle/>
                    <a:p>
                      <a:pPr marL="173990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2000" dirty="0">
                          <a:latin typeface="Arial"/>
                          <a:cs typeface="Arial"/>
                        </a:rPr>
                        <a:t>Dealt with as a part of </a:t>
                      </a:r>
                      <a:r>
                        <a:rPr sz="2000" b="1" dirty="0">
                          <a:latin typeface="Arial"/>
                          <a:cs typeface="Arial"/>
                        </a:rPr>
                        <a:t>routine</a:t>
                      </a:r>
                      <a:r>
                        <a:rPr sz="2000" b="1" spc="-1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b="1" dirty="0">
                          <a:latin typeface="Arial"/>
                          <a:cs typeface="Arial"/>
                        </a:rPr>
                        <a:t>operations</a:t>
                      </a:r>
                      <a:r>
                        <a:rPr sz="2000" dirty="0">
                          <a:latin typeface="Arial"/>
                          <a:cs typeface="Arial"/>
                        </a:rPr>
                        <a:t>.</a:t>
                      </a:r>
                    </a:p>
                  </a:txBody>
                  <a:tcPr marL="0" marR="0" marT="38100" marB="0">
                    <a:lnL w="3175">
                      <a:solidFill>
                        <a:srgbClr val="9F9F9F"/>
                      </a:solidFill>
                      <a:prstDash val="solid"/>
                    </a:lnL>
                    <a:lnR w="12700">
                      <a:solidFill>
                        <a:srgbClr val="9F9F9F"/>
                      </a:solidFill>
                      <a:prstDash val="solid"/>
                    </a:lnR>
                    <a:lnT w="3175">
                      <a:solidFill>
                        <a:srgbClr val="9F9F9F"/>
                      </a:solidFill>
                      <a:prstDash val="solid"/>
                    </a:lnT>
                    <a:lnB w="12700">
                      <a:solidFill>
                        <a:srgbClr val="9F9F9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5" name="object 5"/>
          <p:cNvGrpSpPr/>
          <p:nvPr/>
        </p:nvGrpSpPr>
        <p:grpSpPr>
          <a:xfrm>
            <a:off x="4898" y="2434713"/>
            <a:ext cx="1448934" cy="3571240"/>
            <a:chOff x="370331" y="2453639"/>
            <a:chExt cx="853440" cy="3571240"/>
          </a:xfrm>
        </p:grpSpPr>
        <p:sp>
          <p:nvSpPr>
            <p:cNvPr id="6" name="object 6"/>
            <p:cNvSpPr/>
            <p:nvPr/>
          </p:nvSpPr>
          <p:spPr>
            <a:xfrm>
              <a:off x="374903" y="2458211"/>
              <a:ext cx="844550" cy="3561715"/>
            </a:xfrm>
            <a:custGeom>
              <a:avLst/>
              <a:gdLst/>
              <a:ahLst/>
              <a:cxnLst/>
              <a:rect l="l" t="t" r="r" b="b"/>
              <a:pathLst>
                <a:path w="844550" h="3561715">
                  <a:moveTo>
                    <a:pt x="422147" y="0"/>
                  </a:moveTo>
                  <a:lnTo>
                    <a:pt x="0" y="409701"/>
                  </a:lnTo>
                  <a:lnTo>
                    <a:pt x="211074" y="409701"/>
                  </a:lnTo>
                  <a:lnTo>
                    <a:pt x="211074" y="3561588"/>
                  </a:lnTo>
                  <a:lnTo>
                    <a:pt x="633222" y="3561588"/>
                  </a:lnTo>
                  <a:lnTo>
                    <a:pt x="633222" y="409701"/>
                  </a:lnTo>
                  <a:lnTo>
                    <a:pt x="844296" y="409701"/>
                  </a:lnTo>
                  <a:lnTo>
                    <a:pt x="422147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74903" y="2458211"/>
              <a:ext cx="844550" cy="3561715"/>
            </a:xfrm>
            <a:custGeom>
              <a:avLst/>
              <a:gdLst/>
              <a:ahLst/>
              <a:cxnLst/>
              <a:rect l="l" t="t" r="r" b="b"/>
              <a:pathLst>
                <a:path w="844550" h="3561715">
                  <a:moveTo>
                    <a:pt x="211074" y="3561588"/>
                  </a:moveTo>
                  <a:lnTo>
                    <a:pt x="211074" y="409701"/>
                  </a:lnTo>
                  <a:lnTo>
                    <a:pt x="0" y="409701"/>
                  </a:lnTo>
                  <a:lnTo>
                    <a:pt x="422147" y="0"/>
                  </a:lnTo>
                  <a:lnTo>
                    <a:pt x="844296" y="409701"/>
                  </a:lnTo>
                  <a:lnTo>
                    <a:pt x="633222" y="409701"/>
                  </a:lnTo>
                  <a:lnTo>
                    <a:pt x="633222" y="3561588"/>
                  </a:lnTo>
                  <a:lnTo>
                    <a:pt x="211074" y="3561588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447335" y="3276600"/>
            <a:ext cx="416559" cy="2209800"/>
          </a:xfrm>
          <a:prstGeom prst="rect">
            <a:avLst/>
          </a:prstGeom>
        </p:spPr>
        <p:txBody>
          <a:bodyPr vert="vert270" wrap="square" lIns="0" tIns="374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5"/>
              </a:spcBef>
            </a:pPr>
            <a:r>
              <a:rPr sz="2000" b="1" spc="-5" dirty="0">
                <a:solidFill>
                  <a:srgbClr val="2C2C89"/>
                </a:solidFill>
                <a:latin typeface="Lucida Sans Unicode"/>
                <a:cs typeface="Lucida Sans Unicode"/>
              </a:rPr>
              <a:t>Increasing</a:t>
            </a:r>
            <a:r>
              <a:rPr sz="2000" b="1" spc="-85" dirty="0">
                <a:solidFill>
                  <a:srgbClr val="2C2C89"/>
                </a:solidFill>
                <a:latin typeface="Lucida Sans Unicode"/>
                <a:cs typeface="Lucida Sans Unicode"/>
              </a:rPr>
              <a:t> </a:t>
            </a:r>
            <a:r>
              <a:rPr sz="2000" b="1" dirty="0">
                <a:solidFill>
                  <a:srgbClr val="2C2C89"/>
                </a:solidFill>
                <a:latin typeface="Lucida Sans Unicode"/>
                <a:cs typeface="Lucida Sans Unicode"/>
              </a:rPr>
              <a:t>Impact</a:t>
            </a:r>
            <a:endParaRPr sz="2000" dirty="0">
              <a:latin typeface="Lucida Sans Unicode"/>
              <a:cs typeface="Lucida Sans Unicode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4294967295"/>
          </p:nvPr>
        </p:nvSpPr>
        <p:spPr>
          <a:xfrm>
            <a:off x="535940" y="6290385"/>
            <a:ext cx="1339850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endParaRPr dirty="0"/>
          </a:p>
        </p:txBody>
      </p:sp>
      <p:sp>
        <p:nvSpPr>
          <p:cNvPr id="10" name="object 10"/>
          <p:cNvSpPr txBox="1">
            <a:spLocks noGrp="1"/>
          </p:cNvSpPr>
          <p:nvPr>
            <p:ph type="dt" sz="half" idx="4294967295"/>
          </p:nvPr>
        </p:nvSpPr>
        <p:spPr>
          <a:xfrm>
            <a:off x="4030471" y="6290385"/>
            <a:ext cx="1161414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endParaRPr spc="-5" dirty="0"/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80"/>
              </a:spcBef>
            </a:pPr>
            <a:fld id="{81D60167-4931-47E6-BA6A-407CBD079E47}" type="slidenum">
              <a:rPr dirty="0"/>
              <a:t>25</a:t>
            </a:fld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47217" y="179070"/>
            <a:ext cx="654812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solidFill>
                  <a:srgbClr val="333399"/>
                </a:solidFill>
              </a:rPr>
              <a:t>Qualitative </a:t>
            </a:r>
            <a:r>
              <a:rPr dirty="0">
                <a:solidFill>
                  <a:srgbClr val="333399"/>
                </a:solidFill>
              </a:rPr>
              <a:t>risk </a:t>
            </a:r>
            <a:r>
              <a:rPr spc="-5" dirty="0">
                <a:solidFill>
                  <a:srgbClr val="333399"/>
                </a:solidFill>
              </a:rPr>
              <a:t>estimation </a:t>
            </a:r>
            <a:r>
              <a:rPr dirty="0">
                <a:solidFill>
                  <a:srgbClr val="333399"/>
                </a:solidFill>
              </a:rPr>
              <a:t>-</a:t>
            </a:r>
            <a:r>
              <a:rPr spc="-40" dirty="0">
                <a:solidFill>
                  <a:srgbClr val="333399"/>
                </a:solidFill>
              </a:rPr>
              <a:t> </a:t>
            </a:r>
            <a:r>
              <a:rPr dirty="0">
                <a:solidFill>
                  <a:srgbClr val="333399"/>
                </a:solidFill>
              </a:rPr>
              <a:t>example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49762" y="2373633"/>
            <a:ext cx="309880" cy="129667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2315"/>
              </a:lnSpc>
            </a:pPr>
            <a:r>
              <a:rPr sz="2000" b="1" dirty="0">
                <a:latin typeface="Arial"/>
                <a:cs typeface="Arial"/>
              </a:rPr>
              <a:t>Like</a:t>
            </a:r>
            <a:r>
              <a:rPr sz="2000" b="1" spc="-10" dirty="0">
                <a:latin typeface="Arial"/>
                <a:cs typeface="Arial"/>
              </a:rPr>
              <a:t>l</a:t>
            </a:r>
            <a:r>
              <a:rPr sz="2000" b="1" dirty="0">
                <a:latin typeface="Arial"/>
                <a:cs typeface="Arial"/>
              </a:rPr>
              <a:t>iho</a:t>
            </a:r>
            <a:r>
              <a:rPr sz="2000" b="1" spc="-10" dirty="0">
                <a:latin typeface="Arial"/>
                <a:cs typeface="Arial"/>
              </a:rPr>
              <a:t>o</a:t>
            </a:r>
            <a:r>
              <a:rPr sz="2000" b="1" dirty="0">
                <a:latin typeface="Arial"/>
                <a:cs typeface="Arial"/>
              </a:rPr>
              <a:t>d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93444" y="521309"/>
            <a:ext cx="5991225" cy="978535"/>
          </a:xfrm>
          <a:prstGeom prst="rect">
            <a:avLst/>
          </a:prstGeom>
        </p:spPr>
        <p:txBody>
          <a:bodyPr vert="horz" wrap="square" lIns="0" tIns="1841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50"/>
              </a:spcBef>
            </a:pPr>
            <a:r>
              <a:rPr sz="2000" b="1" spc="-5" dirty="0">
                <a:latin typeface="Arial"/>
                <a:cs typeface="Arial"/>
              </a:rPr>
              <a:t>Qualitative </a:t>
            </a:r>
            <a:r>
              <a:rPr sz="2000" b="1" dirty="0">
                <a:latin typeface="Arial"/>
                <a:cs typeface="Arial"/>
              </a:rPr>
              <a:t>risk </a:t>
            </a:r>
            <a:r>
              <a:rPr sz="2000" b="1" spc="-5" dirty="0">
                <a:latin typeface="Arial"/>
                <a:cs typeface="Arial"/>
              </a:rPr>
              <a:t>levels: </a:t>
            </a:r>
            <a:r>
              <a:rPr sz="2000" dirty="0">
                <a:latin typeface="Arial"/>
                <a:cs typeface="Arial"/>
              </a:rPr>
              <a:t>Add likelihood &amp; impact</a:t>
            </a:r>
            <a:r>
              <a:rPr sz="2000" spc="-204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level</a:t>
            </a:r>
            <a:endParaRPr sz="2000">
              <a:latin typeface="Arial"/>
              <a:cs typeface="Arial"/>
            </a:endParaRPr>
          </a:p>
          <a:p>
            <a:pPr marL="3705225">
              <a:lnSpc>
                <a:spcPct val="100000"/>
              </a:lnSpc>
              <a:spcBef>
                <a:spcPts val="1350"/>
              </a:spcBef>
            </a:pPr>
            <a:r>
              <a:rPr sz="2000" b="1" dirty="0">
                <a:latin typeface="Arial"/>
                <a:cs typeface="Arial"/>
              </a:rPr>
              <a:t>Impact</a:t>
            </a:r>
            <a:r>
              <a:rPr sz="2000" b="1" spc="-35" dirty="0">
                <a:latin typeface="Arial"/>
                <a:cs typeface="Arial"/>
              </a:rPr>
              <a:t> </a:t>
            </a:r>
            <a:r>
              <a:rPr sz="2000" b="1" spc="-5" dirty="0">
                <a:latin typeface="Arial"/>
                <a:cs typeface="Arial"/>
              </a:rPr>
              <a:t>level</a:t>
            </a:r>
            <a:endParaRPr sz="2000">
              <a:latin typeface="Arial"/>
              <a:cs typeface="Arial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590550" y="1616075"/>
          <a:ext cx="7711439" cy="288124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608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35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55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643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0713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25601">
                <a:tc>
                  <a:txBody>
                    <a:bodyPr/>
                    <a:lstStyle/>
                    <a:p>
                      <a:pPr marL="234950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2000" dirty="0">
                          <a:latin typeface="Arial"/>
                          <a:cs typeface="Arial"/>
                        </a:rPr>
                        <a:t>Risk</a:t>
                      </a:r>
                      <a:r>
                        <a:rPr sz="20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dirty="0">
                          <a:latin typeface="Arial"/>
                          <a:cs typeface="Arial"/>
                        </a:rPr>
                        <a:t>level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17780" marB="0">
                    <a:lnL w="12700">
                      <a:solidFill>
                        <a:srgbClr val="C0C0C0"/>
                      </a:solidFill>
                      <a:prstDash val="solid"/>
                    </a:lnL>
                    <a:lnR w="12700">
                      <a:solidFill>
                        <a:srgbClr val="C0C0C0"/>
                      </a:solidFill>
                      <a:prstDash val="solid"/>
                    </a:lnR>
                    <a:lnT w="12700">
                      <a:solidFill>
                        <a:srgbClr val="C0C0C0"/>
                      </a:solidFill>
                      <a:prstDash val="solid"/>
                    </a:lnT>
                    <a:lnB w="12700">
                      <a:solidFill>
                        <a:srgbClr val="C0C0C0"/>
                      </a:solidFill>
                      <a:prstDash val="solid"/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124460">
                        <a:lnSpc>
                          <a:spcPct val="100000"/>
                        </a:lnSpc>
                        <a:spcBef>
                          <a:spcPts val="1520"/>
                        </a:spcBef>
                      </a:pPr>
                      <a:r>
                        <a:rPr sz="2000" dirty="0">
                          <a:solidFill>
                            <a:srgbClr val="993366"/>
                          </a:solidFill>
                          <a:latin typeface="Arial"/>
                          <a:cs typeface="Arial"/>
                        </a:rPr>
                        <a:t>(0)</a:t>
                      </a:r>
                      <a:r>
                        <a:rPr sz="2000" spc="-55" dirty="0">
                          <a:solidFill>
                            <a:srgbClr val="99336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000" dirty="0">
                          <a:solidFill>
                            <a:srgbClr val="993366"/>
                          </a:solidFill>
                          <a:latin typeface="Arial"/>
                          <a:cs typeface="Arial"/>
                        </a:rPr>
                        <a:t>Insignificant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193040" marB="0">
                    <a:lnL w="12700">
                      <a:solidFill>
                        <a:srgbClr val="C0C0C0"/>
                      </a:solidFill>
                      <a:prstDash val="solid"/>
                    </a:lnL>
                    <a:lnR w="12700">
                      <a:solidFill>
                        <a:srgbClr val="C0C0C0"/>
                      </a:solidFill>
                      <a:prstDash val="solid"/>
                    </a:lnR>
                    <a:lnT w="12700">
                      <a:solidFill>
                        <a:srgbClr val="C0C0C0"/>
                      </a:solidFill>
                      <a:prstDash val="solid"/>
                    </a:lnT>
                    <a:lnB w="12700">
                      <a:solidFill>
                        <a:srgbClr val="C0C0C0"/>
                      </a:solidFill>
                      <a:prstDash val="solid"/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144145">
                        <a:lnSpc>
                          <a:spcPct val="100000"/>
                        </a:lnSpc>
                        <a:spcBef>
                          <a:spcPts val="1520"/>
                        </a:spcBef>
                      </a:pPr>
                      <a:r>
                        <a:rPr sz="2000" dirty="0">
                          <a:solidFill>
                            <a:srgbClr val="993366"/>
                          </a:solidFill>
                          <a:latin typeface="Arial"/>
                          <a:cs typeface="Arial"/>
                        </a:rPr>
                        <a:t>(1)</a:t>
                      </a:r>
                      <a:r>
                        <a:rPr sz="2000" spc="-55" dirty="0">
                          <a:solidFill>
                            <a:srgbClr val="99336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000" dirty="0">
                          <a:solidFill>
                            <a:srgbClr val="993366"/>
                          </a:solidFill>
                          <a:latin typeface="Arial"/>
                          <a:cs typeface="Arial"/>
                        </a:rPr>
                        <a:t>Minor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193040" marB="0">
                    <a:lnL w="12700">
                      <a:solidFill>
                        <a:srgbClr val="C0C0C0"/>
                      </a:solidFill>
                      <a:prstDash val="solid"/>
                    </a:lnL>
                    <a:lnR w="12700">
                      <a:solidFill>
                        <a:srgbClr val="C0C0C0"/>
                      </a:solidFill>
                      <a:prstDash val="solid"/>
                    </a:lnR>
                    <a:lnT w="12700">
                      <a:solidFill>
                        <a:srgbClr val="C0C0C0"/>
                      </a:solidFill>
                      <a:prstDash val="solid"/>
                    </a:lnT>
                    <a:lnB w="12700">
                      <a:solidFill>
                        <a:srgbClr val="C0C0C0"/>
                      </a:solidFill>
                      <a:prstDash val="solid"/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105410">
                        <a:lnSpc>
                          <a:spcPct val="100000"/>
                        </a:lnSpc>
                        <a:spcBef>
                          <a:spcPts val="1520"/>
                        </a:spcBef>
                      </a:pPr>
                      <a:r>
                        <a:rPr sz="2000" dirty="0">
                          <a:solidFill>
                            <a:srgbClr val="993366"/>
                          </a:solidFill>
                          <a:latin typeface="Arial"/>
                          <a:cs typeface="Arial"/>
                        </a:rPr>
                        <a:t>(2)</a:t>
                      </a:r>
                      <a:r>
                        <a:rPr sz="2000" spc="-55" dirty="0">
                          <a:solidFill>
                            <a:srgbClr val="99336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000" dirty="0">
                          <a:solidFill>
                            <a:srgbClr val="993366"/>
                          </a:solidFill>
                          <a:latin typeface="Arial"/>
                          <a:cs typeface="Arial"/>
                        </a:rPr>
                        <a:t>Moderate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193040" marB="0">
                    <a:lnL w="12700">
                      <a:solidFill>
                        <a:srgbClr val="C0C0C0"/>
                      </a:solidFill>
                      <a:prstDash val="solid"/>
                    </a:lnL>
                    <a:lnR w="12700">
                      <a:solidFill>
                        <a:srgbClr val="C0C0C0"/>
                      </a:solidFill>
                      <a:prstDash val="solid"/>
                    </a:lnR>
                    <a:lnT w="12700">
                      <a:solidFill>
                        <a:srgbClr val="C0C0C0"/>
                      </a:solidFill>
                      <a:prstDash val="solid"/>
                    </a:lnT>
                    <a:lnB w="12700">
                      <a:solidFill>
                        <a:srgbClr val="C0C0C0"/>
                      </a:solidFill>
                      <a:prstDash val="solid"/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95885">
                        <a:lnSpc>
                          <a:spcPct val="100000"/>
                        </a:lnSpc>
                        <a:spcBef>
                          <a:spcPts val="1520"/>
                        </a:spcBef>
                      </a:pPr>
                      <a:r>
                        <a:rPr sz="2000" dirty="0">
                          <a:solidFill>
                            <a:srgbClr val="993366"/>
                          </a:solidFill>
                          <a:latin typeface="Arial"/>
                          <a:cs typeface="Arial"/>
                        </a:rPr>
                        <a:t>(3)</a:t>
                      </a:r>
                      <a:r>
                        <a:rPr sz="2000" spc="-65" dirty="0">
                          <a:solidFill>
                            <a:srgbClr val="99336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000" dirty="0">
                          <a:solidFill>
                            <a:srgbClr val="993366"/>
                          </a:solidFill>
                          <a:latin typeface="Arial"/>
                          <a:cs typeface="Arial"/>
                        </a:rPr>
                        <a:t>Major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193040" marB="0">
                    <a:lnL w="12700">
                      <a:solidFill>
                        <a:srgbClr val="C0C0C0"/>
                      </a:solidFill>
                      <a:prstDash val="solid"/>
                    </a:lnL>
                    <a:lnR w="12700">
                      <a:solidFill>
                        <a:srgbClr val="C0C0C0"/>
                      </a:solidFill>
                      <a:prstDash val="solid"/>
                    </a:lnR>
                    <a:lnT w="12700">
                      <a:solidFill>
                        <a:srgbClr val="C0C0C0"/>
                      </a:solidFill>
                      <a:prstDash val="solid"/>
                    </a:lnT>
                    <a:lnB w="12700">
                      <a:solidFill>
                        <a:srgbClr val="C0C0C0"/>
                      </a:solidFill>
                      <a:prstDash val="solid"/>
                    </a:lnB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388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885"/>
                        </a:spcBef>
                      </a:pPr>
                      <a:r>
                        <a:rPr sz="2000" dirty="0">
                          <a:solidFill>
                            <a:srgbClr val="993366"/>
                          </a:solidFill>
                          <a:latin typeface="Arial"/>
                          <a:cs typeface="Arial"/>
                        </a:rPr>
                        <a:t>(3)</a:t>
                      </a:r>
                      <a:r>
                        <a:rPr sz="2000" spc="-35" dirty="0">
                          <a:solidFill>
                            <a:srgbClr val="99336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000" dirty="0">
                          <a:solidFill>
                            <a:srgbClr val="993366"/>
                          </a:solidFill>
                          <a:latin typeface="Arial"/>
                          <a:cs typeface="Arial"/>
                        </a:rPr>
                        <a:t>High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112395" marB="0">
                    <a:lnL w="12700">
                      <a:solidFill>
                        <a:srgbClr val="C0C0C0"/>
                      </a:solidFill>
                      <a:prstDash val="solid"/>
                    </a:lnL>
                    <a:lnR w="12700">
                      <a:solidFill>
                        <a:srgbClr val="C0C0C0"/>
                      </a:solidFill>
                      <a:prstDash val="solid"/>
                    </a:lnR>
                    <a:lnT w="12700">
                      <a:solidFill>
                        <a:srgbClr val="C0C0C0"/>
                      </a:solidFill>
                      <a:prstDash val="solid"/>
                    </a:lnT>
                    <a:lnB w="12700">
                      <a:solidFill>
                        <a:srgbClr val="C0C0C0"/>
                      </a:solidFill>
                      <a:prstDash val="solid"/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691515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sz="2000" b="1" dirty="0">
                          <a:solidFill>
                            <a:srgbClr val="7575D1"/>
                          </a:solidFill>
                          <a:latin typeface="Arial"/>
                          <a:cs typeface="Arial"/>
                        </a:rPr>
                        <a:t>(3)</a:t>
                      </a:r>
                      <a:r>
                        <a:rPr sz="2000" b="1" spc="-35" dirty="0">
                          <a:solidFill>
                            <a:srgbClr val="7575D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000" b="1" dirty="0">
                          <a:solidFill>
                            <a:srgbClr val="7575D1"/>
                          </a:solidFill>
                          <a:latin typeface="Arial"/>
                          <a:cs typeface="Arial"/>
                        </a:rPr>
                        <a:t>M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147320" marB="0">
                    <a:lnL w="12700">
                      <a:solidFill>
                        <a:srgbClr val="C0C0C0"/>
                      </a:solidFill>
                      <a:prstDash val="solid"/>
                    </a:lnL>
                    <a:lnR w="12700">
                      <a:solidFill>
                        <a:srgbClr val="C0C0C0"/>
                      </a:solidFill>
                      <a:prstDash val="solid"/>
                    </a:lnR>
                    <a:lnT w="12700">
                      <a:solidFill>
                        <a:srgbClr val="C0C0C0"/>
                      </a:solidFill>
                      <a:prstDash val="solid"/>
                    </a:lnT>
                    <a:lnB w="12700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70205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sz="2000" b="1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(4)</a:t>
                      </a:r>
                      <a:r>
                        <a:rPr sz="2000" b="1" spc="-4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000" b="1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H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147320" marB="0">
                    <a:lnL w="12700">
                      <a:solidFill>
                        <a:srgbClr val="C0C0C0"/>
                      </a:solidFill>
                      <a:prstDash val="solid"/>
                    </a:lnL>
                    <a:lnR w="12700">
                      <a:solidFill>
                        <a:srgbClr val="C0C0C0"/>
                      </a:solidFill>
                      <a:prstDash val="solid"/>
                    </a:lnR>
                    <a:lnT w="12700">
                      <a:solidFill>
                        <a:srgbClr val="C0C0C0"/>
                      </a:solidFill>
                      <a:prstDash val="solid"/>
                    </a:lnT>
                    <a:lnB w="12700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6090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sz="2000" b="1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(5)</a:t>
                      </a:r>
                      <a:r>
                        <a:rPr sz="2000" b="1" spc="-4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000" b="1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VH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147320" marB="0">
                    <a:lnL w="12700">
                      <a:solidFill>
                        <a:srgbClr val="C0C0C0"/>
                      </a:solidFill>
                      <a:prstDash val="solid"/>
                    </a:lnL>
                    <a:lnR w="12700">
                      <a:solidFill>
                        <a:srgbClr val="C0C0C0"/>
                      </a:solidFill>
                      <a:prstDash val="solid"/>
                    </a:lnR>
                    <a:lnT w="12700">
                      <a:solidFill>
                        <a:srgbClr val="C0C0C0"/>
                      </a:solidFill>
                      <a:prstDash val="solid"/>
                    </a:lnT>
                    <a:lnB w="12700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29565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sz="2000" b="1" dirty="0">
                          <a:solidFill>
                            <a:srgbClr val="FF0066"/>
                          </a:solidFill>
                          <a:latin typeface="Arial"/>
                          <a:cs typeface="Arial"/>
                        </a:rPr>
                        <a:t>(6)</a:t>
                      </a:r>
                      <a:r>
                        <a:rPr sz="2000" b="1" spc="-45" dirty="0">
                          <a:solidFill>
                            <a:srgbClr val="FF006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000" b="1" dirty="0">
                          <a:solidFill>
                            <a:srgbClr val="FF0066"/>
                          </a:solidFill>
                          <a:latin typeface="Arial"/>
                          <a:cs typeface="Arial"/>
                        </a:rPr>
                        <a:t>E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147320" marB="0">
                    <a:lnL w="12700">
                      <a:solidFill>
                        <a:srgbClr val="C0C0C0"/>
                      </a:solidFill>
                      <a:prstDash val="solid"/>
                    </a:lnL>
                    <a:lnR w="12700">
                      <a:solidFill>
                        <a:srgbClr val="C0C0C0"/>
                      </a:solidFill>
                      <a:prstDash val="solid"/>
                    </a:lnR>
                    <a:lnT w="12700">
                      <a:solidFill>
                        <a:srgbClr val="C0C0C0"/>
                      </a:solidFill>
                      <a:prstDash val="solid"/>
                    </a:lnT>
                    <a:lnB w="12700">
                      <a:solidFill>
                        <a:srgbClr val="C0C0C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4006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345"/>
                        </a:spcBef>
                      </a:pPr>
                      <a:r>
                        <a:rPr sz="2000" dirty="0">
                          <a:solidFill>
                            <a:srgbClr val="993366"/>
                          </a:solidFill>
                          <a:latin typeface="Arial"/>
                          <a:cs typeface="Arial"/>
                        </a:rPr>
                        <a:t>(2)</a:t>
                      </a:r>
                      <a:r>
                        <a:rPr sz="2000" spc="-45" dirty="0">
                          <a:solidFill>
                            <a:srgbClr val="99336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000" dirty="0">
                          <a:solidFill>
                            <a:srgbClr val="993366"/>
                          </a:solidFill>
                          <a:latin typeface="Arial"/>
                          <a:cs typeface="Arial"/>
                        </a:rPr>
                        <a:t>Medium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170815" marB="0">
                    <a:lnL w="12700">
                      <a:solidFill>
                        <a:srgbClr val="C0C0C0"/>
                      </a:solidFill>
                      <a:prstDash val="solid"/>
                    </a:lnL>
                    <a:lnR w="12700">
                      <a:solidFill>
                        <a:srgbClr val="C0C0C0"/>
                      </a:solidFill>
                      <a:prstDash val="solid"/>
                    </a:lnR>
                    <a:lnT w="12700">
                      <a:solidFill>
                        <a:srgbClr val="C0C0C0"/>
                      </a:solidFill>
                      <a:prstDash val="solid"/>
                    </a:lnT>
                    <a:lnB w="12700">
                      <a:solidFill>
                        <a:srgbClr val="C0C0C0"/>
                      </a:solidFill>
                      <a:prstDash val="solid"/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718820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sz="2000" b="1" dirty="0">
                          <a:solidFill>
                            <a:srgbClr val="00CC00"/>
                          </a:solidFill>
                          <a:latin typeface="Arial"/>
                          <a:cs typeface="Arial"/>
                        </a:rPr>
                        <a:t>(2)</a:t>
                      </a:r>
                      <a:r>
                        <a:rPr sz="2000" b="1" spc="-35" dirty="0">
                          <a:solidFill>
                            <a:srgbClr val="00CC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000" b="1" dirty="0">
                          <a:solidFill>
                            <a:srgbClr val="00CC00"/>
                          </a:solidFill>
                          <a:latin typeface="Arial"/>
                          <a:cs typeface="Arial"/>
                        </a:rPr>
                        <a:t>L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147320" marB="0">
                    <a:lnL w="12700">
                      <a:solidFill>
                        <a:srgbClr val="C0C0C0"/>
                      </a:solidFill>
                      <a:prstDash val="solid"/>
                    </a:lnL>
                    <a:lnR w="12700">
                      <a:solidFill>
                        <a:srgbClr val="C0C0C0"/>
                      </a:solidFill>
                      <a:prstDash val="solid"/>
                    </a:lnR>
                    <a:lnT w="12700">
                      <a:solidFill>
                        <a:srgbClr val="C0C0C0"/>
                      </a:solidFill>
                      <a:prstDash val="solid"/>
                    </a:lnT>
                    <a:lnB w="12700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56235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sz="2000" b="1" dirty="0">
                          <a:solidFill>
                            <a:srgbClr val="7575D1"/>
                          </a:solidFill>
                          <a:latin typeface="Arial"/>
                          <a:cs typeface="Arial"/>
                        </a:rPr>
                        <a:t>(3)</a:t>
                      </a:r>
                      <a:r>
                        <a:rPr sz="2000" b="1" spc="-40" dirty="0">
                          <a:solidFill>
                            <a:srgbClr val="7575D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000" b="1" dirty="0">
                          <a:solidFill>
                            <a:srgbClr val="7575D1"/>
                          </a:solidFill>
                          <a:latin typeface="Arial"/>
                          <a:cs typeface="Arial"/>
                        </a:rPr>
                        <a:t>M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147320" marB="0">
                    <a:lnL w="12700">
                      <a:solidFill>
                        <a:srgbClr val="C0C0C0"/>
                      </a:solidFill>
                      <a:prstDash val="solid"/>
                    </a:lnL>
                    <a:lnR w="12700">
                      <a:solidFill>
                        <a:srgbClr val="C0C0C0"/>
                      </a:solidFill>
                      <a:prstDash val="solid"/>
                    </a:lnR>
                    <a:lnT w="12700">
                      <a:solidFill>
                        <a:srgbClr val="C0C0C0"/>
                      </a:solidFill>
                      <a:prstDash val="solid"/>
                    </a:lnT>
                    <a:lnB w="12700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49910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sz="2000" b="1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(4)</a:t>
                      </a:r>
                      <a:r>
                        <a:rPr sz="2000" b="1" spc="-4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000" b="1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H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147320" marB="0">
                    <a:lnL w="12700">
                      <a:solidFill>
                        <a:srgbClr val="C0C0C0"/>
                      </a:solidFill>
                      <a:prstDash val="solid"/>
                    </a:lnL>
                    <a:lnR w="12700">
                      <a:solidFill>
                        <a:srgbClr val="C0C0C0"/>
                      </a:solidFill>
                      <a:prstDash val="solid"/>
                    </a:lnR>
                    <a:lnT w="12700">
                      <a:solidFill>
                        <a:srgbClr val="C0C0C0"/>
                      </a:solidFill>
                      <a:prstDash val="solid"/>
                    </a:lnT>
                    <a:lnB w="12700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38125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sz="2000" b="1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(5)</a:t>
                      </a:r>
                      <a:r>
                        <a:rPr sz="2000" b="1" spc="-4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000" b="1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VH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147320" marB="0">
                    <a:lnL w="12700">
                      <a:solidFill>
                        <a:srgbClr val="C0C0C0"/>
                      </a:solidFill>
                      <a:prstDash val="solid"/>
                    </a:lnL>
                    <a:lnR w="12700">
                      <a:solidFill>
                        <a:srgbClr val="C0C0C0"/>
                      </a:solidFill>
                      <a:prstDash val="solid"/>
                    </a:lnR>
                    <a:lnT w="12700">
                      <a:solidFill>
                        <a:srgbClr val="C0C0C0"/>
                      </a:solidFill>
                      <a:prstDash val="solid"/>
                    </a:lnT>
                    <a:lnB w="12700">
                      <a:solidFill>
                        <a:srgbClr val="C0C0C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6388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345"/>
                        </a:spcBef>
                      </a:pPr>
                      <a:r>
                        <a:rPr sz="2000" dirty="0">
                          <a:solidFill>
                            <a:srgbClr val="993366"/>
                          </a:solidFill>
                          <a:latin typeface="Arial"/>
                          <a:cs typeface="Arial"/>
                        </a:rPr>
                        <a:t>(1)</a:t>
                      </a:r>
                      <a:r>
                        <a:rPr sz="2000" spc="-35" dirty="0">
                          <a:solidFill>
                            <a:srgbClr val="99336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000" dirty="0">
                          <a:solidFill>
                            <a:srgbClr val="993366"/>
                          </a:solidFill>
                          <a:latin typeface="Arial"/>
                          <a:cs typeface="Arial"/>
                        </a:rPr>
                        <a:t>Low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170815" marB="0">
                    <a:lnL w="12700">
                      <a:solidFill>
                        <a:srgbClr val="C0C0C0"/>
                      </a:solidFill>
                      <a:prstDash val="solid"/>
                    </a:lnL>
                    <a:lnR w="12700">
                      <a:solidFill>
                        <a:srgbClr val="C0C0C0"/>
                      </a:solidFill>
                      <a:prstDash val="solid"/>
                    </a:lnR>
                    <a:lnT w="12700">
                      <a:solidFill>
                        <a:srgbClr val="C0C0C0"/>
                      </a:solidFill>
                      <a:prstDash val="solid"/>
                    </a:lnT>
                    <a:lnB w="12700">
                      <a:solidFill>
                        <a:srgbClr val="C0C0C0"/>
                      </a:solidFill>
                      <a:prstDash val="solid"/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635000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sz="2000" b="1" dirty="0">
                          <a:solidFill>
                            <a:srgbClr val="00CC00"/>
                          </a:solidFill>
                          <a:latin typeface="Arial"/>
                          <a:cs typeface="Arial"/>
                        </a:rPr>
                        <a:t>(1)</a:t>
                      </a:r>
                      <a:r>
                        <a:rPr sz="2000" b="1" spc="-35" dirty="0">
                          <a:solidFill>
                            <a:srgbClr val="00CC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000" b="1" dirty="0">
                          <a:solidFill>
                            <a:srgbClr val="00CC00"/>
                          </a:solidFill>
                          <a:latin typeface="Arial"/>
                          <a:cs typeface="Arial"/>
                        </a:rPr>
                        <a:t>VL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147320" marB="0">
                    <a:lnL w="12700">
                      <a:solidFill>
                        <a:srgbClr val="C0C0C0"/>
                      </a:solidFill>
                      <a:prstDash val="solid"/>
                    </a:lnL>
                    <a:lnR w="12700">
                      <a:solidFill>
                        <a:srgbClr val="C0C0C0"/>
                      </a:solidFill>
                      <a:prstDash val="solid"/>
                    </a:lnR>
                    <a:lnT w="12700">
                      <a:solidFill>
                        <a:srgbClr val="C0C0C0"/>
                      </a:solidFill>
                      <a:prstDash val="solid"/>
                    </a:lnT>
                    <a:lnB w="12700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5445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sz="2000" b="1" dirty="0">
                          <a:solidFill>
                            <a:srgbClr val="00CC00"/>
                          </a:solidFill>
                          <a:latin typeface="Arial"/>
                          <a:cs typeface="Arial"/>
                        </a:rPr>
                        <a:t>(2)</a:t>
                      </a:r>
                      <a:r>
                        <a:rPr sz="2000" b="1" spc="-40" dirty="0">
                          <a:solidFill>
                            <a:srgbClr val="00CC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000" b="1" dirty="0">
                          <a:solidFill>
                            <a:srgbClr val="00CC00"/>
                          </a:solidFill>
                          <a:latin typeface="Arial"/>
                          <a:cs typeface="Arial"/>
                        </a:rPr>
                        <a:t>L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147320" marB="0">
                    <a:lnL w="12700">
                      <a:solidFill>
                        <a:srgbClr val="C0C0C0"/>
                      </a:solidFill>
                      <a:prstDash val="solid"/>
                    </a:lnL>
                    <a:lnR w="12700">
                      <a:solidFill>
                        <a:srgbClr val="C0C0C0"/>
                      </a:solidFill>
                      <a:prstDash val="solid"/>
                    </a:lnR>
                    <a:lnT w="12700">
                      <a:solidFill>
                        <a:srgbClr val="C0C0C0"/>
                      </a:solidFill>
                      <a:prstDash val="solid"/>
                    </a:lnT>
                    <a:lnB w="12700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36575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sz="2000" b="1" dirty="0">
                          <a:solidFill>
                            <a:srgbClr val="7575D1"/>
                          </a:solidFill>
                          <a:latin typeface="Arial"/>
                          <a:cs typeface="Arial"/>
                        </a:rPr>
                        <a:t>(3)</a:t>
                      </a:r>
                      <a:r>
                        <a:rPr sz="2000" b="1" spc="-40" dirty="0">
                          <a:solidFill>
                            <a:srgbClr val="7575D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000" b="1" dirty="0">
                          <a:solidFill>
                            <a:srgbClr val="7575D1"/>
                          </a:solidFill>
                          <a:latin typeface="Arial"/>
                          <a:cs typeface="Arial"/>
                        </a:rPr>
                        <a:t>M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147320" marB="0">
                    <a:lnL w="12700">
                      <a:solidFill>
                        <a:srgbClr val="C0C0C0"/>
                      </a:solidFill>
                      <a:prstDash val="solid"/>
                    </a:lnL>
                    <a:lnR w="12700">
                      <a:solidFill>
                        <a:srgbClr val="C0C0C0"/>
                      </a:solidFill>
                      <a:prstDash val="solid"/>
                    </a:lnR>
                    <a:lnT w="12700">
                      <a:solidFill>
                        <a:srgbClr val="C0C0C0"/>
                      </a:solidFill>
                      <a:prstDash val="solid"/>
                    </a:lnT>
                    <a:lnB w="12700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21945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sz="2000" b="1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(4)</a:t>
                      </a:r>
                      <a:r>
                        <a:rPr sz="2000" b="1" spc="-4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000" b="1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H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147320" marB="0">
                    <a:lnL w="12700">
                      <a:solidFill>
                        <a:srgbClr val="C0C0C0"/>
                      </a:solidFill>
                      <a:prstDash val="solid"/>
                    </a:lnL>
                    <a:lnR w="12700">
                      <a:solidFill>
                        <a:srgbClr val="C0C0C0"/>
                      </a:solidFill>
                      <a:prstDash val="solid"/>
                    </a:lnR>
                    <a:lnT w="12700">
                      <a:solidFill>
                        <a:srgbClr val="C0C0C0"/>
                      </a:solidFill>
                      <a:prstDash val="solid"/>
                    </a:lnT>
                    <a:lnB w="12700">
                      <a:solidFill>
                        <a:srgbClr val="C0C0C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6388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345"/>
                        </a:spcBef>
                      </a:pPr>
                      <a:r>
                        <a:rPr sz="2000" dirty="0">
                          <a:solidFill>
                            <a:srgbClr val="993366"/>
                          </a:solidFill>
                          <a:latin typeface="Arial"/>
                          <a:cs typeface="Arial"/>
                        </a:rPr>
                        <a:t>(0)</a:t>
                      </a:r>
                      <a:r>
                        <a:rPr sz="2000" spc="-45" dirty="0">
                          <a:solidFill>
                            <a:srgbClr val="99336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000" dirty="0">
                          <a:solidFill>
                            <a:srgbClr val="993366"/>
                          </a:solidFill>
                          <a:latin typeface="Arial"/>
                          <a:cs typeface="Arial"/>
                        </a:rPr>
                        <a:t>Unlikely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170815" marB="0">
                    <a:lnL w="12700">
                      <a:solidFill>
                        <a:srgbClr val="C0C0C0"/>
                      </a:solidFill>
                      <a:prstDash val="solid"/>
                    </a:lnL>
                    <a:lnR w="12700">
                      <a:solidFill>
                        <a:srgbClr val="C0C0C0"/>
                      </a:solidFill>
                      <a:prstDash val="solid"/>
                    </a:lnR>
                    <a:lnT w="12700">
                      <a:solidFill>
                        <a:srgbClr val="C0C0C0"/>
                      </a:solidFill>
                      <a:prstDash val="solid"/>
                    </a:lnT>
                    <a:lnB w="12700">
                      <a:solidFill>
                        <a:srgbClr val="C0C0C0"/>
                      </a:solidFill>
                      <a:prstDash val="solid"/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704850">
                        <a:lnSpc>
                          <a:spcPct val="100000"/>
                        </a:lnSpc>
                        <a:spcBef>
                          <a:spcPts val="1165"/>
                        </a:spcBef>
                      </a:pPr>
                      <a:r>
                        <a:rPr sz="2000" b="1" dirty="0">
                          <a:solidFill>
                            <a:srgbClr val="00CC00"/>
                          </a:solidFill>
                          <a:latin typeface="Arial"/>
                          <a:cs typeface="Arial"/>
                        </a:rPr>
                        <a:t>(0)</a:t>
                      </a:r>
                      <a:r>
                        <a:rPr sz="2000" b="1" spc="-35" dirty="0">
                          <a:solidFill>
                            <a:srgbClr val="00CC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000" b="1" dirty="0">
                          <a:solidFill>
                            <a:srgbClr val="00CC00"/>
                          </a:solidFill>
                          <a:latin typeface="Arial"/>
                          <a:cs typeface="Arial"/>
                        </a:rPr>
                        <a:t>N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147955" marB="0">
                    <a:lnL w="12700">
                      <a:solidFill>
                        <a:srgbClr val="C0C0C0"/>
                      </a:solidFill>
                      <a:prstDash val="solid"/>
                    </a:lnL>
                    <a:lnR w="12700">
                      <a:solidFill>
                        <a:srgbClr val="C0C0C0"/>
                      </a:solidFill>
                      <a:prstDash val="solid"/>
                    </a:lnR>
                    <a:lnT w="12700">
                      <a:solidFill>
                        <a:srgbClr val="C0C0C0"/>
                      </a:solidFill>
                      <a:prstDash val="solid"/>
                    </a:lnT>
                    <a:lnB w="12700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99720">
                        <a:lnSpc>
                          <a:spcPct val="100000"/>
                        </a:lnSpc>
                        <a:spcBef>
                          <a:spcPts val="1165"/>
                        </a:spcBef>
                      </a:pPr>
                      <a:r>
                        <a:rPr sz="2000" b="1" dirty="0">
                          <a:solidFill>
                            <a:srgbClr val="00CC00"/>
                          </a:solidFill>
                          <a:latin typeface="Arial"/>
                          <a:cs typeface="Arial"/>
                        </a:rPr>
                        <a:t>(1)</a:t>
                      </a:r>
                      <a:r>
                        <a:rPr sz="2000" b="1" spc="-45" dirty="0">
                          <a:solidFill>
                            <a:srgbClr val="00CC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000" b="1" dirty="0">
                          <a:solidFill>
                            <a:srgbClr val="00CC00"/>
                          </a:solidFill>
                          <a:latin typeface="Arial"/>
                          <a:cs typeface="Arial"/>
                        </a:rPr>
                        <a:t>VL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147955" marB="0">
                    <a:lnL w="12700">
                      <a:solidFill>
                        <a:srgbClr val="C0C0C0"/>
                      </a:solidFill>
                      <a:prstDash val="solid"/>
                    </a:lnL>
                    <a:lnR w="12700">
                      <a:solidFill>
                        <a:srgbClr val="C0C0C0"/>
                      </a:solidFill>
                      <a:prstDash val="solid"/>
                    </a:lnR>
                    <a:lnT w="12700">
                      <a:solidFill>
                        <a:srgbClr val="C0C0C0"/>
                      </a:solidFill>
                      <a:prstDash val="solid"/>
                    </a:lnT>
                    <a:lnB w="12700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65150">
                        <a:lnSpc>
                          <a:spcPct val="100000"/>
                        </a:lnSpc>
                        <a:spcBef>
                          <a:spcPts val="1165"/>
                        </a:spcBef>
                      </a:pPr>
                      <a:r>
                        <a:rPr sz="2000" b="1" dirty="0">
                          <a:solidFill>
                            <a:srgbClr val="00CC00"/>
                          </a:solidFill>
                          <a:latin typeface="Arial"/>
                          <a:cs typeface="Arial"/>
                        </a:rPr>
                        <a:t>(2)</a:t>
                      </a:r>
                      <a:r>
                        <a:rPr sz="2000" b="1" spc="-35" dirty="0">
                          <a:solidFill>
                            <a:srgbClr val="00CC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000" b="1" dirty="0">
                          <a:solidFill>
                            <a:srgbClr val="00CC00"/>
                          </a:solidFill>
                          <a:latin typeface="Arial"/>
                          <a:cs typeface="Arial"/>
                        </a:rPr>
                        <a:t>L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147955" marB="0">
                    <a:lnL w="12700">
                      <a:solidFill>
                        <a:srgbClr val="C0C0C0"/>
                      </a:solidFill>
                      <a:prstDash val="solid"/>
                    </a:lnL>
                    <a:lnR w="12700">
                      <a:solidFill>
                        <a:srgbClr val="C0C0C0"/>
                      </a:solidFill>
                      <a:prstDash val="solid"/>
                    </a:lnR>
                    <a:lnT w="12700">
                      <a:solidFill>
                        <a:srgbClr val="C0C0C0"/>
                      </a:solidFill>
                      <a:prstDash val="solid"/>
                    </a:lnT>
                    <a:lnB w="12700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07975">
                        <a:lnSpc>
                          <a:spcPct val="100000"/>
                        </a:lnSpc>
                        <a:spcBef>
                          <a:spcPts val="1165"/>
                        </a:spcBef>
                      </a:pPr>
                      <a:r>
                        <a:rPr sz="2000" b="1" dirty="0">
                          <a:solidFill>
                            <a:srgbClr val="7575D1"/>
                          </a:solidFill>
                          <a:latin typeface="Arial"/>
                          <a:cs typeface="Arial"/>
                        </a:rPr>
                        <a:t>(3)</a:t>
                      </a:r>
                      <a:r>
                        <a:rPr sz="2000" b="1" spc="-45" dirty="0">
                          <a:solidFill>
                            <a:srgbClr val="7575D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000" b="1" dirty="0">
                          <a:solidFill>
                            <a:srgbClr val="7575D1"/>
                          </a:solidFill>
                          <a:latin typeface="Arial"/>
                          <a:cs typeface="Arial"/>
                        </a:rPr>
                        <a:t>M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147955" marB="0">
                    <a:lnL w="12700">
                      <a:solidFill>
                        <a:srgbClr val="C0C0C0"/>
                      </a:solidFill>
                      <a:prstDash val="solid"/>
                    </a:lnL>
                    <a:lnR w="12700">
                      <a:solidFill>
                        <a:srgbClr val="C0C0C0"/>
                      </a:solidFill>
                      <a:prstDash val="solid"/>
                    </a:lnR>
                    <a:lnT w="12700">
                      <a:solidFill>
                        <a:srgbClr val="C0C0C0"/>
                      </a:solidFill>
                      <a:prstDash val="solid"/>
                    </a:lnT>
                    <a:lnB w="12700">
                      <a:solidFill>
                        <a:srgbClr val="C0C0C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" name="object 6"/>
          <p:cNvSpPr txBox="1"/>
          <p:nvPr/>
        </p:nvSpPr>
        <p:spPr>
          <a:xfrm>
            <a:off x="548640" y="6303085"/>
            <a:ext cx="8045450" cy="2051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50"/>
              </a:lnSpc>
              <a:tabLst>
                <a:tab pos="7846695" algn="l"/>
              </a:tabLst>
            </a:pPr>
            <a:r>
              <a:rPr sz="1400" dirty="0">
                <a:latin typeface="Arial"/>
                <a:cs typeface="Arial"/>
              </a:rPr>
              <a:t>	</a:t>
            </a:r>
            <a:r>
              <a:rPr sz="1400" spc="-5" dirty="0">
                <a:latin typeface="Arial"/>
                <a:cs typeface="Arial"/>
              </a:rPr>
              <a:t>26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97763" y="4680203"/>
            <a:ext cx="8621395" cy="1938655"/>
          </a:xfrm>
          <a:custGeom>
            <a:avLst/>
            <a:gdLst/>
            <a:ahLst/>
            <a:cxnLst/>
            <a:rect l="l" t="t" r="r" b="b"/>
            <a:pathLst>
              <a:path w="8621395" h="1938654">
                <a:moveTo>
                  <a:pt x="8621268" y="0"/>
                </a:moveTo>
                <a:lnTo>
                  <a:pt x="0" y="0"/>
                </a:lnTo>
                <a:lnTo>
                  <a:pt x="0" y="1938528"/>
                </a:lnTo>
                <a:lnTo>
                  <a:pt x="8621268" y="1938528"/>
                </a:lnTo>
                <a:lnTo>
                  <a:pt x="862126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77418" y="4705934"/>
            <a:ext cx="7261225" cy="1855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Arial"/>
                <a:cs typeface="Arial"/>
              </a:rPr>
              <a:t>Legend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000" b="1" dirty="0">
                <a:latin typeface="Arial"/>
                <a:cs typeface="Arial"/>
              </a:rPr>
              <a:t>E: extreme risk</a:t>
            </a:r>
            <a:r>
              <a:rPr sz="2000" dirty="0">
                <a:latin typeface="Arial"/>
                <a:cs typeface="Arial"/>
              </a:rPr>
              <a:t>; immediate action</a:t>
            </a:r>
            <a:r>
              <a:rPr sz="2000" spc="-13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required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000" b="1" dirty="0">
                <a:latin typeface="Arial"/>
                <a:cs typeface="Arial"/>
              </a:rPr>
              <a:t>(V)H: </a:t>
            </a:r>
            <a:r>
              <a:rPr sz="2000" b="1" spc="-10" dirty="0">
                <a:latin typeface="Arial"/>
                <a:cs typeface="Arial"/>
              </a:rPr>
              <a:t>(very) </a:t>
            </a:r>
            <a:r>
              <a:rPr sz="2000" b="1" dirty="0">
                <a:latin typeface="Arial"/>
                <a:cs typeface="Arial"/>
              </a:rPr>
              <a:t>high risk</a:t>
            </a:r>
            <a:r>
              <a:rPr sz="2000" dirty="0">
                <a:latin typeface="Arial"/>
                <a:cs typeface="Arial"/>
              </a:rPr>
              <a:t>; senior management attention</a:t>
            </a:r>
            <a:r>
              <a:rPr sz="2000" spc="-13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needed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000" b="1" dirty="0">
                <a:latin typeface="Arial"/>
                <a:cs typeface="Arial"/>
              </a:rPr>
              <a:t>M: moderate risk</a:t>
            </a:r>
            <a:r>
              <a:rPr sz="2000" dirty="0">
                <a:latin typeface="Arial"/>
                <a:cs typeface="Arial"/>
              </a:rPr>
              <a:t>; management responsibility must be</a:t>
            </a:r>
            <a:r>
              <a:rPr sz="2000" spc="-20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specified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000" b="1" dirty="0">
                <a:latin typeface="Arial"/>
                <a:cs typeface="Arial"/>
              </a:rPr>
              <a:t>(V)L: </a:t>
            </a:r>
            <a:r>
              <a:rPr sz="2000" b="1" spc="-10" dirty="0">
                <a:latin typeface="Arial"/>
                <a:cs typeface="Arial"/>
              </a:rPr>
              <a:t>(very) </a:t>
            </a:r>
            <a:r>
              <a:rPr sz="2000" b="1" spc="-5" dirty="0">
                <a:latin typeface="Arial"/>
                <a:cs typeface="Arial"/>
              </a:rPr>
              <a:t>low </a:t>
            </a:r>
            <a:r>
              <a:rPr sz="2000" b="1" dirty="0">
                <a:latin typeface="Arial"/>
                <a:cs typeface="Arial"/>
              </a:rPr>
              <a:t>risk</a:t>
            </a:r>
            <a:r>
              <a:rPr sz="2000" dirty="0">
                <a:latin typeface="Arial"/>
                <a:cs typeface="Arial"/>
              </a:rPr>
              <a:t>; manage by routine</a:t>
            </a:r>
            <a:r>
              <a:rPr sz="2000" spc="-10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procedures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000" b="1" dirty="0">
                <a:latin typeface="Arial"/>
                <a:cs typeface="Arial"/>
              </a:rPr>
              <a:t>N: Negligible risk; </a:t>
            </a:r>
            <a:r>
              <a:rPr sz="2000" spc="-110" dirty="0">
                <a:latin typeface="Arial"/>
                <a:cs typeface="Arial"/>
              </a:rPr>
              <a:t>To </a:t>
            </a:r>
            <a:r>
              <a:rPr sz="2000" dirty="0">
                <a:latin typeface="Arial"/>
                <a:cs typeface="Arial"/>
              </a:rPr>
              <a:t>be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ignored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1872742" y="1953767"/>
            <a:ext cx="306070" cy="305435"/>
            <a:chOff x="1872742" y="1953767"/>
            <a:chExt cx="306070" cy="305435"/>
          </a:xfrm>
        </p:grpSpPr>
        <p:sp>
          <p:nvSpPr>
            <p:cNvPr id="10" name="object 10"/>
            <p:cNvSpPr/>
            <p:nvPr/>
          </p:nvSpPr>
          <p:spPr>
            <a:xfrm>
              <a:off x="1885442" y="1966467"/>
              <a:ext cx="280670" cy="280035"/>
            </a:xfrm>
            <a:custGeom>
              <a:avLst/>
              <a:gdLst/>
              <a:ahLst/>
              <a:cxnLst/>
              <a:rect l="l" t="t" r="r" b="b"/>
              <a:pathLst>
                <a:path w="280669" h="280035">
                  <a:moveTo>
                    <a:pt x="102234" y="0"/>
                  </a:moveTo>
                  <a:lnTo>
                    <a:pt x="0" y="102108"/>
                  </a:lnTo>
                  <a:lnTo>
                    <a:pt x="126872" y="228981"/>
                  </a:lnTo>
                  <a:lnTo>
                    <a:pt x="75818" y="280035"/>
                  </a:lnTo>
                  <a:lnTo>
                    <a:pt x="280162" y="280035"/>
                  </a:lnTo>
                  <a:lnTo>
                    <a:pt x="280162" y="75692"/>
                  </a:lnTo>
                  <a:lnTo>
                    <a:pt x="228981" y="126873"/>
                  </a:lnTo>
                  <a:lnTo>
                    <a:pt x="102234" y="0"/>
                  </a:lnTo>
                  <a:close/>
                </a:path>
              </a:pathLst>
            </a:custGeom>
            <a:solidFill>
              <a:srgbClr val="FFDA6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885442" y="1966467"/>
              <a:ext cx="280670" cy="280035"/>
            </a:xfrm>
            <a:custGeom>
              <a:avLst/>
              <a:gdLst/>
              <a:ahLst/>
              <a:cxnLst/>
              <a:rect l="l" t="t" r="r" b="b"/>
              <a:pathLst>
                <a:path w="280669" h="280035">
                  <a:moveTo>
                    <a:pt x="102234" y="0"/>
                  </a:moveTo>
                  <a:lnTo>
                    <a:pt x="228981" y="126873"/>
                  </a:lnTo>
                  <a:lnTo>
                    <a:pt x="280162" y="75692"/>
                  </a:lnTo>
                  <a:lnTo>
                    <a:pt x="280162" y="280035"/>
                  </a:lnTo>
                  <a:lnTo>
                    <a:pt x="75818" y="280035"/>
                  </a:lnTo>
                  <a:lnTo>
                    <a:pt x="126872" y="228981"/>
                  </a:lnTo>
                  <a:lnTo>
                    <a:pt x="0" y="102108"/>
                  </a:lnTo>
                  <a:lnTo>
                    <a:pt x="102234" y="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47217" y="96088"/>
            <a:ext cx="7765415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>
                <a:solidFill>
                  <a:srgbClr val="333399"/>
                </a:solidFill>
              </a:rPr>
              <a:t>Semi-quantitative </a:t>
            </a:r>
            <a:r>
              <a:rPr dirty="0">
                <a:solidFill>
                  <a:srgbClr val="333399"/>
                </a:solidFill>
              </a:rPr>
              <a:t>risk estimation -</a:t>
            </a:r>
            <a:r>
              <a:rPr spc="-60" dirty="0">
                <a:solidFill>
                  <a:srgbClr val="333399"/>
                </a:solidFill>
              </a:rPr>
              <a:t> </a:t>
            </a:r>
            <a:r>
              <a:rPr spc="-5" dirty="0">
                <a:solidFill>
                  <a:srgbClr val="333399"/>
                </a:solidFill>
              </a:rPr>
              <a:t>example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99643" y="648436"/>
            <a:ext cx="7233920" cy="749935"/>
          </a:xfrm>
          <a:prstGeom prst="rect">
            <a:avLst/>
          </a:prstGeom>
        </p:spPr>
        <p:txBody>
          <a:bodyPr vert="horz" wrap="square" lIns="0" tIns="6985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550"/>
              </a:spcBef>
            </a:pPr>
            <a:r>
              <a:rPr sz="2000" b="1" spc="-5" dirty="0">
                <a:latin typeface="Arial"/>
                <a:cs typeface="Arial"/>
              </a:rPr>
              <a:t>Semi-quantitative </a:t>
            </a:r>
            <a:r>
              <a:rPr sz="2000" b="1" dirty="0">
                <a:latin typeface="Arial"/>
                <a:cs typeface="Arial"/>
              </a:rPr>
              <a:t>risk </a:t>
            </a:r>
            <a:r>
              <a:rPr sz="2000" b="1" spc="-5" dirty="0">
                <a:latin typeface="Arial"/>
                <a:cs typeface="Arial"/>
              </a:rPr>
              <a:t>levels: </a:t>
            </a:r>
            <a:r>
              <a:rPr sz="2000" dirty="0">
                <a:latin typeface="Arial"/>
                <a:cs typeface="Arial"/>
              </a:rPr>
              <a:t>Multiply likelihood &amp; impact</a:t>
            </a:r>
            <a:r>
              <a:rPr sz="2000" spc="-5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level</a:t>
            </a:r>
            <a:endParaRPr sz="2000">
              <a:latin typeface="Arial"/>
              <a:cs typeface="Arial"/>
            </a:endParaRPr>
          </a:p>
          <a:p>
            <a:pPr marL="889635" algn="ctr">
              <a:lnSpc>
                <a:spcPct val="100000"/>
              </a:lnSpc>
              <a:spcBef>
                <a:spcPts val="450"/>
              </a:spcBef>
            </a:pPr>
            <a:r>
              <a:rPr sz="2000" b="1" dirty="0">
                <a:latin typeface="Arial"/>
                <a:cs typeface="Arial"/>
              </a:rPr>
              <a:t>Impact</a:t>
            </a:r>
            <a:r>
              <a:rPr sz="2000" b="1" spc="-30" dirty="0">
                <a:latin typeface="Arial"/>
                <a:cs typeface="Arial"/>
              </a:rPr>
              <a:t> </a:t>
            </a:r>
            <a:r>
              <a:rPr sz="2000" b="1" spc="-5" dirty="0">
                <a:latin typeface="Arial"/>
                <a:cs typeface="Arial"/>
              </a:rPr>
              <a:t>level</a:t>
            </a:r>
            <a:endParaRPr sz="2000">
              <a:latin typeface="Arial"/>
              <a:cs typeface="Arial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95250" y="1436750"/>
          <a:ext cx="8902699" cy="348805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12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068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986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065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6974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081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25348">
                <a:tc>
                  <a:txBody>
                    <a:bodyPr/>
                    <a:lstStyle/>
                    <a:p>
                      <a:pPr marL="142240" marR="170815" indent="36830">
                        <a:lnSpc>
                          <a:spcPts val="2590"/>
                        </a:lnSpc>
                        <a:spcBef>
                          <a:spcPts val="65"/>
                        </a:spcBef>
                      </a:pPr>
                      <a:r>
                        <a:rPr sz="2000" b="1" dirty="0">
                          <a:solidFill>
                            <a:srgbClr val="CC6600"/>
                          </a:solidFill>
                          <a:latin typeface="Arial"/>
                          <a:cs typeface="Arial"/>
                        </a:rPr>
                        <a:t>Risk</a:t>
                      </a:r>
                      <a:r>
                        <a:rPr sz="2000" b="1" spc="-90" dirty="0">
                          <a:solidFill>
                            <a:srgbClr val="CC66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000" b="1" spc="-5" dirty="0">
                          <a:solidFill>
                            <a:srgbClr val="CC6600"/>
                          </a:solidFill>
                          <a:latin typeface="Arial"/>
                          <a:cs typeface="Arial"/>
                        </a:rPr>
                        <a:t>Level  </a:t>
                      </a:r>
                      <a:r>
                        <a:rPr sz="2000" b="1" dirty="0">
                          <a:latin typeface="Arial"/>
                          <a:cs typeface="Arial"/>
                        </a:rPr>
                        <a:t>Likelihood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8255" marB="0">
                    <a:lnL w="12700">
                      <a:solidFill>
                        <a:srgbClr val="C0C0C0"/>
                      </a:solidFill>
                      <a:prstDash val="solid"/>
                    </a:lnL>
                    <a:lnR w="12700">
                      <a:solidFill>
                        <a:srgbClr val="C0C0C0"/>
                      </a:solidFill>
                      <a:prstDash val="solid"/>
                    </a:lnR>
                    <a:lnT w="12700">
                      <a:solidFill>
                        <a:srgbClr val="C0C0C0"/>
                      </a:solidFill>
                      <a:prstDash val="solid"/>
                    </a:lnT>
                    <a:lnB w="12700">
                      <a:solidFill>
                        <a:srgbClr val="C0C0C0"/>
                      </a:solidFill>
                      <a:prstDash val="solid"/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200025">
                        <a:lnSpc>
                          <a:spcPct val="100000"/>
                        </a:lnSpc>
                        <a:spcBef>
                          <a:spcPts val="1520"/>
                        </a:spcBef>
                      </a:pPr>
                      <a:r>
                        <a:rPr sz="2000" b="1" dirty="0">
                          <a:solidFill>
                            <a:srgbClr val="993366"/>
                          </a:solidFill>
                          <a:latin typeface="Arial"/>
                          <a:cs typeface="Arial"/>
                        </a:rPr>
                        <a:t>(0)</a:t>
                      </a:r>
                      <a:r>
                        <a:rPr sz="2000" b="1" spc="-50" dirty="0">
                          <a:solidFill>
                            <a:srgbClr val="99336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000" b="1" dirty="0">
                          <a:solidFill>
                            <a:srgbClr val="993366"/>
                          </a:solidFill>
                          <a:latin typeface="Arial"/>
                          <a:cs typeface="Arial"/>
                        </a:rPr>
                        <a:t>Nil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193040" marB="0">
                    <a:lnL w="12700">
                      <a:solidFill>
                        <a:srgbClr val="C0C0C0"/>
                      </a:solidFill>
                      <a:prstDash val="solid"/>
                    </a:lnL>
                    <a:lnR w="12700">
                      <a:solidFill>
                        <a:srgbClr val="C0C0C0"/>
                      </a:solidFill>
                      <a:prstDash val="solid"/>
                    </a:lnR>
                    <a:lnT w="12700">
                      <a:solidFill>
                        <a:srgbClr val="C0C0C0"/>
                      </a:solidFill>
                      <a:prstDash val="solid"/>
                    </a:lnT>
                    <a:lnB w="12700">
                      <a:solidFill>
                        <a:srgbClr val="C0C0C0"/>
                      </a:solidFill>
                      <a:prstDash val="solid"/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250825">
                        <a:lnSpc>
                          <a:spcPct val="100000"/>
                        </a:lnSpc>
                        <a:spcBef>
                          <a:spcPts val="1520"/>
                        </a:spcBef>
                      </a:pPr>
                      <a:r>
                        <a:rPr sz="2000" b="1" dirty="0">
                          <a:solidFill>
                            <a:srgbClr val="993366"/>
                          </a:solidFill>
                          <a:latin typeface="Arial"/>
                          <a:cs typeface="Arial"/>
                        </a:rPr>
                        <a:t>(1)</a:t>
                      </a:r>
                      <a:r>
                        <a:rPr sz="2000" b="1" spc="-45" dirty="0">
                          <a:solidFill>
                            <a:srgbClr val="99336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000" b="1" dirty="0">
                          <a:solidFill>
                            <a:srgbClr val="993366"/>
                          </a:solidFill>
                          <a:latin typeface="Arial"/>
                          <a:cs typeface="Arial"/>
                        </a:rPr>
                        <a:t>Insign.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193040" marB="0">
                    <a:lnL w="12700">
                      <a:solidFill>
                        <a:srgbClr val="C0C0C0"/>
                      </a:solidFill>
                      <a:prstDash val="solid"/>
                    </a:lnL>
                    <a:lnR w="12700">
                      <a:solidFill>
                        <a:srgbClr val="C0C0C0"/>
                      </a:solidFill>
                      <a:prstDash val="solid"/>
                    </a:lnR>
                    <a:lnT w="12700">
                      <a:solidFill>
                        <a:srgbClr val="C0C0C0"/>
                      </a:solidFill>
                      <a:prstDash val="solid"/>
                    </a:lnT>
                    <a:lnB w="12700">
                      <a:solidFill>
                        <a:srgbClr val="C0C0C0"/>
                      </a:solidFill>
                      <a:prstDash val="solid"/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167005">
                        <a:lnSpc>
                          <a:spcPct val="100000"/>
                        </a:lnSpc>
                        <a:spcBef>
                          <a:spcPts val="1520"/>
                        </a:spcBef>
                      </a:pPr>
                      <a:r>
                        <a:rPr sz="2000" b="1" dirty="0">
                          <a:solidFill>
                            <a:srgbClr val="993366"/>
                          </a:solidFill>
                          <a:latin typeface="Arial"/>
                          <a:cs typeface="Arial"/>
                        </a:rPr>
                        <a:t>(2)</a:t>
                      </a:r>
                      <a:r>
                        <a:rPr sz="2000" b="1" spc="-55" dirty="0">
                          <a:solidFill>
                            <a:srgbClr val="99336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000" b="1" dirty="0">
                          <a:solidFill>
                            <a:srgbClr val="993366"/>
                          </a:solidFill>
                          <a:latin typeface="Arial"/>
                          <a:cs typeface="Arial"/>
                        </a:rPr>
                        <a:t>Minor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193040" marB="0">
                    <a:lnL w="12700">
                      <a:solidFill>
                        <a:srgbClr val="C0C0C0"/>
                      </a:solidFill>
                      <a:prstDash val="solid"/>
                    </a:lnL>
                    <a:lnR w="12700">
                      <a:solidFill>
                        <a:srgbClr val="C0C0C0"/>
                      </a:solidFill>
                      <a:prstDash val="solid"/>
                    </a:lnR>
                    <a:lnT w="12700">
                      <a:solidFill>
                        <a:srgbClr val="C0C0C0"/>
                      </a:solidFill>
                      <a:prstDash val="solid"/>
                    </a:lnT>
                    <a:lnB w="12700">
                      <a:solidFill>
                        <a:srgbClr val="C0C0C0"/>
                      </a:solidFill>
                      <a:prstDash val="solid"/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129539">
                        <a:lnSpc>
                          <a:spcPct val="100000"/>
                        </a:lnSpc>
                        <a:spcBef>
                          <a:spcPts val="1520"/>
                        </a:spcBef>
                      </a:pPr>
                      <a:r>
                        <a:rPr sz="2000" b="1" dirty="0">
                          <a:solidFill>
                            <a:srgbClr val="993366"/>
                          </a:solidFill>
                          <a:latin typeface="Arial"/>
                          <a:cs typeface="Arial"/>
                        </a:rPr>
                        <a:t>(3)</a:t>
                      </a:r>
                      <a:r>
                        <a:rPr sz="2000" b="1" spc="-55" dirty="0">
                          <a:solidFill>
                            <a:srgbClr val="99336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000" b="1" dirty="0">
                          <a:solidFill>
                            <a:srgbClr val="993366"/>
                          </a:solidFill>
                          <a:latin typeface="Arial"/>
                          <a:cs typeface="Arial"/>
                        </a:rPr>
                        <a:t>Moderate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193040" marB="0">
                    <a:lnL w="12700">
                      <a:solidFill>
                        <a:srgbClr val="C0C0C0"/>
                      </a:solidFill>
                      <a:prstDash val="solid"/>
                    </a:lnL>
                    <a:lnR w="12700">
                      <a:solidFill>
                        <a:srgbClr val="C0C0C0"/>
                      </a:solidFill>
                      <a:prstDash val="solid"/>
                    </a:lnR>
                    <a:lnT w="12700">
                      <a:solidFill>
                        <a:srgbClr val="C0C0C0"/>
                      </a:solidFill>
                      <a:prstDash val="solid"/>
                    </a:lnT>
                    <a:lnB w="12700">
                      <a:solidFill>
                        <a:srgbClr val="C0C0C0"/>
                      </a:solidFill>
                      <a:prstDash val="solid"/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  <a:spcBef>
                          <a:spcPts val="1520"/>
                        </a:spcBef>
                      </a:pPr>
                      <a:r>
                        <a:rPr sz="2000" b="1" dirty="0">
                          <a:solidFill>
                            <a:srgbClr val="993366"/>
                          </a:solidFill>
                          <a:latin typeface="Arial"/>
                          <a:cs typeface="Arial"/>
                        </a:rPr>
                        <a:t>(4)</a:t>
                      </a:r>
                      <a:r>
                        <a:rPr sz="2000" b="1" spc="-55" dirty="0">
                          <a:solidFill>
                            <a:srgbClr val="99336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000" b="1" dirty="0">
                          <a:solidFill>
                            <a:srgbClr val="993366"/>
                          </a:solidFill>
                          <a:latin typeface="Arial"/>
                          <a:cs typeface="Arial"/>
                        </a:rPr>
                        <a:t>Major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193040" marB="0">
                    <a:lnL w="12700">
                      <a:solidFill>
                        <a:srgbClr val="C0C0C0"/>
                      </a:solidFill>
                      <a:prstDash val="solid"/>
                    </a:lnL>
                    <a:lnR w="12700">
                      <a:solidFill>
                        <a:srgbClr val="C0C0C0"/>
                      </a:solidFill>
                      <a:prstDash val="solid"/>
                    </a:lnR>
                    <a:lnT w="12700">
                      <a:solidFill>
                        <a:srgbClr val="C0C0C0"/>
                      </a:solidFill>
                      <a:prstDash val="solid"/>
                    </a:lnT>
                    <a:lnB w="12700">
                      <a:solidFill>
                        <a:srgbClr val="C0C0C0"/>
                      </a:solidFill>
                      <a:prstDash val="solid"/>
                    </a:lnB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3879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880"/>
                        </a:spcBef>
                      </a:pPr>
                      <a:r>
                        <a:rPr sz="2000" b="1" dirty="0">
                          <a:solidFill>
                            <a:srgbClr val="993366"/>
                          </a:solidFill>
                          <a:latin typeface="Arial"/>
                          <a:cs typeface="Arial"/>
                        </a:rPr>
                        <a:t>(4)</a:t>
                      </a:r>
                      <a:r>
                        <a:rPr sz="2000" b="1" spc="-35" dirty="0">
                          <a:solidFill>
                            <a:srgbClr val="99336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000" b="1" dirty="0">
                          <a:solidFill>
                            <a:srgbClr val="993366"/>
                          </a:solidFill>
                          <a:latin typeface="Arial"/>
                          <a:cs typeface="Arial"/>
                        </a:rPr>
                        <a:t>High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111760" marB="0">
                    <a:lnL w="12700">
                      <a:solidFill>
                        <a:srgbClr val="C0C0C0"/>
                      </a:solidFill>
                      <a:prstDash val="solid"/>
                    </a:lnL>
                    <a:lnR w="12700">
                      <a:solidFill>
                        <a:srgbClr val="C0C0C0"/>
                      </a:solidFill>
                      <a:prstDash val="solid"/>
                    </a:lnR>
                    <a:lnT w="12700">
                      <a:solidFill>
                        <a:srgbClr val="C0C0C0"/>
                      </a:solidFill>
                      <a:prstDash val="solid"/>
                    </a:lnT>
                    <a:lnB w="12700">
                      <a:solidFill>
                        <a:srgbClr val="C0C0C0"/>
                      </a:solidFill>
                      <a:prstDash val="solid"/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200025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(0)</a:t>
                      </a:r>
                      <a:r>
                        <a:rPr sz="2000" b="1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b="1" dirty="0">
                          <a:latin typeface="Arial"/>
                          <a:cs typeface="Arial"/>
                        </a:rPr>
                        <a:t>Nil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147320" marB="0">
                    <a:lnL w="12700">
                      <a:solidFill>
                        <a:srgbClr val="C0C0C0"/>
                      </a:solidFill>
                      <a:prstDash val="solid"/>
                    </a:lnL>
                    <a:lnR w="12700">
                      <a:solidFill>
                        <a:srgbClr val="C0C0C0"/>
                      </a:solidFill>
                      <a:prstDash val="solid"/>
                    </a:lnR>
                    <a:lnT w="12700">
                      <a:solidFill>
                        <a:srgbClr val="C0C0C0"/>
                      </a:solidFill>
                      <a:prstDash val="solid"/>
                    </a:lnT>
                    <a:lnB w="12700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53720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sz="2000" b="1" dirty="0">
                          <a:solidFill>
                            <a:srgbClr val="7575D1"/>
                          </a:solidFill>
                          <a:latin typeface="Arial"/>
                          <a:cs typeface="Arial"/>
                        </a:rPr>
                        <a:t>(4)</a:t>
                      </a:r>
                      <a:r>
                        <a:rPr sz="2000" b="1" spc="-35" dirty="0">
                          <a:solidFill>
                            <a:srgbClr val="7575D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000" b="1" dirty="0">
                          <a:solidFill>
                            <a:srgbClr val="7575D1"/>
                          </a:solidFill>
                          <a:latin typeface="Arial"/>
                          <a:cs typeface="Arial"/>
                        </a:rPr>
                        <a:t>M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147320" marB="0">
                    <a:lnL w="12700">
                      <a:solidFill>
                        <a:srgbClr val="C0C0C0"/>
                      </a:solidFill>
                      <a:prstDash val="solid"/>
                    </a:lnL>
                    <a:lnR w="12700">
                      <a:solidFill>
                        <a:srgbClr val="C0C0C0"/>
                      </a:solidFill>
                      <a:prstDash val="solid"/>
                    </a:lnR>
                    <a:lnT w="12700">
                      <a:solidFill>
                        <a:srgbClr val="C0C0C0"/>
                      </a:solidFill>
                      <a:prstDash val="solid"/>
                    </a:lnT>
                    <a:lnB w="12700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21640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sz="2000" b="1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(8)</a:t>
                      </a:r>
                      <a:r>
                        <a:rPr sz="2000" b="1" spc="-4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000" b="1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H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147320" marB="0">
                    <a:lnL w="12700">
                      <a:solidFill>
                        <a:srgbClr val="C0C0C0"/>
                      </a:solidFill>
                      <a:prstDash val="solid"/>
                    </a:lnL>
                    <a:lnR w="12700">
                      <a:solidFill>
                        <a:srgbClr val="C0C0C0"/>
                      </a:solidFill>
                      <a:prstDash val="solid"/>
                    </a:lnR>
                    <a:lnT w="12700">
                      <a:solidFill>
                        <a:srgbClr val="C0C0C0"/>
                      </a:solidFill>
                      <a:prstDash val="solid"/>
                    </a:lnT>
                    <a:lnB w="12700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48309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sz="2000" b="1" dirty="0">
                          <a:solidFill>
                            <a:srgbClr val="FF6600"/>
                          </a:solidFill>
                          <a:latin typeface="Arial"/>
                          <a:cs typeface="Arial"/>
                        </a:rPr>
                        <a:t>(12)</a:t>
                      </a:r>
                      <a:r>
                        <a:rPr sz="2000" b="1" spc="-40" dirty="0">
                          <a:solidFill>
                            <a:srgbClr val="FF66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000" b="1" dirty="0">
                          <a:solidFill>
                            <a:srgbClr val="FF6600"/>
                          </a:solidFill>
                          <a:latin typeface="Arial"/>
                          <a:cs typeface="Arial"/>
                        </a:rPr>
                        <a:t>VH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147320" marB="0">
                    <a:lnL w="12700">
                      <a:solidFill>
                        <a:srgbClr val="C0C0C0"/>
                      </a:solidFill>
                      <a:prstDash val="solid"/>
                    </a:lnL>
                    <a:lnR w="12700">
                      <a:solidFill>
                        <a:srgbClr val="C0C0C0"/>
                      </a:solidFill>
                      <a:prstDash val="solid"/>
                    </a:lnR>
                    <a:lnT w="12700">
                      <a:solidFill>
                        <a:srgbClr val="C0C0C0"/>
                      </a:solidFill>
                      <a:prstDash val="solid"/>
                    </a:lnT>
                    <a:lnB w="12700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09880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sz="2000" b="1" dirty="0">
                          <a:solidFill>
                            <a:srgbClr val="CC0066"/>
                          </a:solidFill>
                          <a:latin typeface="Arial"/>
                          <a:cs typeface="Arial"/>
                        </a:rPr>
                        <a:t>(16)</a:t>
                      </a:r>
                      <a:r>
                        <a:rPr sz="2000" b="1" spc="-45" dirty="0">
                          <a:solidFill>
                            <a:srgbClr val="CC006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000" b="1" dirty="0">
                          <a:solidFill>
                            <a:srgbClr val="CC0066"/>
                          </a:solidFill>
                          <a:latin typeface="Arial"/>
                          <a:cs typeface="Arial"/>
                        </a:rPr>
                        <a:t>E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147320" marB="0">
                    <a:lnL w="12700">
                      <a:solidFill>
                        <a:srgbClr val="C0C0C0"/>
                      </a:solidFill>
                      <a:prstDash val="solid"/>
                    </a:lnL>
                    <a:lnR w="12700">
                      <a:solidFill>
                        <a:srgbClr val="C0C0C0"/>
                      </a:solidFill>
                      <a:prstDash val="solid"/>
                    </a:lnR>
                    <a:lnT w="12700">
                      <a:solidFill>
                        <a:srgbClr val="C0C0C0"/>
                      </a:solidFill>
                      <a:prstDash val="solid"/>
                    </a:lnT>
                    <a:lnB w="12700">
                      <a:solidFill>
                        <a:srgbClr val="C0C0C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388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1345"/>
                        </a:spcBef>
                      </a:pPr>
                      <a:r>
                        <a:rPr sz="2000" b="1" dirty="0">
                          <a:solidFill>
                            <a:srgbClr val="993366"/>
                          </a:solidFill>
                          <a:latin typeface="Arial"/>
                          <a:cs typeface="Arial"/>
                        </a:rPr>
                        <a:t>(3)</a:t>
                      </a:r>
                      <a:r>
                        <a:rPr sz="2000" b="1" spc="-45" dirty="0">
                          <a:solidFill>
                            <a:srgbClr val="99336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000" b="1" dirty="0">
                          <a:solidFill>
                            <a:srgbClr val="993366"/>
                          </a:solidFill>
                          <a:latin typeface="Arial"/>
                          <a:cs typeface="Arial"/>
                        </a:rPr>
                        <a:t>Medium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170815" marB="0">
                    <a:lnL w="12700">
                      <a:solidFill>
                        <a:srgbClr val="C0C0C0"/>
                      </a:solidFill>
                      <a:prstDash val="solid"/>
                    </a:lnL>
                    <a:lnR w="12700">
                      <a:solidFill>
                        <a:srgbClr val="C0C0C0"/>
                      </a:solidFill>
                      <a:prstDash val="solid"/>
                    </a:lnR>
                    <a:lnT w="12700">
                      <a:solidFill>
                        <a:srgbClr val="C0C0C0"/>
                      </a:solidFill>
                      <a:prstDash val="solid"/>
                    </a:lnT>
                    <a:lnB w="12700">
                      <a:solidFill>
                        <a:srgbClr val="C0C0C0"/>
                      </a:solidFill>
                      <a:prstDash val="solid"/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200025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(0)</a:t>
                      </a:r>
                      <a:r>
                        <a:rPr sz="2000" b="1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b="1" dirty="0">
                          <a:latin typeface="Arial"/>
                          <a:cs typeface="Arial"/>
                        </a:rPr>
                        <a:t>Nil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147320" marB="0">
                    <a:lnL w="12700">
                      <a:solidFill>
                        <a:srgbClr val="C0C0C0"/>
                      </a:solidFill>
                      <a:prstDash val="solid"/>
                    </a:lnL>
                    <a:lnR w="12700">
                      <a:solidFill>
                        <a:srgbClr val="C0C0C0"/>
                      </a:solidFill>
                      <a:prstDash val="solid"/>
                    </a:lnR>
                    <a:lnT w="12700">
                      <a:solidFill>
                        <a:srgbClr val="C0C0C0"/>
                      </a:solidFill>
                      <a:prstDash val="solid"/>
                    </a:lnT>
                    <a:lnB w="12700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81660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sz="2000" b="1" dirty="0">
                          <a:solidFill>
                            <a:srgbClr val="00CC00"/>
                          </a:solidFill>
                          <a:latin typeface="Arial"/>
                          <a:cs typeface="Arial"/>
                        </a:rPr>
                        <a:t>(3)</a:t>
                      </a:r>
                      <a:r>
                        <a:rPr sz="2000" b="1" spc="-35" dirty="0">
                          <a:solidFill>
                            <a:srgbClr val="00CC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000" b="1" dirty="0">
                          <a:solidFill>
                            <a:srgbClr val="00CC00"/>
                          </a:solidFill>
                          <a:latin typeface="Arial"/>
                          <a:cs typeface="Arial"/>
                        </a:rPr>
                        <a:t>L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147320" marB="0">
                    <a:lnL w="12700">
                      <a:solidFill>
                        <a:srgbClr val="C0C0C0"/>
                      </a:solidFill>
                      <a:prstDash val="solid"/>
                    </a:lnL>
                    <a:lnR w="12700">
                      <a:solidFill>
                        <a:srgbClr val="C0C0C0"/>
                      </a:solidFill>
                      <a:prstDash val="solid"/>
                    </a:lnR>
                    <a:lnT w="12700">
                      <a:solidFill>
                        <a:srgbClr val="C0C0C0"/>
                      </a:solidFill>
                      <a:prstDash val="solid"/>
                    </a:lnT>
                    <a:lnB w="12700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3375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sz="2000" b="1" dirty="0">
                          <a:solidFill>
                            <a:srgbClr val="7575D1"/>
                          </a:solidFill>
                          <a:latin typeface="Arial"/>
                          <a:cs typeface="Arial"/>
                        </a:rPr>
                        <a:t>(6)</a:t>
                      </a:r>
                      <a:r>
                        <a:rPr sz="2000" b="1" spc="-45" dirty="0">
                          <a:solidFill>
                            <a:srgbClr val="7575D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000" b="1" dirty="0">
                          <a:solidFill>
                            <a:srgbClr val="7575D1"/>
                          </a:solidFill>
                          <a:latin typeface="Arial"/>
                          <a:cs typeface="Arial"/>
                        </a:rPr>
                        <a:t>M+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147320" marB="0">
                    <a:lnL w="12700">
                      <a:solidFill>
                        <a:srgbClr val="C0C0C0"/>
                      </a:solidFill>
                      <a:prstDash val="solid"/>
                    </a:lnL>
                    <a:lnR w="12700">
                      <a:solidFill>
                        <a:srgbClr val="C0C0C0"/>
                      </a:solidFill>
                      <a:prstDash val="solid"/>
                    </a:lnR>
                    <a:lnT w="12700">
                      <a:solidFill>
                        <a:srgbClr val="C0C0C0"/>
                      </a:solidFill>
                      <a:prstDash val="solid"/>
                    </a:lnT>
                    <a:lnB w="12700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28955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sz="2000" b="1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(9)</a:t>
                      </a:r>
                      <a:r>
                        <a:rPr sz="2000" b="1" spc="-4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000" b="1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H+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147320" marB="0">
                    <a:lnL w="12700">
                      <a:solidFill>
                        <a:srgbClr val="C0C0C0"/>
                      </a:solidFill>
                      <a:prstDash val="solid"/>
                    </a:lnL>
                    <a:lnR w="12700">
                      <a:solidFill>
                        <a:srgbClr val="C0C0C0"/>
                      </a:solidFill>
                      <a:prstDash val="solid"/>
                    </a:lnR>
                    <a:lnT w="12700">
                      <a:solidFill>
                        <a:srgbClr val="C0C0C0"/>
                      </a:solidFill>
                      <a:prstDash val="solid"/>
                    </a:lnT>
                    <a:lnB w="12700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18440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sz="2000" b="1" dirty="0">
                          <a:solidFill>
                            <a:srgbClr val="FF6600"/>
                          </a:solidFill>
                          <a:latin typeface="Arial"/>
                          <a:cs typeface="Arial"/>
                        </a:rPr>
                        <a:t>(12)</a:t>
                      </a:r>
                      <a:r>
                        <a:rPr sz="2000" b="1" spc="-50" dirty="0">
                          <a:solidFill>
                            <a:srgbClr val="FF66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000" b="1" dirty="0">
                          <a:solidFill>
                            <a:srgbClr val="FF6600"/>
                          </a:solidFill>
                          <a:latin typeface="Arial"/>
                          <a:cs typeface="Arial"/>
                        </a:rPr>
                        <a:t>VH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147320" marB="0">
                    <a:lnL w="12700">
                      <a:solidFill>
                        <a:srgbClr val="C0C0C0"/>
                      </a:solidFill>
                      <a:prstDash val="solid"/>
                    </a:lnL>
                    <a:lnR w="12700">
                      <a:solidFill>
                        <a:srgbClr val="C0C0C0"/>
                      </a:solidFill>
                      <a:prstDash val="solid"/>
                    </a:lnR>
                    <a:lnT w="12700">
                      <a:solidFill>
                        <a:srgbClr val="C0C0C0"/>
                      </a:solidFill>
                      <a:prstDash val="solid"/>
                    </a:lnT>
                    <a:lnB w="12700">
                      <a:solidFill>
                        <a:srgbClr val="C0C0C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63879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1345"/>
                        </a:spcBef>
                      </a:pPr>
                      <a:r>
                        <a:rPr sz="2000" b="1" dirty="0">
                          <a:solidFill>
                            <a:srgbClr val="993366"/>
                          </a:solidFill>
                          <a:latin typeface="Arial"/>
                          <a:cs typeface="Arial"/>
                        </a:rPr>
                        <a:t>(2)</a:t>
                      </a:r>
                      <a:r>
                        <a:rPr sz="2000" b="1" spc="-35" dirty="0">
                          <a:solidFill>
                            <a:srgbClr val="99336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000" b="1" spc="-5" dirty="0">
                          <a:solidFill>
                            <a:srgbClr val="993366"/>
                          </a:solidFill>
                          <a:latin typeface="Arial"/>
                          <a:cs typeface="Arial"/>
                        </a:rPr>
                        <a:t>Low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170815" marB="0">
                    <a:lnL w="12700">
                      <a:solidFill>
                        <a:srgbClr val="C0C0C0"/>
                      </a:solidFill>
                      <a:prstDash val="solid"/>
                    </a:lnL>
                    <a:lnR w="12700">
                      <a:solidFill>
                        <a:srgbClr val="C0C0C0"/>
                      </a:solidFill>
                      <a:prstDash val="solid"/>
                    </a:lnR>
                    <a:lnT w="12700">
                      <a:solidFill>
                        <a:srgbClr val="C0C0C0"/>
                      </a:solidFill>
                      <a:prstDash val="solid"/>
                    </a:lnT>
                    <a:lnB w="12700">
                      <a:solidFill>
                        <a:srgbClr val="C0C0C0"/>
                      </a:solidFill>
                      <a:prstDash val="solid"/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200025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(0)</a:t>
                      </a:r>
                      <a:r>
                        <a:rPr sz="2000" b="1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b="1" dirty="0">
                          <a:latin typeface="Arial"/>
                          <a:cs typeface="Arial"/>
                        </a:rPr>
                        <a:t>Nil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147320" marB="0">
                    <a:lnL w="12700">
                      <a:solidFill>
                        <a:srgbClr val="C0C0C0"/>
                      </a:solidFill>
                      <a:prstDash val="solid"/>
                    </a:lnL>
                    <a:lnR w="12700">
                      <a:solidFill>
                        <a:srgbClr val="C0C0C0"/>
                      </a:solidFill>
                      <a:prstDash val="solid"/>
                    </a:lnR>
                    <a:lnT w="12700">
                      <a:solidFill>
                        <a:srgbClr val="C0C0C0"/>
                      </a:solidFill>
                      <a:prstDash val="solid"/>
                    </a:lnT>
                    <a:lnB w="12700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97840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sz="2000" b="1" dirty="0">
                          <a:solidFill>
                            <a:srgbClr val="00CC00"/>
                          </a:solidFill>
                          <a:latin typeface="Arial"/>
                          <a:cs typeface="Arial"/>
                        </a:rPr>
                        <a:t>(2)</a:t>
                      </a:r>
                      <a:r>
                        <a:rPr sz="2000" b="1" spc="-40" dirty="0">
                          <a:solidFill>
                            <a:srgbClr val="00CC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000" b="1" dirty="0">
                          <a:solidFill>
                            <a:srgbClr val="00CC00"/>
                          </a:solidFill>
                          <a:latin typeface="Arial"/>
                          <a:cs typeface="Arial"/>
                        </a:rPr>
                        <a:t>VL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147320" marB="0">
                    <a:lnL w="12700">
                      <a:solidFill>
                        <a:srgbClr val="C0C0C0"/>
                      </a:solidFill>
                      <a:prstDash val="solid"/>
                    </a:lnL>
                    <a:lnR w="12700">
                      <a:solidFill>
                        <a:srgbClr val="C0C0C0"/>
                      </a:solidFill>
                      <a:prstDash val="solid"/>
                    </a:lnR>
                    <a:lnT w="12700">
                      <a:solidFill>
                        <a:srgbClr val="C0C0C0"/>
                      </a:solidFill>
                      <a:prstDash val="solid"/>
                    </a:lnT>
                    <a:lnB w="12700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07670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sz="2000" b="1" dirty="0">
                          <a:solidFill>
                            <a:srgbClr val="7575D1"/>
                          </a:solidFill>
                          <a:latin typeface="Arial"/>
                          <a:cs typeface="Arial"/>
                        </a:rPr>
                        <a:t>(4)</a:t>
                      </a:r>
                      <a:r>
                        <a:rPr sz="2000" b="1" spc="-40" dirty="0">
                          <a:solidFill>
                            <a:srgbClr val="7575D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000" b="1" dirty="0">
                          <a:solidFill>
                            <a:srgbClr val="7575D1"/>
                          </a:solidFill>
                          <a:latin typeface="Arial"/>
                          <a:cs typeface="Arial"/>
                        </a:rPr>
                        <a:t>M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147320" marB="0">
                    <a:lnL w="12700">
                      <a:solidFill>
                        <a:srgbClr val="C0C0C0"/>
                      </a:solidFill>
                      <a:prstDash val="solid"/>
                    </a:lnL>
                    <a:lnR w="12700">
                      <a:solidFill>
                        <a:srgbClr val="C0C0C0"/>
                      </a:solidFill>
                      <a:prstDash val="solid"/>
                    </a:lnR>
                    <a:lnT w="12700">
                      <a:solidFill>
                        <a:srgbClr val="C0C0C0"/>
                      </a:solidFill>
                      <a:prstDash val="solid"/>
                    </a:lnT>
                    <a:lnB w="12700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14984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sz="2000" b="1" dirty="0">
                          <a:solidFill>
                            <a:srgbClr val="7575D1"/>
                          </a:solidFill>
                          <a:latin typeface="Arial"/>
                          <a:cs typeface="Arial"/>
                        </a:rPr>
                        <a:t>(6)</a:t>
                      </a:r>
                      <a:r>
                        <a:rPr sz="2000" b="1" spc="-40" dirty="0">
                          <a:solidFill>
                            <a:srgbClr val="7575D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000" b="1" dirty="0">
                          <a:solidFill>
                            <a:srgbClr val="7575D1"/>
                          </a:solidFill>
                          <a:latin typeface="Arial"/>
                          <a:cs typeface="Arial"/>
                        </a:rPr>
                        <a:t>M+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147320" marB="0">
                    <a:lnL w="12700">
                      <a:solidFill>
                        <a:srgbClr val="C0C0C0"/>
                      </a:solidFill>
                      <a:prstDash val="solid"/>
                    </a:lnL>
                    <a:lnR w="12700">
                      <a:solidFill>
                        <a:srgbClr val="C0C0C0"/>
                      </a:solidFill>
                      <a:prstDash val="solid"/>
                    </a:lnR>
                    <a:lnT w="12700">
                      <a:solidFill>
                        <a:srgbClr val="C0C0C0"/>
                      </a:solidFill>
                      <a:prstDash val="solid"/>
                    </a:lnT>
                    <a:lnB w="12700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74015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sz="2000" b="1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(8)</a:t>
                      </a:r>
                      <a:r>
                        <a:rPr sz="2000" b="1" spc="-4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000" b="1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H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147320" marB="0">
                    <a:lnL w="12700">
                      <a:solidFill>
                        <a:srgbClr val="C0C0C0"/>
                      </a:solidFill>
                      <a:prstDash val="solid"/>
                    </a:lnL>
                    <a:lnR w="12700">
                      <a:solidFill>
                        <a:srgbClr val="C0C0C0"/>
                      </a:solidFill>
                      <a:prstDash val="solid"/>
                    </a:lnR>
                    <a:lnT w="12700">
                      <a:solidFill>
                        <a:srgbClr val="C0C0C0"/>
                      </a:solidFill>
                      <a:prstDash val="solid"/>
                    </a:lnT>
                    <a:lnB w="12700">
                      <a:solidFill>
                        <a:srgbClr val="C0C0C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6388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1350"/>
                        </a:spcBef>
                      </a:pPr>
                      <a:r>
                        <a:rPr sz="2000" b="1" dirty="0">
                          <a:solidFill>
                            <a:srgbClr val="993366"/>
                          </a:solidFill>
                          <a:latin typeface="Arial"/>
                          <a:cs typeface="Arial"/>
                        </a:rPr>
                        <a:t>(1)</a:t>
                      </a:r>
                      <a:r>
                        <a:rPr sz="2000" b="1" spc="-50" dirty="0">
                          <a:solidFill>
                            <a:srgbClr val="99336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000" b="1" dirty="0">
                          <a:solidFill>
                            <a:srgbClr val="993366"/>
                          </a:solidFill>
                          <a:latin typeface="Arial"/>
                          <a:cs typeface="Arial"/>
                        </a:rPr>
                        <a:t>Unlikely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171450" marB="0">
                    <a:lnL w="12700">
                      <a:solidFill>
                        <a:srgbClr val="C0C0C0"/>
                      </a:solidFill>
                      <a:prstDash val="solid"/>
                    </a:lnL>
                    <a:lnR w="12700">
                      <a:solidFill>
                        <a:srgbClr val="C0C0C0"/>
                      </a:solidFill>
                      <a:prstDash val="solid"/>
                    </a:lnR>
                    <a:lnT w="12700">
                      <a:solidFill>
                        <a:srgbClr val="C0C0C0"/>
                      </a:solidFill>
                      <a:prstDash val="solid"/>
                    </a:lnT>
                    <a:lnB w="12700">
                      <a:solidFill>
                        <a:srgbClr val="C0C0C0"/>
                      </a:solidFill>
                      <a:prstDash val="solid"/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200025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(0)</a:t>
                      </a:r>
                      <a:r>
                        <a:rPr sz="2000" b="1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b="1" dirty="0">
                          <a:latin typeface="Arial"/>
                          <a:cs typeface="Arial"/>
                        </a:rPr>
                        <a:t>Nil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147320" marB="0">
                    <a:lnL w="12700">
                      <a:solidFill>
                        <a:srgbClr val="C0C0C0"/>
                      </a:solidFill>
                      <a:prstDash val="solid"/>
                    </a:lnL>
                    <a:lnR w="12700">
                      <a:solidFill>
                        <a:srgbClr val="C0C0C0"/>
                      </a:solidFill>
                      <a:prstDash val="solid"/>
                    </a:lnR>
                    <a:lnT w="12700">
                      <a:solidFill>
                        <a:srgbClr val="C0C0C0"/>
                      </a:solidFill>
                      <a:prstDash val="solid"/>
                    </a:lnT>
                    <a:lnB w="12700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18465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sz="2000" b="1" dirty="0">
                          <a:solidFill>
                            <a:srgbClr val="00CC00"/>
                          </a:solidFill>
                          <a:latin typeface="Arial"/>
                          <a:cs typeface="Arial"/>
                        </a:rPr>
                        <a:t>(1)</a:t>
                      </a:r>
                      <a:r>
                        <a:rPr sz="2000" b="1" spc="-40" dirty="0">
                          <a:solidFill>
                            <a:srgbClr val="00CC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000" b="1" dirty="0">
                          <a:solidFill>
                            <a:srgbClr val="00CC00"/>
                          </a:solidFill>
                          <a:latin typeface="Arial"/>
                          <a:cs typeface="Arial"/>
                        </a:rPr>
                        <a:t>Neg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147320" marB="0">
                    <a:lnL w="12700">
                      <a:solidFill>
                        <a:srgbClr val="C0C0C0"/>
                      </a:solidFill>
                      <a:prstDash val="solid"/>
                    </a:lnL>
                    <a:lnR w="12700">
                      <a:solidFill>
                        <a:srgbClr val="C0C0C0"/>
                      </a:solidFill>
                      <a:prstDash val="solid"/>
                    </a:lnR>
                    <a:lnT w="12700">
                      <a:solidFill>
                        <a:srgbClr val="C0C0C0"/>
                      </a:solidFill>
                      <a:prstDash val="solid"/>
                    </a:lnT>
                    <a:lnB w="12700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51790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sz="2000" b="1" dirty="0">
                          <a:solidFill>
                            <a:srgbClr val="00CC00"/>
                          </a:solidFill>
                          <a:latin typeface="Arial"/>
                          <a:cs typeface="Arial"/>
                        </a:rPr>
                        <a:t>(2)</a:t>
                      </a:r>
                      <a:r>
                        <a:rPr sz="2000" b="1" spc="-40" dirty="0">
                          <a:solidFill>
                            <a:srgbClr val="00CC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000" b="1" dirty="0">
                          <a:solidFill>
                            <a:srgbClr val="00CC00"/>
                          </a:solidFill>
                          <a:latin typeface="Arial"/>
                          <a:cs typeface="Arial"/>
                        </a:rPr>
                        <a:t>VL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147320" marB="0">
                    <a:lnL w="12700">
                      <a:solidFill>
                        <a:srgbClr val="C0C0C0"/>
                      </a:solidFill>
                      <a:prstDash val="solid"/>
                    </a:lnL>
                    <a:lnR w="12700">
                      <a:solidFill>
                        <a:srgbClr val="C0C0C0"/>
                      </a:solidFill>
                      <a:prstDash val="solid"/>
                    </a:lnR>
                    <a:lnT w="12700">
                      <a:solidFill>
                        <a:srgbClr val="C0C0C0"/>
                      </a:solidFill>
                      <a:prstDash val="solid"/>
                    </a:lnT>
                    <a:lnB w="12700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19125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sz="2000" b="1" dirty="0">
                          <a:solidFill>
                            <a:srgbClr val="00CC00"/>
                          </a:solidFill>
                          <a:latin typeface="Arial"/>
                          <a:cs typeface="Arial"/>
                        </a:rPr>
                        <a:t>(3)</a:t>
                      </a:r>
                      <a:r>
                        <a:rPr sz="2000" b="1" spc="-35" dirty="0">
                          <a:solidFill>
                            <a:srgbClr val="00CC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000" b="1" dirty="0">
                          <a:solidFill>
                            <a:srgbClr val="00CC00"/>
                          </a:solidFill>
                          <a:latin typeface="Arial"/>
                          <a:cs typeface="Arial"/>
                        </a:rPr>
                        <a:t>L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147320" marB="0">
                    <a:lnL w="12700">
                      <a:solidFill>
                        <a:srgbClr val="C0C0C0"/>
                      </a:solidFill>
                      <a:prstDash val="solid"/>
                    </a:lnL>
                    <a:lnR w="12700">
                      <a:solidFill>
                        <a:srgbClr val="C0C0C0"/>
                      </a:solidFill>
                      <a:prstDash val="solid"/>
                    </a:lnR>
                    <a:lnT w="12700">
                      <a:solidFill>
                        <a:srgbClr val="C0C0C0"/>
                      </a:solidFill>
                      <a:prstDash val="solid"/>
                    </a:lnT>
                    <a:lnB w="12700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60045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sz="2000" b="1" dirty="0">
                          <a:solidFill>
                            <a:srgbClr val="7575D1"/>
                          </a:solidFill>
                          <a:latin typeface="Arial"/>
                          <a:cs typeface="Arial"/>
                        </a:rPr>
                        <a:t>(4)</a:t>
                      </a:r>
                      <a:r>
                        <a:rPr sz="2000" b="1" spc="-40" dirty="0">
                          <a:solidFill>
                            <a:srgbClr val="7575D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000" b="1" dirty="0">
                          <a:solidFill>
                            <a:srgbClr val="7575D1"/>
                          </a:solidFill>
                          <a:latin typeface="Arial"/>
                          <a:cs typeface="Arial"/>
                        </a:rPr>
                        <a:t>M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147320" marB="0">
                    <a:lnL w="12700">
                      <a:solidFill>
                        <a:srgbClr val="C0C0C0"/>
                      </a:solidFill>
                      <a:prstDash val="solid"/>
                    </a:lnL>
                    <a:lnR w="12700">
                      <a:solidFill>
                        <a:srgbClr val="C0C0C0"/>
                      </a:solidFill>
                      <a:prstDash val="solid"/>
                    </a:lnR>
                    <a:lnT w="12700">
                      <a:solidFill>
                        <a:srgbClr val="C0C0C0"/>
                      </a:solidFill>
                      <a:prstDash val="solid"/>
                    </a:lnT>
                    <a:lnB w="12700">
                      <a:solidFill>
                        <a:srgbClr val="C0C0C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6388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1350"/>
                        </a:spcBef>
                      </a:pPr>
                      <a:r>
                        <a:rPr sz="2000" b="1" dirty="0">
                          <a:solidFill>
                            <a:srgbClr val="993366"/>
                          </a:solidFill>
                          <a:latin typeface="Arial"/>
                          <a:cs typeface="Arial"/>
                        </a:rPr>
                        <a:t>(0)</a:t>
                      </a:r>
                      <a:r>
                        <a:rPr sz="2000" b="1" spc="-35" dirty="0">
                          <a:solidFill>
                            <a:srgbClr val="99336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000" b="1" spc="-5" dirty="0">
                          <a:solidFill>
                            <a:srgbClr val="993366"/>
                          </a:solidFill>
                          <a:latin typeface="Arial"/>
                          <a:cs typeface="Arial"/>
                        </a:rPr>
                        <a:t>Never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171450" marB="0">
                    <a:lnL w="12700">
                      <a:solidFill>
                        <a:srgbClr val="C0C0C0"/>
                      </a:solidFill>
                      <a:prstDash val="solid"/>
                    </a:lnL>
                    <a:lnR w="12700">
                      <a:solidFill>
                        <a:srgbClr val="C0C0C0"/>
                      </a:solidFill>
                      <a:prstDash val="solid"/>
                    </a:lnR>
                    <a:lnT w="12700">
                      <a:solidFill>
                        <a:srgbClr val="C0C0C0"/>
                      </a:solidFill>
                      <a:prstDash val="solid"/>
                    </a:lnT>
                    <a:lnB w="12700">
                      <a:solidFill>
                        <a:srgbClr val="C0C0C0"/>
                      </a:solidFill>
                      <a:prstDash val="solid"/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200025">
                        <a:lnSpc>
                          <a:spcPct val="100000"/>
                        </a:lnSpc>
                        <a:spcBef>
                          <a:spcPts val="1165"/>
                        </a:spcBef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(0)</a:t>
                      </a:r>
                      <a:r>
                        <a:rPr sz="2000" b="1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b="1" dirty="0">
                          <a:latin typeface="Arial"/>
                          <a:cs typeface="Arial"/>
                        </a:rPr>
                        <a:t>Nil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147955" marB="0">
                    <a:lnL w="12700">
                      <a:solidFill>
                        <a:srgbClr val="C0C0C0"/>
                      </a:solidFill>
                      <a:prstDash val="solid"/>
                    </a:lnL>
                    <a:lnR w="12700">
                      <a:solidFill>
                        <a:srgbClr val="C0C0C0"/>
                      </a:solidFill>
                      <a:prstDash val="solid"/>
                    </a:lnR>
                    <a:lnT w="12700">
                      <a:solidFill>
                        <a:srgbClr val="C0C0C0"/>
                      </a:solidFill>
                      <a:prstDash val="solid"/>
                    </a:lnT>
                    <a:lnB w="12700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97840">
                        <a:lnSpc>
                          <a:spcPct val="100000"/>
                        </a:lnSpc>
                        <a:spcBef>
                          <a:spcPts val="1165"/>
                        </a:spcBef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(0)</a:t>
                      </a:r>
                      <a:r>
                        <a:rPr sz="2000" b="1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b="1" dirty="0">
                          <a:latin typeface="Arial"/>
                          <a:cs typeface="Arial"/>
                        </a:rPr>
                        <a:t>Nil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147955" marB="0">
                    <a:lnL w="12700">
                      <a:solidFill>
                        <a:srgbClr val="C0C0C0"/>
                      </a:solidFill>
                      <a:prstDash val="solid"/>
                    </a:lnL>
                    <a:lnR w="12700">
                      <a:solidFill>
                        <a:srgbClr val="C0C0C0"/>
                      </a:solidFill>
                      <a:prstDash val="solid"/>
                    </a:lnR>
                    <a:lnT w="12700">
                      <a:solidFill>
                        <a:srgbClr val="C0C0C0"/>
                      </a:solidFill>
                      <a:prstDash val="solid"/>
                    </a:lnT>
                    <a:lnB w="12700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51790">
                        <a:lnSpc>
                          <a:spcPct val="100000"/>
                        </a:lnSpc>
                        <a:spcBef>
                          <a:spcPts val="1165"/>
                        </a:spcBef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(0)</a:t>
                      </a:r>
                      <a:r>
                        <a:rPr sz="2000" b="1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b="1" dirty="0">
                          <a:latin typeface="Arial"/>
                          <a:cs typeface="Arial"/>
                        </a:rPr>
                        <a:t>Nil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147955" marB="0">
                    <a:lnL w="12700">
                      <a:solidFill>
                        <a:srgbClr val="C0C0C0"/>
                      </a:solidFill>
                      <a:prstDash val="solid"/>
                    </a:lnL>
                    <a:lnR w="12700">
                      <a:solidFill>
                        <a:srgbClr val="C0C0C0"/>
                      </a:solidFill>
                      <a:prstDash val="solid"/>
                    </a:lnR>
                    <a:lnT w="12700">
                      <a:solidFill>
                        <a:srgbClr val="C0C0C0"/>
                      </a:solidFill>
                      <a:prstDash val="solid"/>
                    </a:lnT>
                    <a:lnB w="12700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33400">
                        <a:lnSpc>
                          <a:spcPct val="100000"/>
                        </a:lnSpc>
                        <a:spcBef>
                          <a:spcPts val="1165"/>
                        </a:spcBef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(0)</a:t>
                      </a:r>
                      <a:r>
                        <a:rPr sz="2000" b="1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b="1" dirty="0">
                          <a:latin typeface="Arial"/>
                          <a:cs typeface="Arial"/>
                        </a:rPr>
                        <a:t>Nil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147955" marB="0">
                    <a:lnL w="12700">
                      <a:solidFill>
                        <a:srgbClr val="C0C0C0"/>
                      </a:solidFill>
                      <a:prstDash val="solid"/>
                    </a:lnL>
                    <a:lnR w="12700">
                      <a:solidFill>
                        <a:srgbClr val="C0C0C0"/>
                      </a:solidFill>
                      <a:prstDash val="solid"/>
                    </a:lnR>
                    <a:lnT w="12700">
                      <a:solidFill>
                        <a:srgbClr val="C0C0C0"/>
                      </a:solidFill>
                      <a:prstDash val="solid"/>
                    </a:lnT>
                    <a:lnB w="12700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03530">
                        <a:lnSpc>
                          <a:spcPct val="100000"/>
                        </a:lnSpc>
                        <a:spcBef>
                          <a:spcPts val="1165"/>
                        </a:spcBef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(0)</a:t>
                      </a:r>
                      <a:r>
                        <a:rPr sz="2000" b="1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b="1" dirty="0">
                          <a:latin typeface="Arial"/>
                          <a:cs typeface="Arial"/>
                        </a:rPr>
                        <a:t>Nil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147955" marB="0">
                    <a:lnL w="12700">
                      <a:solidFill>
                        <a:srgbClr val="C0C0C0"/>
                      </a:solidFill>
                      <a:prstDash val="solid"/>
                    </a:lnL>
                    <a:lnR w="12700">
                      <a:solidFill>
                        <a:srgbClr val="C0C0C0"/>
                      </a:solidFill>
                      <a:prstDash val="solid"/>
                    </a:lnR>
                    <a:lnT w="12700">
                      <a:solidFill>
                        <a:srgbClr val="C0C0C0"/>
                      </a:solidFill>
                      <a:prstDash val="solid"/>
                    </a:lnT>
                    <a:lnB w="12700">
                      <a:solidFill>
                        <a:srgbClr val="C0C0C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548640" y="6303085"/>
            <a:ext cx="8045450" cy="2051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50"/>
              </a:lnSpc>
              <a:tabLst>
                <a:tab pos="7846695" algn="l"/>
              </a:tabLst>
            </a:pPr>
            <a:r>
              <a:rPr sz="1400" dirty="0">
                <a:latin typeface="Arial"/>
                <a:cs typeface="Arial"/>
              </a:rPr>
              <a:t>	</a:t>
            </a:r>
            <a:r>
              <a:rPr sz="1400" spc="-5" dirty="0">
                <a:latin typeface="Arial"/>
                <a:cs typeface="Arial"/>
              </a:rPr>
              <a:t>27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0" y="5175503"/>
            <a:ext cx="9144000" cy="1632585"/>
          </a:xfrm>
          <a:custGeom>
            <a:avLst/>
            <a:gdLst/>
            <a:ahLst/>
            <a:cxnLst/>
            <a:rect l="l" t="t" r="r" b="b"/>
            <a:pathLst>
              <a:path w="9144000" h="1632584">
                <a:moveTo>
                  <a:pt x="9144000" y="0"/>
                </a:moveTo>
                <a:lnTo>
                  <a:pt x="0" y="0"/>
                </a:lnTo>
                <a:lnTo>
                  <a:pt x="0" y="1632204"/>
                </a:lnTo>
                <a:lnTo>
                  <a:pt x="9144000" y="1632204"/>
                </a:lnTo>
                <a:lnTo>
                  <a:pt x="9144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78739" y="5201792"/>
            <a:ext cx="4342765" cy="15506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latin typeface="Arial"/>
                <a:cs typeface="Arial"/>
              </a:rPr>
              <a:t>M: moderate</a:t>
            </a:r>
            <a:r>
              <a:rPr sz="2000" dirty="0">
                <a:latin typeface="Arial"/>
                <a:cs typeface="Arial"/>
              </a:rPr>
              <a:t>; Specify responsibililty  </a:t>
            </a:r>
            <a:r>
              <a:rPr sz="2000" b="1" dirty="0">
                <a:latin typeface="Arial"/>
                <a:cs typeface="Arial"/>
              </a:rPr>
              <a:t>L: </a:t>
            </a:r>
            <a:r>
              <a:rPr sz="2000" b="1" spc="5" dirty="0">
                <a:latin typeface="Arial"/>
                <a:cs typeface="Arial"/>
              </a:rPr>
              <a:t>low</a:t>
            </a:r>
            <a:r>
              <a:rPr sz="2000" spc="5" dirty="0">
                <a:latin typeface="Arial"/>
                <a:cs typeface="Arial"/>
              </a:rPr>
              <a:t>; </a:t>
            </a:r>
            <a:r>
              <a:rPr sz="2000" dirty="0">
                <a:latin typeface="Arial"/>
                <a:cs typeface="Arial"/>
              </a:rPr>
              <a:t>Manage by routine</a:t>
            </a:r>
            <a:r>
              <a:rPr sz="2000" spc="-17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procedures  </a:t>
            </a:r>
            <a:r>
              <a:rPr sz="2000" b="1" dirty="0">
                <a:latin typeface="Arial"/>
                <a:cs typeface="Arial"/>
              </a:rPr>
              <a:t>VL: </a:t>
            </a:r>
            <a:r>
              <a:rPr sz="2000" b="1" spc="-10" dirty="0">
                <a:latin typeface="Arial"/>
                <a:cs typeface="Arial"/>
              </a:rPr>
              <a:t>very </a:t>
            </a:r>
            <a:r>
              <a:rPr sz="2000" b="1" spc="5" dirty="0">
                <a:latin typeface="Arial"/>
                <a:cs typeface="Arial"/>
              </a:rPr>
              <a:t>low</a:t>
            </a:r>
            <a:r>
              <a:rPr sz="2000" spc="5" dirty="0">
                <a:latin typeface="Arial"/>
                <a:cs typeface="Arial"/>
              </a:rPr>
              <a:t>; </a:t>
            </a:r>
            <a:r>
              <a:rPr sz="2000" dirty="0">
                <a:latin typeface="Arial"/>
                <a:cs typeface="Arial"/>
              </a:rPr>
              <a:t>Manage by routine  </a:t>
            </a:r>
            <a:r>
              <a:rPr sz="2000" b="1" dirty="0">
                <a:latin typeface="Arial"/>
                <a:cs typeface="Arial"/>
              </a:rPr>
              <a:t>Neg: Negligible; </a:t>
            </a:r>
            <a:r>
              <a:rPr sz="2000" spc="-110" dirty="0">
                <a:latin typeface="Arial"/>
                <a:cs typeface="Arial"/>
              </a:rPr>
              <a:t>To </a:t>
            </a:r>
            <a:r>
              <a:rPr sz="2000" dirty="0">
                <a:latin typeface="Arial"/>
                <a:cs typeface="Arial"/>
              </a:rPr>
              <a:t>be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ignored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000" b="1" dirty="0">
                <a:latin typeface="Arial"/>
                <a:cs typeface="Arial"/>
              </a:rPr>
              <a:t>Nil: Nil; </a:t>
            </a:r>
            <a:r>
              <a:rPr sz="2000" dirty="0">
                <a:latin typeface="Arial"/>
                <a:cs typeface="Arial"/>
              </a:rPr>
              <a:t>No risk</a:t>
            </a:r>
            <a:r>
              <a:rPr sz="2000" spc="-9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exists</a:t>
            </a:r>
            <a:endParaRPr sz="20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500244" y="5201792"/>
            <a:ext cx="4550030" cy="155170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latin typeface="Arial"/>
                <a:cs typeface="Arial"/>
              </a:rPr>
              <a:t>E: extreme</a:t>
            </a:r>
            <a:r>
              <a:rPr sz="2000" dirty="0">
                <a:latin typeface="Arial"/>
                <a:cs typeface="Arial"/>
              </a:rPr>
              <a:t>; Immediate action</a:t>
            </a:r>
            <a:r>
              <a:rPr sz="2000" spc="-15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required  </a:t>
            </a:r>
            <a:r>
              <a:rPr sz="2000" b="1" dirty="0">
                <a:latin typeface="Arial"/>
                <a:cs typeface="Arial"/>
              </a:rPr>
              <a:t>VH: </a:t>
            </a:r>
            <a:r>
              <a:rPr sz="2000" b="1" spc="-5" dirty="0">
                <a:latin typeface="Arial"/>
                <a:cs typeface="Arial"/>
              </a:rPr>
              <a:t>very </a:t>
            </a:r>
            <a:r>
              <a:rPr sz="2000" b="1" dirty="0">
                <a:latin typeface="Arial"/>
                <a:cs typeface="Arial"/>
              </a:rPr>
              <a:t>high</a:t>
            </a:r>
            <a:r>
              <a:rPr sz="2000" dirty="0">
                <a:latin typeface="Arial"/>
                <a:cs typeface="Arial"/>
              </a:rPr>
              <a:t>; Priority action action  </a:t>
            </a:r>
            <a:r>
              <a:rPr sz="2000" b="1" dirty="0">
                <a:latin typeface="Arial"/>
                <a:cs typeface="Arial"/>
              </a:rPr>
              <a:t>H+: high +</a:t>
            </a:r>
            <a:r>
              <a:rPr sz="2000" dirty="0">
                <a:latin typeface="Arial"/>
                <a:cs typeface="Arial"/>
              </a:rPr>
              <a:t>; Management</a:t>
            </a:r>
            <a:r>
              <a:rPr sz="2000" spc="-1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attention</a:t>
            </a:r>
          </a:p>
          <a:p>
            <a:pPr marL="12700">
              <a:lnSpc>
                <a:spcPct val="100000"/>
              </a:lnSpc>
              <a:spcBef>
                <a:spcPts val="5"/>
              </a:spcBef>
              <a:tabLst>
                <a:tab pos="2647950" algn="l"/>
              </a:tabLst>
            </a:pPr>
            <a:r>
              <a:rPr sz="2000" b="1" dirty="0">
                <a:latin typeface="Arial"/>
                <a:cs typeface="Arial"/>
              </a:rPr>
              <a:t>H: high</a:t>
            </a:r>
            <a:r>
              <a:rPr sz="2000" dirty="0">
                <a:latin typeface="Arial"/>
                <a:cs typeface="Arial"/>
              </a:rPr>
              <a:t>; Management	</a:t>
            </a:r>
            <a:r>
              <a:rPr sz="2000" spc="-5" dirty="0">
                <a:latin typeface="Arial"/>
                <a:cs typeface="Arial"/>
              </a:rPr>
              <a:t>attention</a:t>
            </a:r>
            <a:endParaRPr sz="20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000" b="1" dirty="0">
                <a:latin typeface="Arial"/>
                <a:cs typeface="Arial"/>
              </a:rPr>
              <a:t>M+: moderate </a:t>
            </a:r>
            <a:r>
              <a:rPr sz="2000" b="1" spc="5" dirty="0">
                <a:latin typeface="Arial"/>
                <a:cs typeface="Arial"/>
              </a:rPr>
              <a:t>+</a:t>
            </a:r>
            <a:r>
              <a:rPr sz="2000" spc="5" dirty="0">
                <a:latin typeface="Arial"/>
                <a:cs typeface="Arial"/>
              </a:rPr>
              <a:t>; </a:t>
            </a:r>
            <a:r>
              <a:rPr lang="tr-TR" sz="2000" dirty="0" err="1" smtClean="0">
                <a:latin typeface="Arial"/>
                <a:cs typeface="Arial"/>
              </a:rPr>
              <a:t>Specify</a:t>
            </a:r>
            <a:r>
              <a:rPr lang="tr-TR" sz="2000" dirty="0" smtClean="0">
                <a:latin typeface="Arial"/>
                <a:cs typeface="Arial"/>
              </a:rPr>
              <a:t> </a:t>
            </a:r>
            <a:r>
              <a:rPr lang="tr-TR" sz="2000" dirty="0" err="1" smtClean="0">
                <a:latin typeface="Arial"/>
                <a:cs typeface="Arial"/>
              </a:rPr>
              <a:t>responsibililty</a:t>
            </a:r>
            <a:endParaRPr sz="2000" dirty="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ftr" sz="quarter" idx="4294967295"/>
          </p:nvPr>
        </p:nvSpPr>
        <p:spPr>
          <a:xfrm>
            <a:off x="535940" y="6290385"/>
            <a:ext cx="1339850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endParaRPr dirty="0"/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4294967295"/>
          </p:nvPr>
        </p:nvSpPr>
        <p:spPr>
          <a:xfrm>
            <a:off x="4030471" y="6290385"/>
            <a:ext cx="1161414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endParaRPr spc="-5" dirty="0"/>
          </a:p>
        </p:txBody>
      </p:sp>
      <p:sp>
        <p:nvSpPr>
          <p:cNvPr id="6" name="object 6"/>
          <p:cNvSpPr txBox="1"/>
          <p:nvPr/>
        </p:nvSpPr>
        <p:spPr>
          <a:xfrm>
            <a:off x="8359140" y="6276669"/>
            <a:ext cx="274320" cy="23876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80"/>
              </a:spcBef>
            </a:pPr>
            <a:fld id="{81D60167-4931-47E6-BA6A-407CBD079E47}" type="slidenum">
              <a:rPr sz="1400" dirty="0">
                <a:latin typeface="Arial"/>
                <a:cs typeface="Arial"/>
              </a:rPr>
              <a:t>28</a:t>
            </a:fld>
            <a:endParaRPr sz="1400">
              <a:latin typeface="Arial"/>
              <a:cs typeface="Arial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279907"/>
            <a:ext cx="6547484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solidFill>
                  <a:srgbClr val="333399"/>
                </a:solidFill>
              </a:rPr>
              <a:t>Quantitative </a:t>
            </a:r>
            <a:r>
              <a:rPr dirty="0">
                <a:solidFill>
                  <a:srgbClr val="333399"/>
                </a:solidFill>
              </a:rPr>
              <a:t>risk </a:t>
            </a:r>
            <a:r>
              <a:rPr spc="-5" dirty="0">
                <a:solidFill>
                  <a:srgbClr val="333399"/>
                </a:solidFill>
              </a:rPr>
              <a:t>estimation</a:t>
            </a:r>
            <a:r>
              <a:rPr spc="-20" dirty="0">
                <a:solidFill>
                  <a:srgbClr val="333399"/>
                </a:solidFill>
              </a:rPr>
              <a:t> </a:t>
            </a:r>
            <a:r>
              <a:rPr spc="-5" dirty="0">
                <a:solidFill>
                  <a:srgbClr val="333399"/>
                </a:solidFill>
              </a:rPr>
              <a:t>example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90117" y="1055878"/>
            <a:ext cx="7220584" cy="43491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Arial"/>
                <a:cs typeface="Arial"/>
              </a:rPr>
              <a:t>Example quantitative </a:t>
            </a:r>
            <a:r>
              <a:rPr sz="2800" dirty="0">
                <a:latin typeface="Arial"/>
                <a:cs typeface="Arial"/>
              </a:rPr>
              <a:t>risk </a:t>
            </a:r>
            <a:r>
              <a:rPr sz="2800" spc="-5" dirty="0">
                <a:latin typeface="Arial"/>
                <a:cs typeface="Arial"/>
              </a:rPr>
              <a:t>analysis</a:t>
            </a:r>
            <a:r>
              <a:rPr sz="2800" spc="3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method</a:t>
            </a:r>
            <a:endParaRPr sz="28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105"/>
              </a:spcBef>
              <a:buChar char="•"/>
              <a:tabLst>
                <a:tab pos="354965" algn="l"/>
                <a:tab pos="355600" algn="l"/>
              </a:tabLst>
            </a:pPr>
            <a:r>
              <a:rPr sz="2800" spc="-5" dirty="0">
                <a:latin typeface="Arial"/>
                <a:cs typeface="Arial"/>
              </a:rPr>
              <a:t>Quantitative parameters</a:t>
            </a:r>
            <a:endParaRPr sz="280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spcBef>
                <a:spcPts val="105"/>
              </a:spcBef>
              <a:buChar char="–"/>
              <a:tabLst>
                <a:tab pos="756920" algn="l"/>
              </a:tabLst>
            </a:pPr>
            <a:r>
              <a:rPr sz="2400" dirty="0">
                <a:latin typeface="Arial"/>
                <a:cs typeface="Arial"/>
              </a:rPr>
              <a:t>Asset </a:t>
            </a:r>
            <a:r>
              <a:rPr sz="2400" spc="-5" dirty="0">
                <a:latin typeface="Arial"/>
                <a:cs typeface="Arial"/>
              </a:rPr>
              <a:t>Value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(AV)</a:t>
            </a:r>
            <a:endParaRPr sz="2400">
              <a:latin typeface="Arial"/>
              <a:cs typeface="Arial"/>
            </a:endParaRPr>
          </a:p>
          <a:p>
            <a:pPr marL="1155700" lvl="2" indent="-229235">
              <a:lnSpc>
                <a:spcPct val="100000"/>
              </a:lnSpc>
              <a:spcBef>
                <a:spcPts val="75"/>
              </a:spcBef>
              <a:buChar char="•"/>
              <a:tabLst>
                <a:tab pos="1155700" algn="l"/>
                <a:tab pos="1156335" algn="l"/>
              </a:tabLst>
            </a:pPr>
            <a:r>
              <a:rPr sz="2000" dirty="0">
                <a:latin typeface="Arial"/>
                <a:cs typeface="Arial"/>
              </a:rPr>
              <a:t>Estimated </a:t>
            </a:r>
            <a:r>
              <a:rPr sz="2000" spc="-5" dirty="0">
                <a:latin typeface="Arial"/>
                <a:cs typeface="Arial"/>
              </a:rPr>
              <a:t>total value </a:t>
            </a:r>
            <a:r>
              <a:rPr sz="2000" dirty="0">
                <a:latin typeface="Arial"/>
                <a:cs typeface="Arial"/>
              </a:rPr>
              <a:t>of</a:t>
            </a:r>
            <a:r>
              <a:rPr sz="2000" spc="-4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asset</a:t>
            </a:r>
            <a:endParaRPr sz="200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spcBef>
                <a:spcPts val="80"/>
              </a:spcBef>
              <a:buChar char="–"/>
              <a:tabLst>
                <a:tab pos="756920" algn="l"/>
              </a:tabLst>
            </a:pPr>
            <a:r>
              <a:rPr sz="2400" spc="-5" dirty="0">
                <a:latin typeface="Arial"/>
                <a:cs typeface="Arial"/>
              </a:rPr>
              <a:t>Exposure </a:t>
            </a:r>
            <a:r>
              <a:rPr sz="2400" dirty="0">
                <a:latin typeface="Arial"/>
                <a:cs typeface="Arial"/>
              </a:rPr>
              <a:t>Factor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(EF)</a:t>
            </a:r>
            <a:endParaRPr sz="2400">
              <a:latin typeface="Arial"/>
              <a:cs typeface="Arial"/>
            </a:endParaRPr>
          </a:p>
          <a:p>
            <a:pPr marL="1155700" lvl="2" indent="-229235">
              <a:lnSpc>
                <a:spcPct val="100000"/>
              </a:lnSpc>
              <a:spcBef>
                <a:spcPts val="75"/>
              </a:spcBef>
              <a:buChar char="•"/>
              <a:tabLst>
                <a:tab pos="1155700" algn="l"/>
                <a:tab pos="1156335" algn="l"/>
              </a:tabLst>
            </a:pPr>
            <a:r>
              <a:rPr sz="2000" dirty="0">
                <a:latin typeface="Arial"/>
                <a:cs typeface="Arial"/>
              </a:rPr>
              <a:t>Percentage of asset loss caused by threat</a:t>
            </a:r>
            <a:r>
              <a:rPr sz="2000" spc="-17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occurrence</a:t>
            </a:r>
            <a:endParaRPr sz="200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spcBef>
                <a:spcPts val="80"/>
              </a:spcBef>
              <a:buChar char="–"/>
              <a:tabLst>
                <a:tab pos="756920" algn="l"/>
              </a:tabLst>
            </a:pPr>
            <a:r>
              <a:rPr sz="2400" spc="-5" dirty="0">
                <a:latin typeface="Arial"/>
                <a:cs typeface="Arial"/>
              </a:rPr>
              <a:t>Single </a:t>
            </a:r>
            <a:r>
              <a:rPr sz="2400" dirty="0">
                <a:latin typeface="Arial"/>
                <a:cs typeface="Arial"/>
              </a:rPr>
              <a:t>Loss </a:t>
            </a:r>
            <a:r>
              <a:rPr sz="2400" spc="-5" dirty="0">
                <a:latin typeface="Arial"/>
                <a:cs typeface="Arial"/>
              </a:rPr>
              <a:t>Expectancy</a:t>
            </a:r>
            <a:r>
              <a:rPr sz="2400" spc="5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(SLE)</a:t>
            </a:r>
            <a:endParaRPr sz="2400">
              <a:latin typeface="Arial"/>
              <a:cs typeface="Arial"/>
            </a:endParaRPr>
          </a:p>
          <a:p>
            <a:pPr marL="1155700" lvl="2" indent="-229235">
              <a:lnSpc>
                <a:spcPct val="100000"/>
              </a:lnSpc>
              <a:spcBef>
                <a:spcPts val="90"/>
              </a:spcBef>
              <a:buChar char="•"/>
              <a:tabLst>
                <a:tab pos="1155700" algn="l"/>
                <a:tab pos="1156335" algn="l"/>
              </a:tabLst>
            </a:pPr>
            <a:r>
              <a:rPr sz="2000" dirty="0">
                <a:latin typeface="Arial"/>
                <a:cs typeface="Arial"/>
              </a:rPr>
              <a:t>SLE = AV </a:t>
            </a:r>
            <a:r>
              <a:rPr sz="2000" dirty="0">
                <a:latin typeface="Symbol"/>
                <a:cs typeface="Symbol"/>
              </a:rPr>
              <a:t>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Arial"/>
                <a:cs typeface="Arial"/>
              </a:rPr>
              <a:t>EF</a:t>
            </a:r>
            <a:endParaRPr sz="200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spcBef>
                <a:spcPts val="70"/>
              </a:spcBef>
              <a:buChar char="–"/>
              <a:tabLst>
                <a:tab pos="756920" algn="l"/>
              </a:tabLst>
            </a:pPr>
            <a:r>
              <a:rPr sz="2400" spc="-5" dirty="0">
                <a:latin typeface="Arial"/>
                <a:cs typeface="Arial"/>
              </a:rPr>
              <a:t>Annualized Rate </a:t>
            </a:r>
            <a:r>
              <a:rPr sz="2400" dirty="0">
                <a:latin typeface="Arial"/>
                <a:cs typeface="Arial"/>
              </a:rPr>
              <a:t>of </a:t>
            </a:r>
            <a:r>
              <a:rPr sz="2400" spc="-5" dirty="0">
                <a:latin typeface="Arial"/>
                <a:cs typeface="Arial"/>
              </a:rPr>
              <a:t>Occurrence</a:t>
            </a:r>
            <a:r>
              <a:rPr sz="2400" spc="5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(ARO)</a:t>
            </a:r>
            <a:endParaRPr sz="2400">
              <a:latin typeface="Arial"/>
              <a:cs typeface="Arial"/>
            </a:endParaRPr>
          </a:p>
          <a:p>
            <a:pPr marL="1155700" lvl="2" indent="-229235">
              <a:lnSpc>
                <a:spcPct val="100000"/>
              </a:lnSpc>
              <a:spcBef>
                <a:spcPts val="90"/>
              </a:spcBef>
              <a:buChar char="•"/>
              <a:tabLst>
                <a:tab pos="1155700" algn="l"/>
                <a:tab pos="1156335" algn="l"/>
              </a:tabLst>
            </a:pPr>
            <a:r>
              <a:rPr sz="2000" dirty="0">
                <a:latin typeface="Arial"/>
                <a:cs typeface="Arial"/>
              </a:rPr>
              <a:t>Estimated frequency a threat will occur within a</a:t>
            </a:r>
            <a:r>
              <a:rPr sz="2000" spc="-15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year</a:t>
            </a:r>
            <a:endParaRPr sz="200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spcBef>
                <a:spcPts val="65"/>
              </a:spcBef>
              <a:buChar char="–"/>
              <a:tabLst>
                <a:tab pos="756920" algn="l"/>
              </a:tabLst>
            </a:pPr>
            <a:r>
              <a:rPr sz="2400" spc="-5" dirty="0">
                <a:latin typeface="Arial"/>
                <a:cs typeface="Arial"/>
              </a:rPr>
              <a:t>Annualised </a:t>
            </a:r>
            <a:r>
              <a:rPr sz="2400" dirty="0">
                <a:latin typeface="Arial"/>
                <a:cs typeface="Arial"/>
              </a:rPr>
              <a:t>Loss </a:t>
            </a:r>
            <a:r>
              <a:rPr sz="2400" spc="-5" dirty="0">
                <a:latin typeface="Arial"/>
                <a:cs typeface="Arial"/>
              </a:rPr>
              <a:t>Expectancy</a:t>
            </a:r>
            <a:r>
              <a:rPr sz="2400" spc="7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(ALE)</a:t>
            </a:r>
            <a:endParaRPr sz="2400">
              <a:latin typeface="Arial"/>
              <a:cs typeface="Arial"/>
            </a:endParaRPr>
          </a:p>
          <a:p>
            <a:pPr marL="1155700" lvl="2" indent="-229235">
              <a:lnSpc>
                <a:spcPct val="100000"/>
              </a:lnSpc>
              <a:spcBef>
                <a:spcPts val="90"/>
              </a:spcBef>
              <a:buChar char="•"/>
              <a:tabLst>
                <a:tab pos="1155700" algn="l"/>
                <a:tab pos="1156335" algn="l"/>
              </a:tabLst>
            </a:pPr>
            <a:r>
              <a:rPr sz="2000" dirty="0">
                <a:latin typeface="Arial"/>
                <a:cs typeface="Arial"/>
              </a:rPr>
              <a:t>ALE = SLE </a:t>
            </a:r>
            <a:r>
              <a:rPr sz="2000" dirty="0">
                <a:latin typeface="Symbol"/>
                <a:cs typeface="Symbol"/>
              </a:rPr>
              <a:t>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Arial"/>
                <a:cs typeface="Arial"/>
              </a:rPr>
              <a:t>ARO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ftr" sz="quarter" idx="4294967295"/>
          </p:nvPr>
        </p:nvSpPr>
        <p:spPr>
          <a:xfrm>
            <a:off x="535940" y="6290385"/>
            <a:ext cx="1339850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endParaRPr dirty="0"/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4294967295"/>
          </p:nvPr>
        </p:nvSpPr>
        <p:spPr>
          <a:xfrm>
            <a:off x="4030471" y="6290385"/>
            <a:ext cx="1161414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endParaRPr spc="-5" dirty="0"/>
          </a:p>
        </p:txBody>
      </p:sp>
      <p:sp>
        <p:nvSpPr>
          <p:cNvPr id="6" name="object 6"/>
          <p:cNvSpPr txBox="1"/>
          <p:nvPr/>
        </p:nvSpPr>
        <p:spPr>
          <a:xfrm>
            <a:off x="8359140" y="6276669"/>
            <a:ext cx="274320" cy="23876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80"/>
              </a:spcBef>
            </a:pPr>
            <a:fld id="{81D60167-4931-47E6-BA6A-407CBD079E47}" type="slidenum">
              <a:rPr sz="1400" dirty="0">
                <a:latin typeface="Arial"/>
                <a:cs typeface="Arial"/>
              </a:rPr>
              <a:t>29</a:t>
            </a:fld>
            <a:endParaRPr sz="1400">
              <a:latin typeface="Arial"/>
              <a:cs typeface="Arial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279907"/>
            <a:ext cx="6547484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solidFill>
                  <a:srgbClr val="333399"/>
                </a:solidFill>
              </a:rPr>
              <a:t>Quantitative </a:t>
            </a:r>
            <a:r>
              <a:rPr dirty="0">
                <a:solidFill>
                  <a:srgbClr val="333399"/>
                </a:solidFill>
              </a:rPr>
              <a:t>risk </a:t>
            </a:r>
            <a:r>
              <a:rPr spc="-5" dirty="0">
                <a:solidFill>
                  <a:srgbClr val="333399"/>
                </a:solidFill>
              </a:rPr>
              <a:t>estimation</a:t>
            </a:r>
            <a:r>
              <a:rPr spc="-20" dirty="0">
                <a:solidFill>
                  <a:srgbClr val="333399"/>
                </a:solidFill>
              </a:rPr>
              <a:t> </a:t>
            </a:r>
            <a:r>
              <a:rPr spc="-5" dirty="0">
                <a:solidFill>
                  <a:srgbClr val="333399"/>
                </a:solidFill>
              </a:rPr>
              <a:t>example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34669" y="1186687"/>
            <a:ext cx="7080250" cy="43561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rgbClr val="CC6600"/>
                </a:solidFill>
                <a:latin typeface="Arial"/>
                <a:cs typeface="Arial"/>
              </a:rPr>
              <a:t>Example quantitative </a:t>
            </a:r>
            <a:r>
              <a:rPr sz="2800" dirty="0">
                <a:solidFill>
                  <a:srgbClr val="CC6600"/>
                </a:solidFill>
                <a:latin typeface="Arial"/>
                <a:cs typeface="Arial"/>
              </a:rPr>
              <a:t>risk</a:t>
            </a:r>
            <a:r>
              <a:rPr sz="2800" spc="25" dirty="0">
                <a:solidFill>
                  <a:srgbClr val="CC6600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CC6600"/>
                </a:solidFill>
                <a:latin typeface="Arial"/>
                <a:cs typeface="Arial"/>
              </a:rPr>
              <a:t>analysis</a:t>
            </a:r>
            <a:endParaRPr sz="2800" dirty="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15"/>
              </a:spcBef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Arial"/>
                <a:cs typeface="Arial"/>
              </a:rPr>
              <a:t>Risk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description</a:t>
            </a:r>
            <a:endParaRPr sz="2400" dirty="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spcBef>
                <a:spcPts val="5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dirty="0">
                <a:latin typeface="Arial"/>
                <a:cs typeface="Arial"/>
              </a:rPr>
              <a:t>Asset: Public image (and</a:t>
            </a:r>
            <a:r>
              <a:rPr sz="2000" spc="-7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trust)</a:t>
            </a:r>
          </a:p>
          <a:p>
            <a:pPr marL="756285" lvl="1" indent="-287020">
              <a:lnSpc>
                <a:spcPct val="100000"/>
              </a:lnSpc>
              <a:buChar char="–"/>
              <a:tabLst>
                <a:tab pos="756285" algn="l"/>
                <a:tab pos="756920" algn="l"/>
              </a:tabLst>
            </a:pPr>
            <a:r>
              <a:rPr sz="2000" dirty="0">
                <a:latin typeface="Arial"/>
                <a:cs typeface="Arial"/>
              </a:rPr>
              <a:t>Threat: Defacing web site through</a:t>
            </a:r>
            <a:r>
              <a:rPr sz="2000" spc="-13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intrusion</a:t>
            </a:r>
          </a:p>
          <a:p>
            <a:pPr marL="286385" marR="3835400" lvl="1" indent="-286385" algn="r">
              <a:lnSpc>
                <a:spcPts val="2400"/>
              </a:lnSpc>
              <a:buChar char="–"/>
              <a:tabLst>
                <a:tab pos="286385" algn="l"/>
                <a:tab pos="756920" algn="l"/>
              </a:tabLst>
            </a:pPr>
            <a:r>
              <a:rPr sz="2000" dirty="0">
                <a:latin typeface="Arial"/>
                <a:cs typeface="Arial"/>
              </a:rPr>
              <a:t>Impact: Loss of</a:t>
            </a:r>
            <a:r>
              <a:rPr sz="2000" spc="-15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image</a:t>
            </a:r>
          </a:p>
          <a:p>
            <a:pPr marL="342265" marR="3903979" indent="-342265" algn="r">
              <a:lnSpc>
                <a:spcPts val="2880"/>
              </a:lnSpc>
              <a:buChar char="•"/>
              <a:tabLst>
                <a:tab pos="342265" algn="l"/>
                <a:tab pos="355600" algn="l"/>
              </a:tabLst>
            </a:pPr>
            <a:r>
              <a:rPr sz="2400" spc="-5" dirty="0">
                <a:latin typeface="Arial"/>
                <a:cs typeface="Arial"/>
              </a:rPr>
              <a:t>Parameter</a:t>
            </a:r>
            <a:r>
              <a:rPr sz="2400" spc="-6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estimates</a:t>
            </a:r>
          </a:p>
          <a:p>
            <a:pPr marL="756285" lvl="1" indent="-287020">
              <a:lnSpc>
                <a:spcPct val="100000"/>
              </a:lnSpc>
              <a:spcBef>
                <a:spcPts val="5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dirty="0">
                <a:latin typeface="Arial"/>
                <a:cs typeface="Arial"/>
              </a:rPr>
              <a:t>AV(public image) =</a:t>
            </a:r>
            <a:r>
              <a:rPr sz="2000" spc="-6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$1,000,000</a:t>
            </a:r>
          </a:p>
          <a:p>
            <a:pPr marL="756285" lvl="1" indent="-287020">
              <a:lnSpc>
                <a:spcPct val="100000"/>
              </a:lnSpc>
              <a:buChar char="–"/>
              <a:tabLst>
                <a:tab pos="756285" algn="l"/>
                <a:tab pos="756920" algn="l"/>
              </a:tabLst>
            </a:pPr>
            <a:r>
              <a:rPr sz="2000" dirty="0">
                <a:latin typeface="Arial"/>
                <a:cs typeface="Arial"/>
              </a:rPr>
              <a:t>EF(public image affected by defacing) =</a:t>
            </a:r>
            <a:r>
              <a:rPr sz="2000" spc="-14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0.05</a:t>
            </a:r>
          </a:p>
          <a:p>
            <a:pPr marL="469900">
              <a:lnSpc>
                <a:spcPct val="100000"/>
              </a:lnSpc>
              <a:spcBef>
                <a:spcPts val="5"/>
              </a:spcBef>
              <a:tabLst>
                <a:tab pos="756285" algn="l"/>
              </a:tabLst>
            </a:pPr>
            <a:r>
              <a:rPr sz="2000" dirty="0">
                <a:latin typeface="Arial"/>
                <a:cs typeface="Arial"/>
              </a:rPr>
              <a:t>–	SLE = AV </a:t>
            </a:r>
            <a:r>
              <a:rPr sz="2000" dirty="0">
                <a:latin typeface="Symbol"/>
                <a:cs typeface="Symbol"/>
              </a:rPr>
              <a:t>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Arial"/>
                <a:cs typeface="Arial"/>
              </a:rPr>
              <a:t>EF =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$50,000</a:t>
            </a:r>
          </a:p>
          <a:p>
            <a:pPr marL="756285" lvl="1" indent="-287020">
              <a:lnSpc>
                <a:spcPct val="100000"/>
              </a:lnSpc>
              <a:buChar char="–"/>
              <a:tabLst>
                <a:tab pos="756285" algn="l"/>
                <a:tab pos="756920" algn="l"/>
              </a:tabLst>
            </a:pPr>
            <a:r>
              <a:rPr sz="2000" dirty="0">
                <a:latin typeface="Arial"/>
                <a:cs typeface="Arial"/>
              </a:rPr>
              <a:t>ARO(defacing) =</a:t>
            </a:r>
            <a:r>
              <a:rPr sz="2000" spc="-7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2</a:t>
            </a:r>
          </a:p>
          <a:p>
            <a:pPr marL="469900">
              <a:lnSpc>
                <a:spcPct val="100000"/>
              </a:lnSpc>
              <a:tabLst>
                <a:tab pos="756285" algn="l"/>
              </a:tabLst>
            </a:pPr>
            <a:r>
              <a:rPr sz="2000" dirty="0">
                <a:latin typeface="Arial"/>
                <a:cs typeface="Arial"/>
              </a:rPr>
              <a:t>–	ALE = SLE </a:t>
            </a:r>
            <a:r>
              <a:rPr sz="2000" dirty="0">
                <a:latin typeface="Symbol"/>
                <a:cs typeface="Symbol"/>
              </a:rPr>
              <a:t>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Arial"/>
                <a:cs typeface="Arial"/>
              </a:rPr>
              <a:t>ARO =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$100,000</a:t>
            </a:r>
          </a:p>
          <a:p>
            <a:pPr>
              <a:lnSpc>
                <a:spcPct val="100000"/>
              </a:lnSpc>
            </a:pPr>
            <a:endParaRPr sz="2500" dirty="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Arial"/>
                <a:cs typeface="Arial"/>
              </a:rPr>
              <a:t>Justifies spending </a:t>
            </a:r>
            <a:r>
              <a:rPr sz="2400" dirty="0">
                <a:latin typeface="Arial"/>
                <a:cs typeface="Arial"/>
              </a:rPr>
              <a:t>up to </a:t>
            </a:r>
            <a:r>
              <a:rPr sz="2400" spc="-5" dirty="0">
                <a:latin typeface="Arial"/>
                <a:cs typeface="Arial"/>
              </a:rPr>
              <a:t>$100,000 </a:t>
            </a:r>
            <a:r>
              <a:rPr sz="2400" dirty="0">
                <a:latin typeface="Arial"/>
                <a:cs typeface="Arial"/>
              </a:rPr>
              <a:t>p.a. on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controls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03273" y="119583"/>
            <a:ext cx="553783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333399"/>
                </a:solidFill>
              </a:rPr>
              <a:t>Abstract Risk Model</a:t>
            </a:r>
            <a:r>
              <a:rPr sz="3600" spc="-110" dirty="0">
                <a:solidFill>
                  <a:srgbClr val="333399"/>
                </a:solidFill>
              </a:rPr>
              <a:t> </a:t>
            </a:r>
            <a:r>
              <a:rPr sz="3600" dirty="0">
                <a:solidFill>
                  <a:srgbClr val="333399"/>
                </a:solidFill>
              </a:rPr>
              <a:t>(NSM)</a:t>
            </a:r>
            <a:endParaRPr sz="3600"/>
          </a:p>
        </p:txBody>
      </p:sp>
      <p:grpSp>
        <p:nvGrpSpPr>
          <p:cNvPr id="3" name="object 3"/>
          <p:cNvGrpSpPr/>
          <p:nvPr/>
        </p:nvGrpSpPr>
        <p:grpSpPr>
          <a:xfrm>
            <a:off x="2334767" y="920496"/>
            <a:ext cx="4076700" cy="3234055"/>
            <a:chOff x="2334767" y="920496"/>
            <a:chExt cx="4076700" cy="3234055"/>
          </a:xfrm>
        </p:grpSpPr>
        <p:sp>
          <p:nvSpPr>
            <p:cNvPr id="4" name="object 4"/>
            <p:cNvSpPr/>
            <p:nvPr/>
          </p:nvSpPr>
          <p:spPr>
            <a:xfrm>
              <a:off x="2339339" y="925068"/>
              <a:ext cx="4067810" cy="3225165"/>
            </a:xfrm>
            <a:custGeom>
              <a:avLst/>
              <a:gdLst/>
              <a:ahLst/>
              <a:cxnLst/>
              <a:rect l="l" t="t" r="r" b="b"/>
              <a:pathLst>
                <a:path w="4067810" h="3225165">
                  <a:moveTo>
                    <a:pt x="2033777" y="0"/>
                  </a:moveTo>
                  <a:lnTo>
                    <a:pt x="0" y="3224784"/>
                  </a:lnTo>
                  <a:lnTo>
                    <a:pt x="4067556" y="3224784"/>
                  </a:lnTo>
                  <a:lnTo>
                    <a:pt x="2033777" y="0"/>
                  </a:lnTo>
                  <a:close/>
                </a:path>
              </a:pathLst>
            </a:custGeom>
            <a:solidFill>
              <a:srgbClr val="FFDA6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339339" y="925068"/>
              <a:ext cx="4067810" cy="3225165"/>
            </a:xfrm>
            <a:custGeom>
              <a:avLst/>
              <a:gdLst/>
              <a:ahLst/>
              <a:cxnLst/>
              <a:rect l="l" t="t" r="r" b="b"/>
              <a:pathLst>
                <a:path w="4067810" h="3225165">
                  <a:moveTo>
                    <a:pt x="0" y="3224784"/>
                  </a:moveTo>
                  <a:lnTo>
                    <a:pt x="2033777" y="0"/>
                  </a:lnTo>
                  <a:lnTo>
                    <a:pt x="4067556" y="3224784"/>
                  </a:lnTo>
                  <a:lnTo>
                    <a:pt x="0" y="3224784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151375" y="1053084"/>
              <a:ext cx="431800" cy="647700"/>
            </a:xfrm>
            <a:custGeom>
              <a:avLst/>
              <a:gdLst/>
              <a:ahLst/>
              <a:cxnLst/>
              <a:rect l="l" t="t" r="r" b="b"/>
              <a:pathLst>
                <a:path w="431800" h="647700">
                  <a:moveTo>
                    <a:pt x="215646" y="0"/>
                  </a:moveTo>
                  <a:lnTo>
                    <a:pt x="0" y="406526"/>
                  </a:lnTo>
                  <a:lnTo>
                    <a:pt x="107823" y="406526"/>
                  </a:lnTo>
                  <a:lnTo>
                    <a:pt x="107823" y="647700"/>
                  </a:lnTo>
                  <a:lnTo>
                    <a:pt x="323469" y="647700"/>
                  </a:lnTo>
                  <a:lnTo>
                    <a:pt x="323469" y="406526"/>
                  </a:lnTo>
                  <a:lnTo>
                    <a:pt x="431291" y="406526"/>
                  </a:lnTo>
                  <a:lnTo>
                    <a:pt x="215646" y="0"/>
                  </a:lnTo>
                  <a:close/>
                </a:path>
              </a:pathLst>
            </a:custGeom>
            <a:solidFill>
              <a:srgbClr val="A7E6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151375" y="1053084"/>
              <a:ext cx="431800" cy="647700"/>
            </a:xfrm>
            <a:custGeom>
              <a:avLst/>
              <a:gdLst/>
              <a:ahLst/>
              <a:cxnLst/>
              <a:rect l="l" t="t" r="r" b="b"/>
              <a:pathLst>
                <a:path w="431800" h="647700">
                  <a:moveTo>
                    <a:pt x="107823" y="647700"/>
                  </a:moveTo>
                  <a:lnTo>
                    <a:pt x="107823" y="406526"/>
                  </a:lnTo>
                  <a:lnTo>
                    <a:pt x="0" y="406526"/>
                  </a:lnTo>
                  <a:lnTo>
                    <a:pt x="215646" y="0"/>
                  </a:lnTo>
                  <a:lnTo>
                    <a:pt x="431291" y="406526"/>
                  </a:lnTo>
                  <a:lnTo>
                    <a:pt x="323469" y="406526"/>
                  </a:lnTo>
                  <a:lnTo>
                    <a:pt x="323469" y="647700"/>
                  </a:lnTo>
                  <a:lnTo>
                    <a:pt x="107823" y="6477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701410" y="3704463"/>
              <a:ext cx="625475" cy="396240"/>
            </a:xfrm>
            <a:custGeom>
              <a:avLst/>
              <a:gdLst/>
              <a:ahLst/>
              <a:cxnLst/>
              <a:rect l="l" t="t" r="r" b="b"/>
              <a:pathLst>
                <a:path w="625475" h="396239">
                  <a:moveTo>
                    <a:pt x="330200" y="0"/>
                  </a:moveTo>
                  <a:lnTo>
                    <a:pt x="280542" y="96266"/>
                  </a:lnTo>
                  <a:lnTo>
                    <a:pt x="99440" y="2667"/>
                  </a:lnTo>
                  <a:lnTo>
                    <a:pt x="0" y="195199"/>
                  </a:lnTo>
                  <a:lnTo>
                    <a:pt x="181101" y="288798"/>
                  </a:lnTo>
                  <a:lnTo>
                    <a:pt x="131317" y="385063"/>
                  </a:lnTo>
                  <a:lnTo>
                    <a:pt x="625221" y="396239"/>
                  </a:lnTo>
                  <a:lnTo>
                    <a:pt x="330200" y="0"/>
                  </a:lnTo>
                  <a:close/>
                </a:path>
              </a:pathLst>
            </a:custGeom>
            <a:solidFill>
              <a:srgbClr val="A7E6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701410" y="3704463"/>
              <a:ext cx="625475" cy="396240"/>
            </a:xfrm>
            <a:custGeom>
              <a:avLst/>
              <a:gdLst/>
              <a:ahLst/>
              <a:cxnLst/>
              <a:rect l="l" t="t" r="r" b="b"/>
              <a:pathLst>
                <a:path w="625475" h="396239">
                  <a:moveTo>
                    <a:pt x="99440" y="2667"/>
                  </a:moveTo>
                  <a:lnTo>
                    <a:pt x="280542" y="96266"/>
                  </a:lnTo>
                  <a:lnTo>
                    <a:pt x="330200" y="0"/>
                  </a:lnTo>
                  <a:lnTo>
                    <a:pt x="625221" y="396239"/>
                  </a:lnTo>
                  <a:lnTo>
                    <a:pt x="131317" y="385063"/>
                  </a:lnTo>
                  <a:lnTo>
                    <a:pt x="181101" y="288798"/>
                  </a:lnTo>
                  <a:lnTo>
                    <a:pt x="0" y="195199"/>
                  </a:lnTo>
                  <a:lnTo>
                    <a:pt x="99440" y="2667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439542" y="3704463"/>
              <a:ext cx="625475" cy="396240"/>
            </a:xfrm>
            <a:custGeom>
              <a:avLst/>
              <a:gdLst/>
              <a:ahLst/>
              <a:cxnLst/>
              <a:rect l="l" t="t" r="r" b="b"/>
              <a:pathLst>
                <a:path w="625475" h="396239">
                  <a:moveTo>
                    <a:pt x="295020" y="0"/>
                  </a:moveTo>
                  <a:lnTo>
                    <a:pt x="0" y="396239"/>
                  </a:lnTo>
                  <a:lnTo>
                    <a:pt x="493902" y="385063"/>
                  </a:lnTo>
                  <a:lnTo>
                    <a:pt x="444119" y="288798"/>
                  </a:lnTo>
                  <a:lnTo>
                    <a:pt x="625220" y="195199"/>
                  </a:lnTo>
                  <a:lnTo>
                    <a:pt x="525780" y="2667"/>
                  </a:lnTo>
                  <a:lnTo>
                    <a:pt x="344677" y="96266"/>
                  </a:lnTo>
                  <a:lnTo>
                    <a:pt x="295020" y="0"/>
                  </a:lnTo>
                  <a:close/>
                </a:path>
              </a:pathLst>
            </a:custGeom>
            <a:solidFill>
              <a:srgbClr val="A7E6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439542" y="3704463"/>
              <a:ext cx="625475" cy="396240"/>
            </a:xfrm>
            <a:custGeom>
              <a:avLst/>
              <a:gdLst/>
              <a:ahLst/>
              <a:cxnLst/>
              <a:rect l="l" t="t" r="r" b="b"/>
              <a:pathLst>
                <a:path w="625475" h="396239">
                  <a:moveTo>
                    <a:pt x="525780" y="2667"/>
                  </a:moveTo>
                  <a:lnTo>
                    <a:pt x="344677" y="96266"/>
                  </a:lnTo>
                  <a:lnTo>
                    <a:pt x="295020" y="0"/>
                  </a:lnTo>
                  <a:lnTo>
                    <a:pt x="0" y="396239"/>
                  </a:lnTo>
                  <a:lnTo>
                    <a:pt x="493902" y="385063"/>
                  </a:lnTo>
                  <a:lnTo>
                    <a:pt x="444119" y="288798"/>
                  </a:lnTo>
                  <a:lnTo>
                    <a:pt x="625220" y="195199"/>
                  </a:lnTo>
                  <a:lnTo>
                    <a:pt x="525780" y="2667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535940" y="1803907"/>
            <a:ext cx="7943850" cy="37052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R="182880" algn="ctr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Arial"/>
                <a:cs typeface="Arial"/>
              </a:rPr>
              <a:t>Assets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400">
              <a:latin typeface="Arial"/>
              <a:cs typeface="Arial"/>
            </a:endParaRPr>
          </a:p>
          <a:p>
            <a:pPr marL="3288665" marR="3562985" algn="ctr">
              <a:lnSpc>
                <a:spcPct val="100000"/>
              </a:lnSpc>
            </a:pPr>
            <a:r>
              <a:rPr sz="2400" spc="-5" dirty="0">
                <a:latin typeface="Arial"/>
                <a:cs typeface="Arial"/>
              </a:rPr>
              <a:t>General  Risk</a:t>
            </a:r>
            <a:endParaRPr sz="2400">
              <a:latin typeface="Arial"/>
              <a:cs typeface="Arial"/>
            </a:endParaRPr>
          </a:p>
          <a:p>
            <a:pPr marR="227965" algn="ctr">
              <a:lnSpc>
                <a:spcPct val="100000"/>
              </a:lnSpc>
              <a:spcBef>
                <a:spcPts val="2420"/>
              </a:spcBef>
              <a:tabLst>
                <a:tab pos="1063625" algn="l"/>
              </a:tabLst>
            </a:pPr>
            <a:r>
              <a:rPr sz="2000" dirty="0">
                <a:latin typeface="Arial"/>
                <a:cs typeface="Arial"/>
              </a:rPr>
              <a:t>Threats	</a:t>
            </a:r>
            <a:r>
              <a:rPr sz="2000" spc="-5" dirty="0">
                <a:latin typeface="Arial"/>
                <a:cs typeface="Arial"/>
              </a:rPr>
              <a:t>Vulnerabilities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15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Arial"/>
                <a:cs typeface="Arial"/>
              </a:rPr>
              <a:t>Models general risk in an </a:t>
            </a:r>
            <a:r>
              <a:rPr sz="2400" dirty="0">
                <a:latin typeface="Arial"/>
                <a:cs typeface="Arial"/>
              </a:rPr>
              <a:t>abstract</a:t>
            </a:r>
            <a:r>
              <a:rPr sz="2400" spc="4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way</a:t>
            </a:r>
            <a:endParaRPr sz="2400">
              <a:latin typeface="Arial"/>
              <a:cs typeface="Arial"/>
            </a:endParaRPr>
          </a:p>
          <a:p>
            <a:pPr marL="469900">
              <a:lnSpc>
                <a:spcPct val="100000"/>
              </a:lnSpc>
              <a:spcBef>
                <a:spcPts val="484"/>
              </a:spcBef>
              <a:tabLst>
                <a:tab pos="756285" algn="l"/>
              </a:tabLst>
            </a:pPr>
            <a:r>
              <a:rPr sz="2000" dirty="0">
                <a:latin typeface="Arial"/>
                <a:cs typeface="Arial"/>
              </a:rPr>
              <a:t>–	The more assets </a:t>
            </a:r>
            <a:r>
              <a:rPr sz="2000" spc="-5" dirty="0">
                <a:latin typeface="Arial"/>
                <a:cs typeface="Arial"/>
              </a:rPr>
              <a:t>you </a:t>
            </a:r>
            <a:r>
              <a:rPr sz="2000" dirty="0">
                <a:latin typeface="Arial"/>
                <a:cs typeface="Arial"/>
              </a:rPr>
              <a:t>have, the more threats </a:t>
            </a:r>
            <a:r>
              <a:rPr sz="2000" spc="-5" dirty="0">
                <a:latin typeface="Arial"/>
                <a:cs typeface="Arial"/>
              </a:rPr>
              <a:t>you </a:t>
            </a:r>
            <a:r>
              <a:rPr sz="2000" dirty="0">
                <a:latin typeface="Arial"/>
                <a:cs typeface="Arial"/>
              </a:rPr>
              <a:t>are faced</a:t>
            </a:r>
            <a:r>
              <a:rPr sz="2000" spc="-20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with,</a:t>
            </a:r>
            <a:endParaRPr sz="2000">
              <a:latin typeface="Arial"/>
              <a:cs typeface="Arial"/>
            </a:endParaRPr>
          </a:p>
          <a:p>
            <a:pPr marL="756285">
              <a:lnSpc>
                <a:spcPct val="100000"/>
              </a:lnSpc>
            </a:pPr>
            <a:r>
              <a:rPr sz="2000" dirty="0">
                <a:latin typeface="Arial"/>
                <a:cs typeface="Arial"/>
              </a:rPr>
              <a:t>and the more vulnerable you are, then the greater the</a:t>
            </a:r>
            <a:r>
              <a:rPr sz="2000" spc="-229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risk.</a:t>
            </a:r>
            <a:endParaRPr sz="2000">
              <a:latin typeface="Arial"/>
              <a:cs typeface="Arial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ftr" sz="quarter" idx="4294967295"/>
          </p:nvPr>
        </p:nvSpPr>
        <p:spPr>
          <a:xfrm>
            <a:off x="535940" y="6290385"/>
            <a:ext cx="1339850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endParaRPr dirty="0"/>
          </a:p>
        </p:txBody>
      </p:sp>
      <p:sp>
        <p:nvSpPr>
          <p:cNvPr id="14" name="object 14"/>
          <p:cNvSpPr txBox="1">
            <a:spLocks noGrp="1"/>
          </p:cNvSpPr>
          <p:nvPr>
            <p:ph type="dt" sz="half" idx="4294967295"/>
          </p:nvPr>
        </p:nvSpPr>
        <p:spPr>
          <a:xfrm>
            <a:off x="4030471" y="6290385"/>
            <a:ext cx="1161414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endParaRPr spc="-5" dirty="0"/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80"/>
              </a:spcBef>
            </a:pPr>
            <a:fld id="{81D60167-4931-47E6-BA6A-407CBD079E47}" type="slidenum">
              <a:rPr dirty="0"/>
              <a:t>3</a:t>
            </a:fld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ftr" sz="quarter" idx="4294967295"/>
          </p:nvPr>
        </p:nvSpPr>
        <p:spPr>
          <a:xfrm>
            <a:off x="535940" y="6290385"/>
            <a:ext cx="1339850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endParaRPr dirty="0"/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4294967295"/>
          </p:nvPr>
        </p:nvSpPr>
        <p:spPr>
          <a:xfrm>
            <a:off x="4030471" y="6290385"/>
            <a:ext cx="1161414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endParaRPr spc="-5" dirty="0"/>
          </a:p>
        </p:txBody>
      </p:sp>
      <p:sp>
        <p:nvSpPr>
          <p:cNvPr id="6" name="object 6"/>
          <p:cNvSpPr txBox="1"/>
          <p:nvPr/>
        </p:nvSpPr>
        <p:spPr>
          <a:xfrm>
            <a:off x="8359140" y="6276669"/>
            <a:ext cx="274320" cy="23876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80"/>
              </a:spcBef>
            </a:pPr>
            <a:fld id="{81D60167-4931-47E6-BA6A-407CBD079E47}" type="slidenum">
              <a:rPr sz="1400" dirty="0">
                <a:latin typeface="Arial"/>
                <a:cs typeface="Arial"/>
              </a:rPr>
              <a:t>30</a:t>
            </a:fld>
            <a:endParaRPr sz="1400">
              <a:latin typeface="Arial"/>
              <a:cs typeface="Arial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547242"/>
            <a:ext cx="47256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333399"/>
                </a:solidFill>
              </a:rPr>
              <a:t>Risk </a:t>
            </a:r>
            <a:r>
              <a:rPr sz="3600" spc="-5" dirty="0">
                <a:solidFill>
                  <a:srgbClr val="333399"/>
                </a:solidFill>
              </a:rPr>
              <a:t>listing and</a:t>
            </a:r>
            <a:r>
              <a:rPr sz="3600" spc="-65" dirty="0">
                <a:solidFill>
                  <a:srgbClr val="333399"/>
                </a:solidFill>
              </a:rPr>
              <a:t> </a:t>
            </a:r>
            <a:r>
              <a:rPr sz="3600" dirty="0">
                <a:solidFill>
                  <a:srgbClr val="333399"/>
                </a:solidFill>
              </a:rPr>
              <a:t>ranking</a:t>
            </a:r>
            <a:endParaRPr sz="3600"/>
          </a:p>
        </p:txBody>
      </p:sp>
      <p:graphicFrame>
        <p:nvGraphicFramePr>
          <p:cNvPr id="3" name="object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2748915"/>
              </p:ext>
            </p:extLst>
          </p:nvPr>
        </p:nvGraphicFramePr>
        <p:xfrm>
          <a:off x="69850" y="1762125"/>
          <a:ext cx="8991600" cy="387191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33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44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938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731774">
                <a:tc>
                  <a:txBody>
                    <a:bodyPr/>
                    <a:lstStyle/>
                    <a:p>
                      <a:pPr marL="90805" marR="441959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400" b="1" spc="-5" dirty="0">
                          <a:latin typeface="Arial"/>
                          <a:cs typeface="Arial"/>
                        </a:rPr>
                        <a:t>Threat  </a:t>
                      </a:r>
                      <a:r>
                        <a:rPr sz="1400" b="1" dirty="0">
                          <a:latin typeface="Arial"/>
                          <a:cs typeface="Arial"/>
                        </a:rPr>
                        <a:t>sce</a:t>
                      </a:r>
                      <a:r>
                        <a:rPr sz="1400" b="1" spc="-10" dirty="0">
                          <a:latin typeface="Arial"/>
                          <a:cs typeface="Arial"/>
                        </a:rPr>
                        <a:t>n</a:t>
                      </a:r>
                      <a:r>
                        <a:rPr sz="1400" b="1" dirty="0">
                          <a:latin typeface="Arial"/>
                          <a:cs typeface="Arial"/>
                        </a:rPr>
                        <a:t>ari</a:t>
                      </a:r>
                      <a:r>
                        <a:rPr sz="1400" b="1" spc="-10" dirty="0">
                          <a:latin typeface="Arial"/>
                          <a:cs typeface="Arial"/>
                        </a:rPr>
                        <a:t>o</a:t>
                      </a:r>
                      <a:r>
                        <a:rPr sz="1400" b="1" dirty="0">
                          <a:latin typeface="Arial"/>
                          <a:cs typeface="Arial"/>
                        </a:rPr>
                        <a:t>: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005" marB="0" anchor="ctr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BADFE2"/>
                    </a:solidFill>
                  </a:tcPr>
                </a:tc>
                <a:tc>
                  <a:txBody>
                    <a:bodyPr/>
                    <a:lstStyle/>
                    <a:p>
                      <a:pPr marL="91440" marR="131445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400" b="1" dirty="0">
                          <a:latin typeface="Arial"/>
                          <a:cs typeface="Arial"/>
                        </a:rPr>
                        <a:t>Existing </a:t>
                      </a:r>
                      <a:r>
                        <a:rPr sz="1400" b="1" spc="-5" dirty="0">
                          <a:latin typeface="Arial"/>
                          <a:cs typeface="Arial"/>
                        </a:rPr>
                        <a:t>controls</a:t>
                      </a:r>
                      <a:r>
                        <a:rPr sz="1400" b="1" spc="-1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b="1" dirty="0">
                          <a:latin typeface="Arial"/>
                          <a:cs typeface="Arial"/>
                        </a:rPr>
                        <a:t>&amp;  </a:t>
                      </a:r>
                      <a:r>
                        <a:rPr sz="1400" b="1" spc="-5" dirty="0">
                          <a:latin typeface="Arial"/>
                          <a:cs typeface="Arial"/>
                        </a:rPr>
                        <a:t>vulnerabilities: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005" marB="0" anchor="ctr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BADFE2"/>
                    </a:solidFill>
                  </a:tcPr>
                </a:tc>
                <a:tc>
                  <a:txBody>
                    <a:bodyPr/>
                    <a:lstStyle/>
                    <a:p>
                      <a:pPr marL="92075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400" b="1" spc="-10" dirty="0">
                          <a:latin typeface="Arial"/>
                          <a:cs typeface="Arial"/>
                        </a:rPr>
                        <a:t>Asset </a:t>
                      </a:r>
                      <a:r>
                        <a:rPr sz="1400" b="1" dirty="0">
                          <a:latin typeface="Arial"/>
                          <a:cs typeface="Arial"/>
                        </a:rPr>
                        <a:t>impact: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005" marB="0" anchor="ctr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BADFE2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163195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400" b="1" dirty="0">
                          <a:latin typeface="Arial"/>
                          <a:cs typeface="Arial"/>
                        </a:rPr>
                        <a:t>Im</a:t>
                      </a:r>
                      <a:r>
                        <a:rPr sz="1400" b="1" spc="-10" dirty="0">
                          <a:latin typeface="Arial"/>
                          <a:cs typeface="Arial"/>
                        </a:rPr>
                        <a:t>p</a:t>
                      </a:r>
                      <a:r>
                        <a:rPr sz="1400" b="1" dirty="0">
                          <a:latin typeface="Arial"/>
                          <a:cs typeface="Arial"/>
                        </a:rPr>
                        <a:t>act  </a:t>
                      </a:r>
                      <a:r>
                        <a:rPr sz="1400" b="1" spc="-5" dirty="0">
                          <a:latin typeface="Arial"/>
                          <a:cs typeface="Arial"/>
                        </a:rPr>
                        <a:t>level: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005" marB="0" anchor="ctr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BADFE2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253365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400" b="1" spc="-5" dirty="0">
                          <a:latin typeface="Arial"/>
                          <a:cs typeface="Arial"/>
                        </a:rPr>
                        <a:t>Likelihood  </a:t>
                      </a:r>
                      <a:r>
                        <a:rPr sz="1400" b="1" spc="-10" dirty="0">
                          <a:latin typeface="Arial"/>
                          <a:cs typeface="Arial"/>
                        </a:rPr>
                        <a:t>d</a:t>
                      </a:r>
                      <a:r>
                        <a:rPr sz="1400" b="1" dirty="0">
                          <a:latin typeface="Arial"/>
                          <a:cs typeface="Arial"/>
                        </a:rPr>
                        <a:t>escr</a:t>
                      </a:r>
                      <a:r>
                        <a:rPr sz="1400" b="1" spc="5" dirty="0">
                          <a:latin typeface="Arial"/>
                          <a:cs typeface="Arial"/>
                        </a:rPr>
                        <a:t>i</a:t>
                      </a:r>
                      <a:r>
                        <a:rPr sz="1400" b="1" spc="-10" dirty="0">
                          <a:latin typeface="Arial"/>
                          <a:cs typeface="Arial"/>
                        </a:rPr>
                        <a:t>p</a:t>
                      </a:r>
                      <a:r>
                        <a:rPr sz="1400" b="1" dirty="0">
                          <a:latin typeface="Arial"/>
                          <a:cs typeface="Arial"/>
                        </a:rPr>
                        <a:t>t</a:t>
                      </a:r>
                      <a:r>
                        <a:rPr sz="1400" b="1" spc="-10" dirty="0">
                          <a:latin typeface="Arial"/>
                          <a:cs typeface="Arial"/>
                        </a:rPr>
                        <a:t>ion</a:t>
                      </a:r>
                      <a:r>
                        <a:rPr sz="1400" b="1" dirty="0">
                          <a:latin typeface="Arial"/>
                          <a:cs typeface="Arial"/>
                        </a:rPr>
                        <a:t>: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005" marB="0" anchor="ctr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BADFE2"/>
                    </a:solidFill>
                  </a:tcPr>
                </a:tc>
                <a:tc>
                  <a:txBody>
                    <a:bodyPr/>
                    <a:lstStyle/>
                    <a:p>
                      <a:pPr marL="92075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400" b="1" spc="-5" dirty="0">
                          <a:latin typeface="Arial"/>
                          <a:cs typeface="Arial"/>
                        </a:rPr>
                        <a:t>Likelihood: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005" marB="0" anchor="ctr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BADFE2"/>
                    </a:solidFill>
                  </a:tcPr>
                </a:tc>
                <a:tc>
                  <a:txBody>
                    <a:bodyPr/>
                    <a:lstStyle/>
                    <a:p>
                      <a:pPr marL="92710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400" b="1" spc="-5" dirty="0">
                          <a:latin typeface="Arial"/>
                          <a:cs typeface="Arial"/>
                        </a:rPr>
                        <a:t>Risk</a:t>
                      </a:r>
                      <a:r>
                        <a:rPr sz="1400" b="1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b="1" spc="-5" dirty="0">
                          <a:latin typeface="Arial"/>
                          <a:cs typeface="Arial"/>
                        </a:rPr>
                        <a:t>level: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005" marB="0" anchor="ctr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BADFE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44879">
                <a:tc>
                  <a:txBody>
                    <a:bodyPr/>
                    <a:lstStyle/>
                    <a:p>
                      <a:pPr marL="90805" marR="225425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spc="-10" dirty="0">
                          <a:latin typeface="Arial"/>
                          <a:cs typeface="Arial"/>
                        </a:rPr>
                        <a:t>C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o</a:t>
                      </a:r>
                      <a:r>
                        <a:rPr sz="1400" spc="-10" dirty="0">
                          <a:latin typeface="Arial"/>
                          <a:cs typeface="Arial"/>
                        </a:rPr>
                        <a:t>m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pro</a:t>
                      </a:r>
                      <a:r>
                        <a:rPr sz="1400" spc="-10" dirty="0">
                          <a:latin typeface="Arial"/>
                          <a:cs typeface="Arial"/>
                        </a:rPr>
                        <a:t>m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ise  of user  </a:t>
                      </a:r>
                      <a:r>
                        <a:rPr sz="1400" spc="-5" dirty="0">
                          <a:latin typeface="Arial"/>
                          <a:cs typeface="Arial"/>
                        </a:rPr>
                        <a:t>password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640" marB="0" anchor="ctr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marL="91440" marR="293370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No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control or  </a:t>
                      </a:r>
                      <a:r>
                        <a:rPr sz="1400" spc="-5" dirty="0">
                          <a:latin typeface="Arial"/>
                          <a:cs typeface="Arial"/>
                        </a:rPr>
                        <a:t>enforcement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of  </a:t>
                      </a:r>
                      <a:r>
                        <a:rPr sz="1400" spc="-5" dirty="0">
                          <a:latin typeface="Arial"/>
                          <a:cs typeface="Arial"/>
                        </a:rPr>
                        <a:t>password</a:t>
                      </a:r>
                      <a:r>
                        <a:rPr sz="1400" spc="-8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strength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640" marB="0" anchor="ctr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214629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Deleted files,  breach of  confiden</a:t>
                      </a:r>
                      <a:r>
                        <a:rPr sz="1400" spc="-10" dirty="0">
                          <a:latin typeface="Arial"/>
                          <a:cs typeface="Arial"/>
                        </a:rPr>
                        <a:t>t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i</a:t>
                      </a:r>
                      <a:r>
                        <a:rPr sz="1400" spc="-15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lity  and</a:t>
                      </a:r>
                      <a:r>
                        <a:rPr sz="14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integrity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640" marB="0" anchor="ctr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204470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spc="-10" dirty="0">
                          <a:latin typeface="Arial"/>
                          <a:cs typeface="Arial"/>
                        </a:rPr>
                        <a:t>M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O</a:t>
                      </a:r>
                      <a:r>
                        <a:rPr sz="1400" spc="-10" dirty="0">
                          <a:latin typeface="Arial"/>
                          <a:cs typeface="Arial"/>
                        </a:rPr>
                        <a:t>D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E  </a:t>
                      </a:r>
                      <a:r>
                        <a:rPr sz="1400" spc="-30" dirty="0">
                          <a:latin typeface="Arial"/>
                          <a:cs typeface="Arial"/>
                        </a:rPr>
                        <a:t>RATE</a:t>
                      </a:r>
                      <a:endParaRPr sz="1400" dirty="0">
                        <a:latin typeface="Arial"/>
                        <a:cs typeface="Arial"/>
                      </a:endParaRPr>
                    </a:p>
                  </a:txBody>
                  <a:tcPr marL="0" marR="0" marT="40640" marB="0" anchor="ctr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145415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spc="5" dirty="0">
                          <a:latin typeface="Arial"/>
                          <a:cs typeface="Arial"/>
                        </a:rPr>
                        <a:t>Will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happen</a:t>
                      </a:r>
                      <a:r>
                        <a:rPr sz="1400" spc="-1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to  1 of 50 users  </a:t>
                      </a:r>
                      <a:r>
                        <a:rPr sz="1400" spc="-5" dirty="0">
                          <a:latin typeface="Arial"/>
                          <a:cs typeface="Arial"/>
                        </a:rPr>
                        <a:t>every</a:t>
                      </a:r>
                      <a:r>
                        <a:rPr sz="14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5" dirty="0">
                          <a:latin typeface="Arial"/>
                          <a:cs typeface="Arial"/>
                        </a:rPr>
                        <a:t>year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640" marB="0" anchor="ctr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marL="92075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MEDIUM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640" marB="0" anchor="ctr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marL="92710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HIGH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640" marB="0" anchor="ctr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F3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1774">
                <a:tc>
                  <a:txBody>
                    <a:bodyPr/>
                    <a:lstStyle/>
                    <a:p>
                      <a:pPr marL="90805" marR="117475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Virus</a:t>
                      </a:r>
                      <a:r>
                        <a:rPr sz="1400" spc="-9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infection  on</a:t>
                      </a:r>
                      <a:r>
                        <a:rPr sz="14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clients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640" marB="0" anchor="ctr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3F8F9"/>
                    </a:solidFill>
                  </a:tcPr>
                </a:tc>
                <a:tc>
                  <a:txBody>
                    <a:bodyPr/>
                    <a:lstStyle/>
                    <a:p>
                      <a:pPr marL="91440" marR="245745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Virus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filter</a:t>
                      </a:r>
                      <a:r>
                        <a:rPr sz="1400" spc="-1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disabled  on </a:t>
                      </a:r>
                      <a:r>
                        <a:rPr sz="1400" spc="-5" dirty="0">
                          <a:latin typeface="Arial"/>
                          <a:cs typeface="Arial"/>
                        </a:rPr>
                        <a:t>many</a:t>
                      </a:r>
                      <a:r>
                        <a:rPr sz="14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clients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640" marB="0" anchor="ctr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3F8F9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90805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Compromise</a:t>
                      </a:r>
                      <a:r>
                        <a:rPr sz="1400" spc="-8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of  clients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640" marB="0" anchor="ctr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3F8F9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204470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spc="-10" dirty="0">
                          <a:latin typeface="Arial"/>
                          <a:cs typeface="Arial"/>
                        </a:rPr>
                        <a:t>M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O</a:t>
                      </a:r>
                      <a:r>
                        <a:rPr sz="1400" spc="-10" dirty="0">
                          <a:latin typeface="Arial"/>
                          <a:cs typeface="Arial"/>
                        </a:rPr>
                        <a:t>D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E  </a:t>
                      </a:r>
                      <a:r>
                        <a:rPr sz="1400" spc="-30" dirty="0">
                          <a:latin typeface="Arial"/>
                          <a:cs typeface="Arial"/>
                        </a:rPr>
                        <a:t>RATE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640" marB="0" anchor="ctr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3F8F9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85090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spc="5" dirty="0">
                          <a:latin typeface="Arial"/>
                          <a:cs typeface="Arial"/>
                        </a:rPr>
                        <a:t>Will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happen to  1 in 100</a:t>
                      </a:r>
                      <a:r>
                        <a:rPr sz="1400" spc="-1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clients  </a:t>
                      </a:r>
                      <a:r>
                        <a:rPr sz="1400" spc="-5" dirty="0">
                          <a:latin typeface="Arial"/>
                          <a:cs typeface="Arial"/>
                        </a:rPr>
                        <a:t>every</a:t>
                      </a:r>
                      <a:r>
                        <a:rPr sz="14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5" dirty="0">
                          <a:latin typeface="Arial"/>
                          <a:cs typeface="Arial"/>
                        </a:rPr>
                        <a:t>year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640" marB="0" anchor="ctr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3F8F9"/>
                    </a:solidFill>
                  </a:tcPr>
                </a:tc>
                <a:tc>
                  <a:txBody>
                    <a:bodyPr/>
                    <a:lstStyle/>
                    <a:p>
                      <a:pPr marL="92075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HIGH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640" marB="0" anchor="ctr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3F8F9"/>
                    </a:solidFill>
                  </a:tcPr>
                </a:tc>
                <a:tc>
                  <a:txBody>
                    <a:bodyPr/>
                    <a:lstStyle/>
                    <a:p>
                      <a:pPr marL="92710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EXTREME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640" marB="0" anchor="ctr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3F8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1774">
                <a:tc>
                  <a:txBody>
                    <a:bodyPr/>
                    <a:lstStyle/>
                    <a:p>
                      <a:pPr marL="90805" marR="277495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Web </a:t>
                      </a:r>
                      <a:r>
                        <a:rPr sz="1400" spc="-5" dirty="0">
                          <a:latin typeface="Arial"/>
                          <a:cs typeface="Arial"/>
                        </a:rPr>
                        <a:t>server 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hacking</a:t>
                      </a:r>
                      <a:r>
                        <a:rPr sz="1400" spc="-1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and  defacing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640" marB="0" anchor="ctr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marL="91440" marR="333375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IDS, </a:t>
                      </a:r>
                      <a:r>
                        <a:rPr sz="1400" spc="-5" dirty="0">
                          <a:latin typeface="Arial"/>
                          <a:cs typeface="Arial"/>
                        </a:rPr>
                        <a:t>firewall,</a:t>
                      </a:r>
                      <a:r>
                        <a:rPr sz="1400" spc="-8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daily  patching, but</a:t>
                      </a:r>
                      <a:r>
                        <a:rPr sz="1400" spc="-1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zero  day </a:t>
                      </a:r>
                      <a:r>
                        <a:rPr sz="1400" spc="-5" dirty="0">
                          <a:latin typeface="Arial"/>
                          <a:cs typeface="Arial"/>
                        </a:rPr>
                        <a:t>exploits</a:t>
                      </a:r>
                      <a:r>
                        <a:rPr sz="1400" spc="-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5" dirty="0">
                          <a:latin typeface="Arial"/>
                          <a:cs typeface="Arial"/>
                        </a:rPr>
                        <a:t>exist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640" marB="0" anchor="ctr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marL="92075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Reputation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640" marB="0" anchor="ctr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marL="92075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MINOR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640" marB="0" anchor="ctr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163830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Could</a:t>
                      </a:r>
                      <a:r>
                        <a:rPr sz="1400" spc="-10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happen  once </a:t>
                      </a:r>
                      <a:r>
                        <a:rPr sz="1400" spc="-5" dirty="0">
                          <a:latin typeface="Arial"/>
                          <a:cs typeface="Arial"/>
                        </a:rPr>
                        <a:t>every  year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640" marB="0" anchor="ctr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marL="92075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MEDIUM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640" marB="0" anchor="ctr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marL="92710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MODE</a:t>
                      </a:r>
                      <a:endParaRPr sz="1400">
                        <a:latin typeface="Arial"/>
                        <a:cs typeface="Arial"/>
                      </a:endParaRPr>
                    </a:p>
                    <a:p>
                      <a:pPr marL="92710" algn="ctr">
                        <a:lnSpc>
                          <a:spcPct val="100000"/>
                        </a:lnSpc>
                      </a:pPr>
                      <a:r>
                        <a:rPr sz="1400" spc="-30" dirty="0">
                          <a:latin typeface="Arial"/>
                          <a:cs typeface="Arial"/>
                        </a:rPr>
                        <a:t>RATE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640" marB="0" anchor="ctr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F3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31710">
                <a:tc>
                  <a:txBody>
                    <a:bodyPr/>
                    <a:lstStyle/>
                    <a:p>
                      <a:pPr marL="90805" marR="178435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Logical</a:t>
                      </a:r>
                      <a:r>
                        <a:rPr sz="1400" spc="-1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5" dirty="0">
                          <a:latin typeface="Arial"/>
                          <a:cs typeface="Arial"/>
                        </a:rPr>
                        <a:t>bomb 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planted by  insider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1275" marB="0" anchor="ctr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3F8F9"/>
                    </a:solidFill>
                  </a:tcPr>
                </a:tc>
                <a:tc>
                  <a:txBody>
                    <a:bodyPr/>
                    <a:lstStyle/>
                    <a:p>
                      <a:pPr marL="91440" marR="174625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No review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of</a:t>
                      </a:r>
                      <a:r>
                        <a:rPr sz="1400" spc="-8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source  code that goes into  production.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1275" marB="0" anchor="ctr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3F8F9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100330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Breach of  integrity or</a:t>
                      </a:r>
                      <a:r>
                        <a:rPr sz="1400" spc="-1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loss  of</a:t>
                      </a:r>
                      <a:r>
                        <a:rPr sz="14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data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1275" marB="0" anchor="ctr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3F8F9"/>
                    </a:solidFill>
                  </a:tcPr>
                </a:tc>
                <a:tc>
                  <a:txBody>
                    <a:bodyPr/>
                    <a:lstStyle/>
                    <a:p>
                      <a:pPr marL="92075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MAJOR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1275" marB="0" anchor="ctr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3F8F9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157480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Could</a:t>
                      </a:r>
                      <a:r>
                        <a:rPr sz="1400" spc="-7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happen  once </a:t>
                      </a:r>
                      <a:r>
                        <a:rPr sz="1400" spc="-5" dirty="0">
                          <a:latin typeface="Arial"/>
                          <a:cs typeface="Arial"/>
                        </a:rPr>
                        <a:t>every</a:t>
                      </a:r>
                      <a:r>
                        <a:rPr sz="1400" spc="-1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10  </a:t>
                      </a:r>
                      <a:r>
                        <a:rPr sz="1400" spc="-5" dirty="0">
                          <a:latin typeface="Arial"/>
                          <a:cs typeface="Arial"/>
                        </a:rPr>
                        <a:t>years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1275" marB="0" anchor="ctr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3F8F9"/>
                    </a:solidFill>
                  </a:tcPr>
                </a:tc>
                <a:tc>
                  <a:txBody>
                    <a:bodyPr/>
                    <a:lstStyle/>
                    <a:p>
                      <a:pPr marL="92075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400" spc="-15" dirty="0">
                          <a:latin typeface="Arial"/>
                          <a:cs typeface="Arial"/>
                        </a:rPr>
                        <a:t>UNLIKELY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1275" marB="0" anchor="ctr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3F8F9"/>
                    </a:solidFill>
                  </a:tcPr>
                </a:tc>
                <a:tc>
                  <a:txBody>
                    <a:bodyPr/>
                    <a:lstStyle/>
                    <a:p>
                      <a:pPr marL="92710" marR="432434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400" spc="-10" dirty="0">
                          <a:latin typeface="Arial"/>
                          <a:cs typeface="Arial"/>
                        </a:rPr>
                        <a:t>M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O</a:t>
                      </a:r>
                      <a:r>
                        <a:rPr sz="1400" spc="-10" dirty="0">
                          <a:latin typeface="Arial"/>
                          <a:cs typeface="Arial"/>
                        </a:rPr>
                        <a:t>D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E  </a:t>
                      </a:r>
                      <a:r>
                        <a:rPr sz="1400" spc="-30" dirty="0">
                          <a:latin typeface="Arial"/>
                          <a:cs typeface="Arial"/>
                        </a:rPr>
                        <a:t>RATE</a:t>
                      </a:r>
                      <a:endParaRPr sz="1400" dirty="0">
                        <a:latin typeface="Arial"/>
                        <a:cs typeface="Arial"/>
                      </a:endParaRPr>
                    </a:p>
                  </a:txBody>
                  <a:tcPr marL="0" marR="0" marT="41275" marB="0" anchor="ctr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3F8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ftr" sz="quarter" idx="4294967295"/>
          </p:nvPr>
        </p:nvSpPr>
        <p:spPr>
          <a:xfrm>
            <a:off x="535940" y="6290385"/>
            <a:ext cx="1339850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endParaRPr dirty="0"/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4294967295"/>
          </p:nvPr>
        </p:nvSpPr>
        <p:spPr>
          <a:xfrm>
            <a:off x="4030471" y="6290385"/>
            <a:ext cx="1161414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endParaRPr spc="-5" dirty="0"/>
          </a:p>
        </p:txBody>
      </p:sp>
      <p:sp>
        <p:nvSpPr>
          <p:cNvPr id="6" name="object 6"/>
          <p:cNvSpPr txBox="1"/>
          <p:nvPr/>
        </p:nvSpPr>
        <p:spPr>
          <a:xfrm>
            <a:off x="8359140" y="6276669"/>
            <a:ext cx="274320" cy="23876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80"/>
              </a:spcBef>
            </a:pPr>
            <a:fld id="{81D60167-4931-47E6-BA6A-407CBD079E47}" type="slidenum">
              <a:rPr sz="1400" dirty="0">
                <a:latin typeface="Arial"/>
                <a:cs typeface="Arial"/>
              </a:rPr>
              <a:t>31</a:t>
            </a:fld>
            <a:endParaRPr sz="1400">
              <a:latin typeface="Arial"/>
              <a:cs typeface="Arial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424941"/>
            <a:ext cx="470408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333399"/>
                </a:solidFill>
              </a:rPr>
              <a:t>Risk Control</a:t>
            </a:r>
            <a:r>
              <a:rPr sz="3600" spc="-85" dirty="0">
                <a:solidFill>
                  <a:srgbClr val="333399"/>
                </a:solidFill>
              </a:rPr>
              <a:t> </a:t>
            </a:r>
            <a:r>
              <a:rPr sz="3600" dirty="0">
                <a:solidFill>
                  <a:srgbClr val="333399"/>
                </a:solidFill>
              </a:rPr>
              <a:t>Strategies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328066" y="1473453"/>
            <a:ext cx="7837805" cy="46291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latin typeface="Arial"/>
                <a:cs typeface="Arial"/>
              </a:rPr>
              <a:t>After </a:t>
            </a:r>
            <a:r>
              <a:rPr sz="2400" spc="-5" dirty="0">
                <a:latin typeface="Arial"/>
                <a:cs typeface="Arial"/>
              </a:rPr>
              <a:t>completing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-5" dirty="0">
                <a:latin typeface="Arial"/>
                <a:cs typeface="Arial"/>
              </a:rPr>
              <a:t>risk </a:t>
            </a:r>
            <a:r>
              <a:rPr sz="2400" dirty="0">
                <a:latin typeface="Arial"/>
                <a:cs typeface="Arial"/>
              </a:rPr>
              <a:t>assessment, the security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team  must </a:t>
            </a:r>
            <a:r>
              <a:rPr sz="2400" spc="-5" dirty="0">
                <a:latin typeface="Arial"/>
                <a:cs typeface="Arial"/>
              </a:rPr>
              <a:t>choose one </a:t>
            </a:r>
            <a:r>
              <a:rPr sz="2400" dirty="0">
                <a:latin typeface="Arial"/>
                <a:cs typeface="Arial"/>
              </a:rPr>
              <a:t>of </a:t>
            </a:r>
            <a:r>
              <a:rPr sz="2400" spc="-5" dirty="0">
                <a:latin typeface="Arial"/>
                <a:cs typeface="Arial"/>
              </a:rPr>
              <a:t>four strategies </a:t>
            </a:r>
            <a:r>
              <a:rPr sz="2400" dirty="0">
                <a:latin typeface="Arial"/>
                <a:cs typeface="Arial"/>
              </a:rPr>
              <a:t>to </a:t>
            </a:r>
            <a:r>
              <a:rPr sz="2400" spc="-5" dirty="0">
                <a:latin typeface="Arial"/>
                <a:cs typeface="Arial"/>
              </a:rPr>
              <a:t>control </a:t>
            </a:r>
            <a:r>
              <a:rPr sz="2400" dirty="0">
                <a:latin typeface="Arial"/>
                <a:cs typeface="Arial"/>
              </a:rPr>
              <a:t>each</a:t>
            </a:r>
            <a:r>
              <a:rPr sz="2400" spc="5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risk: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Font typeface="Arial"/>
              <a:buChar char="•"/>
            </a:pPr>
            <a:endParaRPr sz="2850">
              <a:latin typeface="Arial"/>
              <a:cs typeface="Arial"/>
            </a:endParaRPr>
          </a:p>
          <a:p>
            <a:pPr marL="927100" lvl="1" indent="-457200">
              <a:lnSpc>
                <a:spcPct val="100000"/>
              </a:lnSpc>
              <a:buAutoNum type="arabicPeriod"/>
              <a:tabLst>
                <a:tab pos="926465" algn="l"/>
                <a:tab pos="927100" algn="l"/>
              </a:tabLst>
            </a:pPr>
            <a:r>
              <a:rPr sz="2400" spc="-5" dirty="0">
                <a:latin typeface="Arial"/>
                <a:cs typeface="Arial"/>
              </a:rPr>
              <a:t>Reduce risk by implementing </a:t>
            </a:r>
            <a:r>
              <a:rPr sz="2400" dirty="0">
                <a:latin typeface="Arial"/>
                <a:cs typeface="Arial"/>
              </a:rPr>
              <a:t>security</a:t>
            </a:r>
            <a:r>
              <a:rPr sz="2400" spc="9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controls</a:t>
            </a:r>
            <a:endParaRPr sz="2400">
              <a:latin typeface="Arial"/>
              <a:cs typeface="Arial"/>
            </a:endParaRPr>
          </a:p>
          <a:p>
            <a:pPr lvl="1">
              <a:lnSpc>
                <a:spcPct val="100000"/>
              </a:lnSpc>
              <a:spcBef>
                <a:spcPts val="20"/>
              </a:spcBef>
              <a:buFont typeface="Arial"/>
              <a:buAutoNum type="arabicPeriod"/>
            </a:pPr>
            <a:endParaRPr sz="2850">
              <a:latin typeface="Arial"/>
              <a:cs typeface="Arial"/>
            </a:endParaRPr>
          </a:p>
          <a:p>
            <a:pPr marL="927100" lvl="1" indent="-457200">
              <a:lnSpc>
                <a:spcPct val="100000"/>
              </a:lnSpc>
              <a:buAutoNum type="arabicPeriod"/>
              <a:tabLst>
                <a:tab pos="926465" algn="l"/>
                <a:tab pos="927100" algn="l"/>
              </a:tabLst>
            </a:pPr>
            <a:r>
              <a:rPr sz="2400" dirty="0">
                <a:latin typeface="Arial"/>
                <a:cs typeface="Arial"/>
              </a:rPr>
              <a:t>Share/transfer risk (outsource activity that</a:t>
            </a:r>
            <a:r>
              <a:rPr sz="2400" spc="-4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causes</a:t>
            </a:r>
            <a:endParaRPr sz="2400">
              <a:latin typeface="Arial"/>
              <a:cs typeface="Arial"/>
            </a:endParaRPr>
          </a:p>
          <a:p>
            <a:pPr marL="927100">
              <a:lnSpc>
                <a:spcPct val="100000"/>
              </a:lnSpc>
              <a:spcBef>
                <a:spcPts val="5"/>
              </a:spcBef>
            </a:pPr>
            <a:r>
              <a:rPr sz="2400" dirty="0">
                <a:latin typeface="Arial"/>
                <a:cs typeface="Arial"/>
              </a:rPr>
              <a:t>risk, </a:t>
            </a:r>
            <a:r>
              <a:rPr sz="2400" spc="-10" dirty="0">
                <a:latin typeface="Arial"/>
                <a:cs typeface="Arial"/>
              </a:rPr>
              <a:t>or </a:t>
            </a:r>
            <a:r>
              <a:rPr sz="2400" spc="-5" dirty="0">
                <a:latin typeface="Arial"/>
                <a:cs typeface="Arial"/>
              </a:rPr>
              <a:t>buy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insurance)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850">
              <a:latin typeface="Arial"/>
              <a:cs typeface="Arial"/>
            </a:endParaRPr>
          </a:p>
          <a:p>
            <a:pPr marL="927100" marR="811530" lvl="1" indent="-457200">
              <a:lnSpc>
                <a:spcPct val="100000"/>
              </a:lnSpc>
              <a:buAutoNum type="arabicPeriod" startAt="3"/>
              <a:tabLst>
                <a:tab pos="926465" algn="l"/>
                <a:tab pos="927100" algn="l"/>
              </a:tabLst>
            </a:pPr>
            <a:r>
              <a:rPr sz="2400" spc="-5" dirty="0">
                <a:latin typeface="Arial"/>
                <a:cs typeface="Arial"/>
              </a:rPr>
              <a:t>Retain risk </a:t>
            </a:r>
            <a:r>
              <a:rPr sz="2400" dirty="0">
                <a:latin typeface="Arial"/>
                <a:cs typeface="Arial"/>
              </a:rPr>
              <a:t>(understand </a:t>
            </a:r>
            <a:r>
              <a:rPr sz="2400" spc="-5" dirty="0">
                <a:latin typeface="Arial"/>
                <a:cs typeface="Arial"/>
              </a:rPr>
              <a:t>and </a:t>
            </a:r>
            <a:r>
              <a:rPr sz="2400" dirty="0">
                <a:latin typeface="Arial"/>
                <a:cs typeface="Arial"/>
              </a:rPr>
              <a:t>tolerate potential  consequences)</a:t>
            </a:r>
            <a:endParaRPr sz="2400">
              <a:latin typeface="Arial"/>
              <a:cs typeface="Arial"/>
            </a:endParaRPr>
          </a:p>
          <a:p>
            <a:pPr lvl="1">
              <a:lnSpc>
                <a:spcPct val="100000"/>
              </a:lnSpc>
              <a:spcBef>
                <a:spcPts val="25"/>
              </a:spcBef>
              <a:buFont typeface="Arial"/>
              <a:buAutoNum type="arabicPeriod" startAt="3"/>
            </a:pPr>
            <a:endParaRPr sz="2850">
              <a:latin typeface="Arial"/>
              <a:cs typeface="Arial"/>
            </a:endParaRPr>
          </a:p>
          <a:p>
            <a:pPr marL="927100" lvl="1" indent="-457200">
              <a:lnSpc>
                <a:spcPct val="100000"/>
              </a:lnSpc>
              <a:buAutoNum type="arabicPeriod" startAt="3"/>
              <a:tabLst>
                <a:tab pos="926465" algn="l"/>
                <a:tab pos="927100" algn="l"/>
              </a:tabLst>
            </a:pPr>
            <a:r>
              <a:rPr sz="2400" spc="-5" dirty="0">
                <a:latin typeface="Arial"/>
                <a:cs typeface="Arial"/>
              </a:rPr>
              <a:t>Avoid risk </a:t>
            </a:r>
            <a:r>
              <a:rPr sz="2400" dirty="0">
                <a:latin typeface="Arial"/>
                <a:cs typeface="Arial"/>
              </a:rPr>
              <a:t>(stop activity that </a:t>
            </a:r>
            <a:r>
              <a:rPr sz="2400" spc="-5" dirty="0">
                <a:latin typeface="Arial"/>
                <a:cs typeface="Arial"/>
              </a:rPr>
              <a:t>causes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risk)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938527" y="833437"/>
            <a:ext cx="5212080" cy="4837430"/>
            <a:chOff x="1938527" y="833437"/>
            <a:chExt cx="5212080" cy="483743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362200" y="2485095"/>
              <a:ext cx="1130530" cy="982003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938515" y="890015"/>
              <a:ext cx="5212715" cy="4780915"/>
            </a:xfrm>
            <a:custGeom>
              <a:avLst/>
              <a:gdLst/>
              <a:ahLst/>
              <a:cxnLst/>
              <a:rect l="l" t="t" r="r" b="b"/>
              <a:pathLst>
                <a:path w="5212715" h="4780915">
                  <a:moveTo>
                    <a:pt x="5212092" y="4742688"/>
                  </a:moveTo>
                  <a:lnTo>
                    <a:pt x="5199392" y="4736338"/>
                  </a:lnTo>
                  <a:lnTo>
                    <a:pt x="5135892" y="4704588"/>
                  </a:lnTo>
                  <a:lnTo>
                    <a:pt x="5135892" y="4736338"/>
                  </a:lnTo>
                  <a:lnTo>
                    <a:pt x="44462" y="4736338"/>
                  </a:lnTo>
                  <a:lnTo>
                    <a:pt x="44462" y="76212"/>
                  </a:lnTo>
                  <a:lnTo>
                    <a:pt x="76212" y="76212"/>
                  </a:lnTo>
                  <a:lnTo>
                    <a:pt x="69862" y="63500"/>
                  </a:lnTo>
                  <a:lnTo>
                    <a:pt x="38112" y="0"/>
                  </a:lnTo>
                  <a:lnTo>
                    <a:pt x="0" y="76212"/>
                  </a:lnTo>
                  <a:lnTo>
                    <a:pt x="31762" y="76212"/>
                  </a:lnTo>
                  <a:lnTo>
                    <a:pt x="31762" y="4736338"/>
                  </a:lnTo>
                  <a:lnTo>
                    <a:pt x="27444" y="4736338"/>
                  </a:lnTo>
                  <a:lnTo>
                    <a:pt x="27444" y="4749038"/>
                  </a:lnTo>
                  <a:lnTo>
                    <a:pt x="31762" y="4749038"/>
                  </a:lnTo>
                  <a:lnTo>
                    <a:pt x="31762" y="4756404"/>
                  </a:lnTo>
                  <a:lnTo>
                    <a:pt x="44462" y="4756404"/>
                  </a:lnTo>
                  <a:lnTo>
                    <a:pt x="44462" y="4749038"/>
                  </a:lnTo>
                  <a:lnTo>
                    <a:pt x="5135892" y="4749038"/>
                  </a:lnTo>
                  <a:lnTo>
                    <a:pt x="5135892" y="4780788"/>
                  </a:lnTo>
                  <a:lnTo>
                    <a:pt x="5199392" y="4749038"/>
                  </a:lnTo>
                  <a:lnTo>
                    <a:pt x="5212092" y="474268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134361" y="1213865"/>
              <a:ext cx="4680585" cy="4320540"/>
            </a:xfrm>
            <a:custGeom>
              <a:avLst/>
              <a:gdLst/>
              <a:ahLst/>
              <a:cxnLst/>
              <a:rect l="l" t="t" r="r" b="b"/>
              <a:pathLst>
                <a:path w="4680584" h="4320540">
                  <a:moveTo>
                    <a:pt x="0" y="0"/>
                  </a:moveTo>
                  <a:lnTo>
                    <a:pt x="1937" y="55358"/>
                  </a:lnTo>
                  <a:lnTo>
                    <a:pt x="3882" y="110701"/>
                  </a:lnTo>
                  <a:lnTo>
                    <a:pt x="5844" y="166008"/>
                  </a:lnTo>
                  <a:lnTo>
                    <a:pt x="7831" y="221257"/>
                  </a:lnTo>
                  <a:lnTo>
                    <a:pt x="9853" y="276428"/>
                  </a:lnTo>
                  <a:lnTo>
                    <a:pt x="11917" y="331498"/>
                  </a:lnTo>
                  <a:lnTo>
                    <a:pt x="14033" y="386446"/>
                  </a:lnTo>
                  <a:lnTo>
                    <a:pt x="16210" y="441250"/>
                  </a:lnTo>
                  <a:lnTo>
                    <a:pt x="18455" y="495890"/>
                  </a:lnTo>
                  <a:lnTo>
                    <a:pt x="20777" y="550343"/>
                  </a:lnTo>
                  <a:lnTo>
                    <a:pt x="23186" y="604589"/>
                  </a:lnTo>
                  <a:lnTo>
                    <a:pt x="25690" y="658606"/>
                  </a:lnTo>
                  <a:lnTo>
                    <a:pt x="28297" y="712372"/>
                  </a:lnTo>
                  <a:lnTo>
                    <a:pt x="31017" y="765866"/>
                  </a:lnTo>
                  <a:lnTo>
                    <a:pt x="33858" y="819067"/>
                  </a:lnTo>
                  <a:lnTo>
                    <a:pt x="36828" y="871952"/>
                  </a:lnTo>
                  <a:lnTo>
                    <a:pt x="39937" y="924502"/>
                  </a:lnTo>
                  <a:lnTo>
                    <a:pt x="43192" y="976694"/>
                  </a:lnTo>
                  <a:lnTo>
                    <a:pt x="46604" y="1028506"/>
                  </a:lnTo>
                  <a:lnTo>
                    <a:pt x="50180" y="1079918"/>
                  </a:lnTo>
                  <a:lnTo>
                    <a:pt x="53928" y="1130908"/>
                  </a:lnTo>
                  <a:lnTo>
                    <a:pt x="57859" y="1181454"/>
                  </a:lnTo>
                  <a:lnTo>
                    <a:pt x="61980" y="1231536"/>
                  </a:lnTo>
                  <a:lnTo>
                    <a:pt x="66300" y="1281131"/>
                  </a:lnTo>
                  <a:lnTo>
                    <a:pt x="70827" y="1330218"/>
                  </a:lnTo>
                  <a:lnTo>
                    <a:pt x="75572" y="1378776"/>
                  </a:lnTo>
                  <a:lnTo>
                    <a:pt x="80541" y="1426783"/>
                  </a:lnTo>
                  <a:lnTo>
                    <a:pt x="85744" y="1474218"/>
                  </a:lnTo>
                  <a:lnTo>
                    <a:pt x="91190" y="1521060"/>
                  </a:lnTo>
                  <a:lnTo>
                    <a:pt x="96886" y="1567287"/>
                  </a:lnTo>
                  <a:lnTo>
                    <a:pt x="102843" y="1612877"/>
                  </a:lnTo>
                  <a:lnTo>
                    <a:pt x="109068" y="1657809"/>
                  </a:lnTo>
                  <a:lnTo>
                    <a:pt x="115570" y="1702062"/>
                  </a:lnTo>
                  <a:lnTo>
                    <a:pt x="122359" y="1745614"/>
                  </a:lnTo>
                  <a:lnTo>
                    <a:pt x="129441" y="1788445"/>
                  </a:lnTo>
                  <a:lnTo>
                    <a:pt x="136828" y="1830531"/>
                  </a:lnTo>
                  <a:lnTo>
                    <a:pt x="144525" y="1871853"/>
                  </a:lnTo>
                  <a:lnTo>
                    <a:pt x="156082" y="1931575"/>
                  </a:lnTo>
                  <a:lnTo>
                    <a:pt x="167572" y="1989631"/>
                  </a:lnTo>
                  <a:lnTo>
                    <a:pt x="179068" y="2046089"/>
                  </a:lnTo>
                  <a:lnTo>
                    <a:pt x="190639" y="2101020"/>
                  </a:lnTo>
                  <a:lnTo>
                    <a:pt x="202356" y="2154492"/>
                  </a:lnTo>
                  <a:lnTo>
                    <a:pt x="214291" y="2206574"/>
                  </a:lnTo>
                  <a:lnTo>
                    <a:pt x="226513" y="2257337"/>
                  </a:lnTo>
                  <a:lnTo>
                    <a:pt x="239093" y="2306850"/>
                  </a:lnTo>
                  <a:lnTo>
                    <a:pt x="252103" y="2355182"/>
                  </a:lnTo>
                  <a:lnTo>
                    <a:pt x="265612" y="2402402"/>
                  </a:lnTo>
                  <a:lnTo>
                    <a:pt x="279693" y="2448580"/>
                  </a:lnTo>
                  <a:lnTo>
                    <a:pt x="294414" y="2493785"/>
                  </a:lnTo>
                  <a:lnTo>
                    <a:pt x="309847" y="2538086"/>
                  </a:lnTo>
                  <a:lnTo>
                    <a:pt x="326064" y="2581554"/>
                  </a:lnTo>
                  <a:lnTo>
                    <a:pt x="343133" y="2624257"/>
                  </a:lnTo>
                  <a:lnTo>
                    <a:pt x="361127" y="2666265"/>
                  </a:lnTo>
                  <a:lnTo>
                    <a:pt x="380116" y="2707648"/>
                  </a:lnTo>
                  <a:lnTo>
                    <a:pt x="400170" y="2748473"/>
                  </a:lnTo>
                  <a:lnTo>
                    <a:pt x="421360" y="2788812"/>
                  </a:lnTo>
                  <a:lnTo>
                    <a:pt x="443758" y="2828733"/>
                  </a:lnTo>
                  <a:lnTo>
                    <a:pt x="467433" y="2868307"/>
                  </a:lnTo>
                  <a:lnTo>
                    <a:pt x="492457" y="2907601"/>
                  </a:lnTo>
                  <a:lnTo>
                    <a:pt x="518900" y="2946686"/>
                  </a:lnTo>
                  <a:lnTo>
                    <a:pt x="546832" y="2985630"/>
                  </a:lnTo>
                  <a:lnTo>
                    <a:pt x="576326" y="3024505"/>
                  </a:lnTo>
                  <a:lnTo>
                    <a:pt x="604897" y="3060246"/>
                  </a:lnTo>
                  <a:lnTo>
                    <a:pt x="634520" y="3095504"/>
                  </a:lnTo>
                  <a:lnTo>
                    <a:pt x="665174" y="3130277"/>
                  </a:lnTo>
                  <a:lnTo>
                    <a:pt x="696838" y="3164564"/>
                  </a:lnTo>
                  <a:lnTo>
                    <a:pt x="729490" y="3198364"/>
                  </a:lnTo>
                  <a:lnTo>
                    <a:pt x="763111" y="3231676"/>
                  </a:lnTo>
                  <a:lnTo>
                    <a:pt x="797679" y="3264499"/>
                  </a:lnTo>
                  <a:lnTo>
                    <a:pt x="833173" y="3296832"/>
                  </a:lnTo>
                  <a:lnTo>
                    <a:pt x="869573" y="3328674"/>
                  </a:lnTo>
                  <a:lnTo>
                    <a:pt x="906858" y="3360024"/>
                  </a:lnTo>
                  <a:lnTo>
                    <a:pt x="945006" y="3390882"/>
                  </a:lnTo>
                  <a:lnTo>
                    <a:pt x="983997" y="3421245"/>
                  </a:lnTo>
                  <a:lnTo>
                    <a:pt x="1023811" y="3451113"/>
                  </a:lnTo>
                  <a:lnTo>
                    <a:pt x="1064425" y="3480485"/>
                  </a:lnTo>
                  <a:lnTo>
                    <a:pt x="1105820" y="3509361"/>
                  </a:lnTo>
                  <a:lnTo>
                    <a:pt x="1147974" y="3537738"/>
                  </a:lnTo>
                  <a:lnTo>
                    <a:pt x="1190867" y="3565616"/>
                  </a:lnTo>
                  <a:lnTo>
                    <a:pt x="1234477" y="3592994"/>
                  </a:lnTo>
                  <a:lnTo>
                    <a:pt x="1278784" y="3619871"/>
                  </a:lnTo>
                  <a:lnTo>
                    <a:pt x="1323768" y="3646246"/>
                  </a:lnTo>
                  <a:lnTo>
                    <a:pt x="1369406" y="3672118"/>
                  </a:lnTo>
                  <a:lnTo>
                    <a:pt x="1415679" y="3697486"/>
                  </a:lnTo>
                  <a:lnTo>
                    <a:pt x="1462565" y="3722349"/>
                  </a:lnTo>
                  <a:lnTo>
                    <a:pt x="1510043" y="3746706"/>
                  </a:lnTo>
                  <a:lnTo>
                    <a:pt x="1558094" y="3770556"/>
                  </a:lnTo>
                  <a:lnTo>
                    <a:pt x="1606695" y="3793898"/>
                  </a:lnTo>
                  <a:lnTo>
                    <a:pt x="1655826" y="3816731"/>
                  </a:lnTo>
                  <a:lnTo>
                    <a:pt x="1696755" y="3835042"/>
                  </a:lnTo>
                  <a:lnTo>
                    <a:pt x="1738689" y="3853029"/>
                  </a:lnTo>
                  <a:lnTo>
                    <a:pt x="1781572" y="3870693"/>
                  </a:lnTo>
                  <a:lnTo>
                    <a:pt x="1825352" y="3888032"/>
                  </a:lnTo>
                  <a:lnTo>
                    <a:pt x="1869972" y="3905047"/>
                  </a:lnTo>
                  <a:lnTo>
                    <a:pt x="1915380" y="3921737"/>
                  </a:lnTo>
                  <a:lnTo>
                    <a:pt x="1961520" y="3938102"/>
                  </a:lnTo>
                  <a:lnTo>
                    <a:pt x="2008339" y="3954142"/>
                  </a:lnTo>
                  <a:lnTo>
                    <a:pt x="2055781" y="3969856"/>
                  </a:lnTo>
                  <a:lnTo>
                    <a:pt x="2103793" y="3985245"/>
                  </a:lnTo>
                  <a:lnTo>
                    <a:pt x="2152320" y="4000307"/>
                  </a:lnTo>
                  <a:lnTo>
                    <a:pt x="2201308" y="4015042"/>
                  </a:lnTo>
                  <a:lnTo>
                    <a:pt x="2250703" y="4029451"/>
                  </a:lnTo>
                  <a:lnTo>
                    <a:pt x="2300450" y="4043532"/>
                  </a:lnTo>
                  <a:lnTo>
                    <a:pt x="2350495" y="4057286"/>
                  </a:lnTo>
                  <a:lnTo>
                    <a:pt x="2400783" y="4070713"/>
                  </a:lnTo>
                  <a:lnTo>
                    <a:pt x="2451260" y="4083811"/>
                  </a:lnTo>
                  <a:lnTo>
                    <a:pt x="2501872" y="4096581"/>
                  </a:lnTo>
                  <a:lnTo>
                    <a:pt x="2552565" y="4109022"/>
                  </a:lnTo>
                  <a:lnTo>
                    <a:pt x="2603284" y="4121135"/>
                  </a:lnTo>
                  <a:lnTo>
                    <a:pt x="2653974" y="4132918"/>
                  </a:lnTo>
                  <a:lnTo>
                    <a:pt x="2704582" y="4144372"/>
                  </a:lnTo>
                  <a:lnTo>
                    <a:pt x="2755053" y="4155496"/>
                  </a:lnTo>
                  <a:lnTo>
                    <a:pt x="2805333" y="4166289"/>
                  </a:lnTo>
                  <a:lnTo>
                    <a:pt x="2855367" y="4176753"/>
                  </a:lnTo>
                  <a:lnTo>
                    <a:pt x="2905101" y="4186886"/>
                  </a:lnTo>
                  <a:lnTo>
                    <a:pt x="2954481" y="4196687"/>
                  </a:lnTo>
                  <a:lnTo>
                    <a:pt x="3003453" y="4206158"/>
                  </a:lnTo>
                  <a:lnTo>
                    <a:pt x="3051961" y="4215297"/>
                  </a:lnTo>
                  <a:lnTo>
                    <a:pt x="3099952" y="4224104"/>
                  </a:lnTo>
                  <a:lnTo>
                    <a:pt x="3147371" y="4232579"/>
                  </a:lnTo>
                  <a:lnTo>
                    <a:pt x="3194165" y="4240721"/>
                  </a:lnTo>
                  <a:lnTo>
                    <a:pt x="3240278" y="4248531"/>
                  </a:lnTo>
                  <a:lnTo>
                    <a:pt x="3294914" y="4257145"/>
                  </a:lnTo>
                  <a:lnTo>
                    <a:pt x="3350853" y="4264971"/>
                  </a:lnTo>
                  <a:lnTo>
                    <a:pt x="3407918" y="4272049"/>
                  </a:lnTo>
                  <a:lnTo>
                    <a:pt x="3465931" y="4278417"/>
                  </a:lnTo>
                  <a:lnTo>
                    <a:pt x="3524714" y="4284114"/>
                  </a:lnTo>
                  <a:lnTo>
                    <a:pt x="3584088" y="4289180"/>
                  </a:lnTo>
                  <a:lnTo>
                    <a:pt x="3643878" y="4293653"/>
                  </a:lnTo>
                  <a:lnTo>
                    <a:pt x="3703903" y="4297573"/>
                  </a:lnTo>
                  <a:lnTo>
                    <a:pt x="3763987" y="4300979"/>
                  </a:lnTo>
                  <a:lnTo>
                    <a:pt x="3823952" y="4303910"/>
                  </a:lnTo>
                  <a:lnTo>
                    <a:pt x="3883620" y="4306405"/>
                  </a:lnTo>
                  <a:lnTo>
                    <a:pt x="3942813" y="4308503"/>
                  </a:lnTo>
                  <a:lnTo>
                    <a:pt x="4001353" y="4310243"/>
                  </a:lnTo>
                  <a:lnTo>
                    <a:pt x="4059062" y="4311665"/>
                  </a:lnTo>
                  <a:lnTo>
                    <a:pt x="4115764" y="4312808"/>
                  </a:lnTo>
                  <a:lnTo>
                    <a:pt x="4171279" y="4313710"/>
                  </a:lnTo>
                  <a:lnTo>
                    <a:pt x="4225430" y="4314411"/>
                  </a:lnTo>
                  <a:lnTo>
                    <a:pt x="4278039" y="4314950"/>
                  </a:lnTo>
                  <a:lnTo>
                    <a:pt x="4328928" y="4315366"/>
                  </a:lnTo>
                  <a:lnTo>
                    <a:pt x="4377920" y="4315698"/>
                  </a:lnTo>
                  <a:lnTo>
                    <a:pt x="4424836" y="4315985"/>
                  </a:lnTo>
                  <a:lnTo>
                    <a:pt x="4469500" y="4316267"/>
                  </a:lnTo>
                  <a:lnTo>
                    <a:pt x="4511732" y="4316583"/>
                  </a:lnTo>
                  <a:lnTo>
                    <a:pt x="4551355" y="4316971"/>
                  </a:lnTo>
                  <a:lnTo>
                    <a:pt x="4622064" y="4318121"/>
                  </a:lnTo>
                  <a:lnTo>
                    <a:pt x="4652794" y="4318962"/>
                  </a:lnTo>
                  <a:lnTo>
                    <a:pt x="4680204" y="4320032"/>
                  </a:lnTo>
                </a:path>
              </a:pathLst>
            </a:custGeom>
            <a:ln w="38100">
              <a:solidFill>
                <a:srgbClr val="3333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794760" y="838200"/>
              <a:ext cx="3154680" cy="4547870"/>
            </a:xfrm>
            <a:custGeom>
              <a:avLst/>
              <a:gdLst/>
              <a:ahLst/>
              <a:cxnLst/>
              <a:rect l="l" t="t" r="r" b="b"/>
              <a:pathLst>
                <a:path w="3154679" h="4547870">
                  <a:moveTo>
                    <a:pt x="0" y="0"/>
                  </a:moveTo>
                  <a:lnTo>
                    <a:pt x="0" y="3742944"/>
                  </a:lnTo>
                </a:path>
                <a:path w="3154679" h="4547870">
                  <a:moveTo>
                    <a:pt x="3154680" y="3037332"/>
                  </a:moveTo>
                  <a:lnTo>
                    <a:pt x="3154680" y="4547616"/>
                  </a:lnTo>
                </a:path>
                <a:path w="3154679" h="4547870">
                  <a:moveTo>
                    <a:pt x="1583436" y="2738628"/>
                  </a:moveTo>
                  <a:lnTo>
                    <a:pt x="1583436" y="4384548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364469" y="1674899"/>
            <a:ext cx="422275" cy="348615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3190"/>
              </a:lnSpc>
            </a:pPr>
            <a:r>
              <a:rPr sz="2800" spc="-5" dirty="0">
                <a:latin typeface="Arial"/>
                <a:cs typeface="Arial"/>
              </a:rPr>
              <a:t>Level </a:t>
            </a:r>
            <a:r>
              <a:rPr sz="2800" dirty="0">
                <a:latin typeface="Arial"/>
                <a:cs typeface="Arial"/>
              </a:rPr>
              <a:t>of </a:t>
            </a:r>
            <a:r>
              <a:rPr sz="2800" spc="-5" dirty="0">
                <a:latin typeface="Arial"/>
                <a:cs typeface="Arial"/>
              </a:rPr>
              <a:t>risk</a:t>
            </a:r>
            <a:r>
              <a:rPr sz="2800" spc="-6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reduction</a:t>
            </a:r>
            <a:endParaRPr sz="2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489828" y="4946141"/>
            <a:ext cx="144145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Arial"/>
                <a:cs typeface="Arial"/>
              </a:rPr>
              <a:t>Une</a:t>
            </a:r>
            <a:r>
              <a:rPr sz="2000" spc="5" dirty="0">
                <a:latin typeface="Arial"/>
                <a:cs typeface="Arial"/>
              </a:rPr>
              <a:t>c</a:t>
            </a:r>
            <a:r>
              <a:rPr sz="2000" dirty="0">
                <a:latin typeface="Arial"/>
                <a:cs typeface="Arial"/>
              </a:rPr>
              <a:t>onomic</a:t>
            </a:r>
            <a:endParaRPr sz="20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875023" y="3405885"/>
            <a:ext cx="105791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Arial"/>
                <a:cs typeface="Arial"/>
              </a:rPr>
              <a:t>to</a:t>
            </a:r>
            <a:r>
              <a:rPr sz="2000" spc="-8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decide</a:t>
            </a:r>
            <a:endParaRPr sz="20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258695" y="1387856"/>
            <a:ext cx="3355975" cy="204406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186563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Arial"/>
                <a:cs typeface="Arial"/>
              </a:rPr>
              <a:t>Good</a:t>
            </a:r>
            <a:r>
              <a:rPr sz="2000" spc="-10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reason  to implement  security  control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200">
              <a:latin typeface="Arial"/>
              <a:cs typeface="Arial"/>
            </a:endParaRPr>
          </a:p>
          <a:p>
            <a:pPr marL="1628775">
              <a:lnSpc>
                <a:spcPct val="100000"/>
              </a:lnSpc>
              <a:spcBef>
                <a:spcPts val="1360"/>
              </a:spcBef>
            </a:pPr>
            <a:r>
              <a:rPr sz="2000" spc="5" dirty="0">
                <a:latin typeface="Arial"/>
                <a:cs typeface="Arial"/>
              </a:rPr>
              <a:t>Use</a:t>
            </a:r>
            <a:r>
              <a:rPr sz="2000" spc="-7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judgement</a:t>
            </a:r>
            <a:endParaRPr sz="2000">
              <a:latin typeface="Arial"/>
              <a:cs typeface="Arial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294843" y="89407"/>
            <a:ext cx="716216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 spc="-10" dirty="0">
                <a:solidFill>
                  <a:srgbClr val="99CC00"/>
                </a:solidFill>
                <a:latin typeface="Arial"/>
                <a:cs typeface="Arial"/>
              </a:rPr>
              <a:t>Economy </a:t>
            </a:r>
            <a:r>
              <a:rPr sz="4000" b="1" spc="-5" dirty="0">
                <a:solidFill>
                  <a:srgbClr val="99CC00"/>
                </a:solidFill>
                <a:latin typeface="Arial"/>
                <a:cs typeface="Arial"/>
              </a:rPr>
              <a:t>of security</a:t>
            </a:r>
            <a:r>
              <a:rPr sz="4000" b="1" spc="15" dirty="0">
                <a:solidFill>
                  <a:srgbClr val="99CC00"/>
                </a:solidFill>
                <a:latin typeface="Arial"/>
                <a:cs typeface="Arial"/>
              </a:rPr>
              <a:t> </a:t>
            </a:r>
            <a:r>
              <a:rPr sz="4000" b="1" spc="-5" dirty="0">
                <a:solidFill>
                  <a:srgbClr val="99CC00"/>
                </a:solidFill>
                <a:latin typeface="Arial"/>
                <a:cs typeface="Arial"/>
              </a:rPr>
              <a:t>controls</a:t>
            </a:r>
            <a:endParaRPr sz="4000">
              <a:latin typeface="Arial"/>
              <a:cs typeface="Arial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5764593" y="4040568"/>
            <a:ext cx="824865" cy="798830"/>
            <a:chOff x="5764593" y="4040568"/>
            <a:chExt cx="824865" cy="798830"/>
          </a:xfrm>
        </p:grpSpPr>
        <p:sp>
          <p:nvSpPr>
            <p:cNvPr id="13" name="object 13"/>
            <p:cNvSpPr/>
            <p:nvPr/>
          </p:nvSpPr>
          <p:spPr>
            <a:xfrm>
              <a:off x="5769355" y="4068698"/>
              <a:ext cx="789305" cy="738505"/>
            </a:xfrm>
            <a:custGeom>
              <a:avLst/>
              <a:gdLst/>
              <a:ahLst/>
              <a:cxnLst/>
              <a:rect l="l" t="t" r="r" b="b"/>
              <a:pathLst>
                <a:path w="789304" h="738504">
                  <a:moveTo>
                    <a:pt x="691896" y="0"/>
                  </a:moveTo>
                  <a:lnTo>
                    <a:pt x="0" y="631317"/>
                  </a:lnTo>
                  <a:lnTo>
                    <a:pt x="97409" y="737996"/>
                  </a:lnTo>
                  <a:lnTo>
                    <a:pt x="789304" y="106680"/>
                  </a:lnTo>
                  <a:lnTo>
                    <a:pt x="691896" y="0"/>
                  </a:lnTo>
                  <a:close/>
                </a:path>
              </a:pathLst>
            </a:custGeom>
            <a:solidFill>
              <a:srgbClr val="CC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769355" y="4068698"/>
              <a:ext cx="789305" cy="738505"/>
            </a:xfrm>
            <a:custGeom>
              <a:avLst/>
              <a:gdLst/>
              <a:ahLst/>
              <a:cxnLst/>
              <a:rect l="l" t="t" r="r" b="b"/>
              <a:pathLst>
                <a:path w="789304" h="738504">
                  <a:moveTo>
                    <a:pt x="97409" y="737996"/>
                  </a:moveTo>
                  <a:lnTo>
                    <a:pt x="789304" y="106680"/>
                  </a:lnTo>
                  <a:lnTo>
                    <a:pt x="691896" y="0"/>
                  </a:lnTo>
                  <a:lnTo>
                    <a:pt x="0" y="631317"/>
                  </a:lnTo>
                  <a:lnTo>
                    <a:pt x="97409" y="737996"/>
                  </a:lnTo>
                  <a:close/>
                </a:path>
              </a:pathLst>
            </a:custGeom>
            <a:ln w="9524">
              <a:solidFill>
                <a:srgbClr val="CC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846571" y="4045330"/>
              <a:ext cx="738505" cy="789305"/>
            </a:xfrm>
            <a:custGeom>
              <a:avLst/>
              <a:gdLst/>
              <a:ahLst/>
              <a:cxnLst/>
              <a:rect l="l" t="t" r="r" b="b"/>
              <a:pathLst>
                <a:path w="738504" h="789304">
                  <a:moveTo>
                    <a:pt x="106679" y="0"/>
                  </a:moveTo>
                  <a:lnTo>
                    <a:pt x="0" y="97409"/>
                  </a:lnTo>
                  <a:lnTo>
                    <a:pt x="631316" y="789305"/>
                  </a:lnTo>
                  <a:lnTo>
                    <a:pt x="737997" y="691896"/>
                  </a:lnTo>
                  <a:lnTo>
                    <a:pt x="106679" y="0"/>
                  </a:lnTo>
                  <a:close/>
                </a:path>
              </a:pathLst>
            </a:custGeom>
            <a:solidFill>
              <a:srgbClr val="CC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846571" y="4045330"/>
              <a:ext cx="738505" cy="789305"/>
            </a:xfrm>
            <a:custGeom>
              <a:avLst/>
              <a:gdLst/>
              <a:ahLst/>
              <a:cxnLst/>
              <a:rect l="l" t="t" r="r" b="b"/>
              <a:pathLst>
                <a:path w="738504" h="789304">
                  <a:moveTo>
                    <a:pt x="737997" y="691896"/>
                  </a:moveTo>
                  <a:lnTo>
                    <a:pt x="106679" y="0"/>
                  </a:lnTo>
                  <a:lnTo>
                    <a:pt x="0" y="97409"/>
                  </a:lnTo>
                  <a:lnTo>
                    <a:pt x="631316" y="789305"/>
                  </a:lnTo>
                  <a:lnTo>
                    <a:pt x="737997" y="691896"/>
                  </a:lnTo>
                </a:path>
              </a:pathLst>
            </a:custGeom>
            <a:ln w="9525">
              <a:solidFill>
                <a:srgbClr val="CC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4097528" y="3415157"/>
            <a:ext cx="852169" cy="180911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700" spc="-5" dirty="0">
                <a:solidFill>
                  <a:srgbClr val="9966FF"/>
                </a:solidFill>
                <a:latin typeface="Arial"/>
                <a:cs typeface="Arial"/>
              </a:rPr>
              <a:t>?</a:t>
            </a:r>
            <a:endParaRPr sz="117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035300" y="5711857"/>
            <a:ext cx="3802379" cy="8032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190"/>
              </a:lnSpc>
            </a:pPr>
            <a:r>
              <a:rPr sz="2800" spc="-5" dirty="0">
                <a:latin typeface="Arial"/>
                <a:cs typeface="Arial"/>
              </a:rPr>
              <a:t>Cost </a:t>
            </a:r>
            <a:r>
              <a:rPr sz="2800" dirty="0">
                <a:latin typeface="Arial"/>
                <a:cs typeface="Arial"/>
              </a:rPr>
              <a:t>of </a:t>
            </a:r>
            <a:r>
              <a:rPr sz="2800" spc="-5" dirty="0">
                <a:latin typeface="Arial"/>
                <a:cs typeface="Arial"/>
              </a:rPr>
              <a:t>reducing </a:t>
            </a:r>
            <a:r>
              <a:rPr sz="2800" dirty="0">
                <a:latin typeface="Arial"/>
                <a:cs typeface="Arial"/>
              </a:rPr>
              <a:t>risk</a:t>
            </a:r>
            <a:r>
              <a:rPr sz="2800" spc="-2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($)</a:t>
            </a:r>
            <a:endParaRPr sz="2800" dirty="0">
              <a:latin typeface="Arial"/>
              <a:cs typeface="Arial"/>
            </a:endParaRPr>
          </a:p>
          <a:p>
            <a:pPr marL="1007744">
              <a:lnSpc>
                <a:spcPct val="100000"/>
              </a:lnSpc>
              <a:spcBef>
                <a:spcPts val="1335"/>
              </a:spcBef>
            </a:pPr>
            <a:endParaRPr sz="1400" dirty="0">
              <a:latin typeface="Arial"/>
              <a:cs typeface="Arial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ftr" sz="quarter" idx="4294967295"/>
          </p:nvPr>
        </p:nvSpPr>
        <p:spPr>
          <a:xfrm>
            <a:off x="535940" y="6290385"/>
            <a:ext cx="1339850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endParaRPr dirty="0"/>
          </a:p>
        </p:txBody>
      </p:sp>
      <p:sp>
        <p:nvSpPr>
          <p:cNvPr id="20" name="object 20"/>
          <p:cNvSpPr txBox="1"/>
          <p:nvPr/>
        </p:nvSpPr>
        <p:spPr>
          <a:xfrm>
            <a:off x="8359140" y="6290385"/>
            <a:ext cx="274320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sz="1400" dirty="0">
                <a:latin typeface="Arial"/>
                <a:cs typeface="Arial"/>
              </a:rPr>
              <a:t>32</a:t>
            </a:fld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4540" y="1633220"/>
            <a:ext cx="684149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333399"/>
                </a:solidFill>
              </a:rPr>
              <a:t>Business Continuity</a:t>
            </a:r>
            <a:r>
              <a:rPr sz="3600" spc="-80" dirty="0">
                <a:solidFill>
                  <a:srgbClr val="333399"/>
                </a:solidFill>
              </a:rPr>
              <a:t> </a:t>
            </a:r>
            <a:r>
              <a:rPr sz="3600" dirty="0">
                <a:solidFill>
                  <a:srgbClr val="333399"/>
                </a:solidFill>
              </a:rPr>
              <a:t>Management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1450594" y="3502525"/>
            <a:ext cx="5375910" cy="1640839"/>
          </a:xfrm>
          <a:prstGeom prst="rect">
            <a:avLst/>
          </a:prstGeom>
        </p:spPr>
        <p:txBody>
          <a:bodyPr vert="horz" wrap="square" lIns="0" tIns="11366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94"/>
              </a:spcBef>
            </a:pPr>
            <a:r>
              <a:rPr sz="3200" spc="-5" dirty="0">
                <a:latin typeface="Arial"/>
                <a:cs typeface="Arial"/>
              </a:rPr>
              <a:t>Outline</a:t>
            </a:r>
            <a:endParaRPr sz="3200">
              <a:latin typeface="Arial"/>
              <a:cs typeface="Arial"/>
            </a:endParaRPr>
          </a:p>
          <a:p>
            <a:pPr marL="756285" indent="-287020">
              <a:lnSpc>
                <a:spcPct val="100000"/>
              </a:lnSpc>
              <a:spcBef>
                <a:spcPts val="690"/>
              </a:spcBef>
              <a:buChar char="–"/>
              <a:tabLst>
                <a:tab pos="756920" algn="l"/>
              </a:tabLst>
            </a:pPr>
            <a:r>
              <a:rPr sz="2800" spc="-5" dirty="0">
                <a:latin typeface="Arial"/>
                <a:cs typeface="Arial"/>
              </a:rPr>
              <a:t>Business Continuity</a:t>
            </a:r>
            <a:r>
              <a:rPr sz="2800" spc="2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Planning</a:t>
            </a:r>
            <a:endParaRPr sz="2800">
              <a:latin typeface="Arial"/>
              <a:cs typeface="Arial"/>
            </a:endParaRPr>
          </a:p>
          <a:p>
            <a:pPr marL="756285" indent="-287020">
              <a:lnSpc>
                <a:spcPct val="100000"/>
              </a:lnSpc>
              <a:spcBef>
                <a:spcPts val="670"/>
              </a:spcBef>
              <a:buChar char="–"/>
              <a:tabLst>
                <a:tab pos="756920" algn="l"/>
              </a:tabLst>
            </a:pPr>
            <a:r>
              <a:rPr sz="2800" spc="-5" dirty="0">
                <a:latin typeface="Arial"/>
                <a:cs typeface="Arial"/>
              </a:rPr>
              <a:t>Disaster</a:t>
            </a:r>
            <a:r>
              <a:rPr sz="2800" dirty="0">
                <a:latin typeface="Arial"/>
                <a:cs typeface="Arial"/>
              </a:rPr>
              <a:t> Recovery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ftr" sz="quarter" idx="4294967295"/>
          </p:nvPr>
        </p:nvSpPr>
        <p:spPr>
          <a:xfrm>
            <a:off x="535940" y="6290385"/>
            <a:ext cx="1339850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endParaRPr spc="-5" dirty="0"/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4294967295"/>
          </p:nvPr>
        </p:nvSpPr>
        <p:spPr>
          <a:xfrm>
            <a:off x="4030471" y="6290385"/>
            <a:ext cx="1161414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endParaRPr spc="-5" dirty="0"/>
          </a:p>
        </p:txBody>
      </p:sp>
      <p:sp>
        <p:nvSpPr>
          <p:cNvPr id="6" name="object 6"/>
          <p:cNvSpPr txBox="1"/>
          <p:nvPr/>
        </p:nvSpPr>
        <p:spPr>
          <a:xfrm>
            <a:off x="8359140" y="6290385"/>
            <a:ext cx="274320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sz="1400" dirty="0">
                <a:latin typeface="Arial"/>
                <a:cs typeface="Arial"/>
              </a:rPr>
              <a:t>34</a:t>
            </a:fld>
            <a:endParaRPr sz="1400">
              <a:latin typeface="Arial"/>
              <a:cs typeface="Arial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384759"/>
            <a:ext cx="673417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333399"/>
                </a:solidFill>
              </a:rPr>
              <a:t>Business continuity</a:t>
            </a:r>
            <a:r>
              <a:rPr sz="3600" spc="-110" dirty="0">
                <a:solidFill>
                  <a:srgbClr val="333399"/>
                </a:solidFill>
              </a:rPr>
              <a:t> </a:t>
            </a:r>
            <a:r>
              <a:rPr sz="3600" dirty="0">
                <a:solidFill>
                  <a:srgbClr val="333399"/>
                </a:solidFill>
              </a:rPr>
              <a:t>management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307340" y="1624024"/>
            <a:ext cx="8564880" cy="38569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marR="504825" indent="-342900">
              <a:lnSpc>
                <a:spcPct val="100000"/>
              </a:lnSpc>
              <a:spcBef>
                <a:spcPts val="95"/>
              </a:spcBef>
              <a:buFont typeface="Times New Roman"/>
              <a:buChar char="•"/>
              <a:tabLst>
                <a:tab pos="354965" algn="l"/>
                <a:tab pos="355600" algn="l"/>
              </a:tabLst>
            </a:pPr>
            <a:r>
              <a:rPr sz="2800" dirty="0">
                <a:latin typeface="Arial"/>
                <a:cs typeface="Arial"/>
              </a:rPr>
              <a:t>Procedures </a:t>
            </a:r>
            <a:r>
              <a:rPr sz="2800" spc="-5" dirty="0">
                <a:latin typeface="Arial"/>
                <a:cs typeface="Arial"/>
              </a:rPr>
              <a:t>for the </a:t>
            </a:r>
            <a:r>
              <a:rPr sz="2800" dirty="0">
                <a:latin typeface="Arial"/>
                <a:cs typeface="Arial"/>
              </a:rPr>
              <a:t>recovery </a:t>
            </a:r>
            <a:r>
              <a:rPr sz="2800" spc="-5" dirty="0">
                <a:latin typeface="Arial"/>
                <a:cs typeface="Arial"/>
              </a:rPr>
              <a:t>of an </a:t>
            </a:r>
            <a:r>
              <a:rPr sz="2800" dirty="0">
                <a:latin typeface="Arial"/>
                <a:cs typeface="Arial"/>
              </a:rPr>
              <a:t>organization's  facilities </a:t>
            </a:r>
            <a:r>
              <a:rPr sz="2800" spc="-5" dirty="0">
                <a:latin typeface="Arial"/>
                <a:cs typeface="Arial"/>
              </a:rPr>
              <a:t>in </a:t>
            </a:r>
            <a:r>
              <a:rPr sz="2800" dirty="0">
                <a:latin typeface="Arial"/>
                <a:cs typeface="Arial"/>
              </a:rPr>
              <a:t>case </a:t>
            </a:r>
            <a:r>
              <a:rPr sz="2800" spc="-5" dirty="0">
                <a:latin typeface="Arial"/>
                <a:cs typeface="Arial"/>
              </a:rPr>
              <a:t>of major incidents </a:t>
            </a:r>
            <a:r>
              <a:rPr sz="2800" dirty="0">
                <a:latin typeface="Arial"/>
                <a:cs typeface="Arial"/>
              </a:rPr>
              <a:t>and disasters,  </a:t>
            </a:r>
            <a:r>
              <a:rPr sz="2800" spc="-5" dirty="0">
                <a:latin typeface="Arial"/>
                <a:cs typeface="Arial"/>
              </a:rPr>
              <a:t>so </a:t>
            </a:r>
            <a:r>
              <a:rPr sz="2800" dirty="0">
                <a:latin typeface="Arial"/>
                <a:cs typeface="Arial"/>
              </a:rPr>
              <a:t>that the </a:t>
            </a:r>
            <a:r>
              <a:rPr sz="2800" spc="-5" dirty="0">
                <a:latin typeface="Arial"/>
                <a:cs typeface="Arial"/>
              </a:rPr>
              <a:t>organization will be </a:t>
            </a:r>
            <a:r>
              <a:rPr sz="2800" dirty="0">
                <a:latin typeface="Arial"/>
                <a:cs typeface="Arial"/>
              </a:rPr>
              <a:t>able </a:t>
            </a:r>
            <a:r>
              <a:rPr sz="2800" spc="-5" dirty="0">
                <a:latin typeface="Arial"/>
                <a:cs typeface="Arial"/>
              </a:rPr>
              <a:t>to</a:t>
            </a:r>
            <a:r>
              <a:rPr sz="2800" spc="5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either</a:t>
            </a:r>
            <a:endParaRPr sz="2800">
              <a:latin typeface="Arial"/>
              <a:cs typeface="Arial"/>
            </a:endParaRPr>
          </a:p>
          <a:p>
            <a:pPr marL="355600">
              <a:lnSpc>
                <a:spcPct val="100000"/>
              </a:lnSpc>
              <a:spcBef>
                <a:spcPts val="5"/>
              </a:spcBef>
            </a:pPr>
            <a:r>
              <a:rPr sz="2800" spc="-5" dirty="0">
                <a:latin typeface="Arial"/>
                <a:cs typeface="Arial"/>
              </a:rPr>
              <a:t>maintain or </a:t>
            </a:r>
            <a:r>
              <a:rPr sz="2800" dirty="0">
                <a:latin typeface="Arial"/>
                <a:cs typeface="Arial"/>
              </a:rPr>
              <a:t>quickly </a:t>
            </a:r>
            <a:r>
              <a:rPr sz="2800" spc="-5" dirty="0">
                <a:latin typeface="Arial"/>
                <a:cs typeface="Arial"/>
              </a:rPr>
              <a:t>resume </a:t>
            </a:r>
            <a:r>
              <a:rPr sz="2800" dirty="0">
                <a:latin typeface="Arial"/>
                <a:cs typeface="Arial"/>
              </a:rPr>
              <a:t>mission-critical</a:t>
            </a:r>
            <a:r>
              <a:rPr sz="2800" spc="6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functions</a:t>
            </a:r>
            <a:endParaRPr sz="28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675"/>
              </a:spcBef>
              <a:buChar char="•"/>
              <a:tabLst>
                <a:tab pos="354965" algn="l"/>
                <a:tab pos="355600" algn="l"/>
              </a:tabLst>
            </a:pPr>
            <a:r>
              <a:rPr sz="2800" spc="-5" dirty="0">
                <a:latin typeface="Arial"/>
                <a:cs typeface="Arial"/>
              </a:rPr>
              <a:t>BCM</a:t>
            </a:r>
            <a:r>
              <a:rPr sz="2800" spc="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standards</a:t>
            </a:r>
            <a:endParaRPr sz="2800">
              <a:latin typeface="Arial"/>
              <a:cs typeface="Arial"/>
            </a:endParaRPr>
          </a:p>
          <a:p>
            <a:pPr marL="756285" marR="764540" lvl="1" indent="-287020">
              <a:lnSpc>
                <a:spcPct val="100000"/>
              </a:lnSpc>
              <a:spcBef>
                <a:spcPts val="590"/>
              </a:spcBef>
              <a:buChar char="–"/>
              <a:tabLst>
                <a:tab pos="756920" algn="l"/>
              </a:tabLst>
            </a:pPr>
            <a:r>
              <a:rPr sz="2400" dirty="0">
                <a:latin typeface="Arial"/>
                <a:cs typeface="Arial"/>
              </a:rPr>
              <a:t>ISO </a:t>
            </a:r>
            <a:r>
              <a:rPr sz="2400" spc="-5" dirty="0">
                <a:latin typeface="Arial"/>
                <a:cs typeface="Arial"/>
              </a:rPr>
              <a:t>27031 Guidelines </a:t>
            </a:r>
            <a:r>
              <a:rPr sz="2400" dirty="0">
                <a:latin typeface="Arial"/>
                <a:cs typeface="Arial"/>
              </a:rPr>
              <a:t>for </a:t>
            </a:r>
            <a:r>
              <a:rPr sz="2400" spc="-5" dirty="0">
                <a:latin typeface="Arial"/>
                <a:cs typeface="Arial"/>
              </a:rPr>
              <a:t>information and </a:t>
            </a:r>
            <a:r>
              <a:rPr sz="2400" dirty="0">
                <a:latin typeface="Arial"/>
                <a:cs typeface="Arial"/>
              </a:rPr>
              <a:t>communi-  </a:t>
            </a:r>
            <a:r>
              <a:rPr sz="2400" spc="-5" dirty="0">
                <a:latin typeface="Arial"/>
                <a:cs typeface="Arial"/>
              </a:rPr>
              <a:t>cations technology readiness </a:t>
            </a:r>
            <a:r>
              <a:rPr sz="2400" dirty="0">
                <a:latin typeface="Arial"/>
                <a:cs typeface="Arial"/>
              </a:rPr>
              <a:t>for </a:t>
            </a:r>
            <a:r>
              <a:rPr sz="2400" spc="-5" dirty="0">
                <a:latin typeface="Arial"/>
                <a:cs typeface="Arial"/>
              </a:rPr>
              <a:t>business</a:t>
            </a:r>
            <a:r>
              <a:rPr sz="2400" spc="13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continuity</a:t>
            </a:r>
            <a:endParaRPr sz="240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spcBef>
                <a:spcPts val="575"/>
              </a:spcBef>
              <a:buChar char="–"/>
              <a:tabLst>
                <a:tab pos="756920" algn="l"/>
              </a:tabLst>
            </a:pPr>
            <a:r>
              <a:rPr sz="2400" spc="-5" dirty="0">
                <a:latin typeface="Arial"/>
                <a:cs typeface="Arial"/>
              </a:rPr>
              <a:t>NISTSP800-34 Contingency Planning Guide </a:t>
            </a:r>
            <a:r>
              <a:rPr sz="2400" dirty="0">
                <a:latin typeface="Arial"/>
                <a:cs typeface="Arial"/>
              </a:rPr>
              <a:t>for</a:t>
            </a:r>
            <a:r>
              <a:rPr sz="2400" spc="1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Federal</a:t>
            </a:r>
            <a:endParaRPr sz="2400">
              <a:latin typeface="Arial"/>
              <a:cs typeface="Arial"/>
            </a:endParaRPr>
          </a:p>
          <a:p>
            <a:pPr marL="756285">
              <a:lnSpc>
                <a:spcPct val="100000"/>
              </a:lnSpc>
              <a:spcBef>
                <a:spcPts val="5"/>
              </a:spcBef>
            </a:pPr>
            <a:r>
              <a:rPr sz="2400" spc="-5" dirty="0">
                <a:latin typeface="Arial"/>
                <a:cs typeface="Arial"/>
              </a:rPr>
              <a:t>Information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Systems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0900" y="815309"/>
            <a:ext cx="8314533" cy="530203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5940" y="409702"/>
            <a:ext cx="28448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solidFill>
                  <a:srgbClr val="333399"/>
                </a:solidFill>
              </a:rPr>
              <a:t>Effect </a:t>
            </a:r>
            <a:r>
              <a:rPr sz="3600" dirty="0">
                <a:solidFill>
                  <a:srgbClr val="333399"/>
                </a:solidFill>
              </a:rPr>
              <a:t>of</a:t>
            </a:r>
            <a:r>
              <a:rPr sz="3600" spc="-75" dirty="0">
                <a:solidFill>
                  <a:srgbClr val="333399"/>
                </a:solidFill>
              </a:rPr>
              <a:t> </a:t>
            </a:r>
            <a:r>
              <a:rPr sz="3600" dirty="0">
                <a:solidFill>
                  <a:srgbClr val="333399"/>
                </a:solidFill>
              </a:rPr>
              <a:t>BCM</a:t>
            </a:r>
            <a:endParaRPr sz="3600"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4294967295"/>
          </p:nvPr>
        </p:nvSpPr>
        <p:spPr>
          <a:xfrm>
            <a:off x="535940" y="6290385"/>
            <a:ext cx="1339850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endParaRPr spc="-5" dirty="0"/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4294967295"/>
          </p:nvPr>
        </p:nvSpPr>
        <p:spPr>
          <a:xfrm>
            <a:off x="4030471" y="6290385"/>
            <a:ext cx="1161414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endParaRPr spc="-5" dirty="0"/>
          </a:p>
        </p:txBody>
      </p:sp>
      <p:sp>
        <p:nvSpPr>
          <p:cNvPr id="6" name="object 6"/>
          <p:cNvSpPr txBox="1"/>
          <p:nvPr/>
        </p:nvSpPr>
        <p:spPr>
          <a:xfrm>
            <a:off x="8359140" y="6290385"/>
            <a:ext cx="274320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sz="1400" dirty="0">
                <a:latin typeface="Arial"/>
                <a:cs typeface="Arial"/>
              </a:rPr>
              <a:t>35</a:t>
            </a:fld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ftr" sz="quarter" idx="4294967295"/>
          </p:nvPr>
        </p:nvSpPr>
        <p:spPr>
          <a:xfrm>
            <a:off x="535940" y="6290385"/>
            <a:ext cx="1339850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endParaRPr spc="-5" dirty="0"/>
          </a:p>
        </p:txBody>
      </p:sp>
      <p:sp>
        <p:nvSpPr>
          <p:cNvPr id="7" name="object 7"/>
          <p:cNvSpPr txBox="1">
            <a:spLocks noGrp="1"/>
          </p:cNvSpPr>
          <p:nvPr>
            <p:ph type="dt" sz="half" idx="4294967295"/>
          </p:nvPr>
        </p:nvSpPr>
        <p:spPr>
          <a:xfrm>
            <a:off x="4030471" y="6290385"/>
            <a:ext cx="1161414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endParaRPr spc="-5" dirty="0"/>
          </a:p>
        </p:txBody>
      </p:sp>
      <p:sp>
        <p:nvSpPr>
          <p:cNvPr id="8" name="object 8"/>
          <p:cNvSpPr txBox="1"/>
          <p:nvPr/>
        </p:nvSpPr>
        <p:spPr>
          <a:xfrm>
            <a:off x="8359140" y="6290385"/>
            <a:ext cx="274320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sz="1400" dirty="0">
                <a:latin typeface="Arial"/>
                <a:cs typeface="Arial"/>
              </a:rPr>
              <a:t>36</a:t>
            </a:fld>
            <a:endParaRPr sz="1400">
              <a:latin typeface="Arial"/>
              <a:cs typeface="Arial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154939"/>
            <a:ext cx="731456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solidFill>
                  <a:srgbClr val="333399"/>
                </a:solidFill>
              </a:rPr>
              <a:t>How </a:t>
            </a:r>
            <a:r>
              <a:rPr dirty="0">
                <a:solidFill>
                  <a:srgbClr val="333399"/>
                </a:solidFill>
              </a:rPr>
              <a:t>common </a:t>
            </a:r>
            <a:r>
              <a:rPr spc="-5" dirty="0">
                <a:solidFill>
                  <a:srgbClr val="333399"/>
                </a:solidFill>
              </a:rPr>
              <a:t>is </a:t>
            </a:r>
            <a:r>
              <a:rPr dirty="0">
                <a:solidFill>
                  <a:srgbClr val="333399"/>
                </a:solidFill>
              </a:rPr>
              <a:t>BCM </a:t>
            </a:r>
            <a:r>
              <a:rPr spc="-5" dirty="0">
                <a:solidFill>
                  <a:srgbClr val="333399"/>
                </a:solidFill>
              </a:rPr>
              <a:t>in ‘the real</a:t>
            </a:r>
            <a:r>
              <a:rPr spc="-95" dirty="0">
                <a:solidFill>
                  <a:srgbClr val="333399"/>
                </a:solidFill>
              </a:rPr>
              <a:t> </a:t>
            </a:r>
            <a:r>
              <a:rPr spc="-5" dirty="0">
                <a:solidFill>
                  <a:srgbClr val="333399"/>
                </a:solidFill>
              </a:rPr>
              <a:t>world’?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31140" y="914527"/>
            <a:ext cx="8745220" cy="4037965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355600" marR="5080" indent="-342900">
              <a:lnSpc>
                <a:spcPct val="80000"/>
              </a:lnSpc>
              <a:spcBef>
                <a:spcPts val="675"/>
              </a:spcBef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Arial"/>
                <a:cs typeface="Arial"/>
              </a:rPr>
              <a:t>2006 CCSS extract: </a:t>
            </a:r>
            <a:r>
              <a:rPr sz="2400" dirty="0">
                <a:latin typeface="Arial"/>
                <a:cs typeface="Arial"/>
              </a:rPr>
              <a:t>Most </a:t>
            </a:r>
            <a:r>
              <a:rPr sz="2400" spc="-5" dirty="0">
                <a:latin typeface="Arial"/>
                <a:cs typeface="Arial"/>
              </a:rPr>
              <a:t>commonly reported categories </a:t>
            </a:r>
            <a:r>
              <a:rPr sz="2400" dirty="0">
                <a:latin typeface="Arial"/>
                <a:cs typeface="Arial"/>
              </a:rPr>
              <a:t>of  </a:t>
            </a:r>
            <a:r>
              <a:rPr sz="2400" spc="-5" dirty="0">
                <a:latin typeface="Arial"/>
                <a:cs typeface="Arial"/>
              </a:rPr>
              <a:t>computer </a:t>
            </a:r>
            <a:r>
              <a:rPr sz="2400" dirty="0">
                <a:latin typeface="Arial"/>
                <a:cs typeface="Arial"/>
              </a:rPr>
              <a:t>security </a:t>
            </a:r>
            <a:r>
              <a:rPr sz="2400" spc="-5" dirty="0">
                <a:latin typeface="Arial"/>
                <a:cs typeface="Arial"/>
              </a:rPr>
              <a:t>policies and procedures 2006 </a:t>
            </a:r>
            <a:r>
              <a:rPr sz="2400" spc="-5" dirty="0">
                <a:solidFill>
                  <a:srgbClr val="99CC00"/>
                </a:solidFill>
                <a:latin typeface="Arial"/>
                <a:cs typeface="Arial"/>
              </a:rPr>
              <a:t>(2005,</a:t>
            </a:r>
            <a:r>
              <a:rPr sz="2400" spc="145" dirty="0">
                <a:solidFill>
                  <a:srgbClr val="99CC0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99CC00"/>
                </a:solidFill>
                <a:latin typeface="Arial"/>
                <a:cs typeface="Arial"/>
              </a:rPr>
              <a:t>2004)</a:t>
            </a:r>
            <a:r>
              <a:rPr sz="2400" spc="-5" dirty="0">
                <a:latin typeface="Arial"/>
                <a:cs typeface="Arial"/>
              </a:rPr>
              <a:t>:</a:t>
            </a:r>
            <a:endParaRPr sz="240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spcBef>
                <a:spcPts val="5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dirty="0">
                <a:latin typeface="Arial"/>
                <a:cs typeface="Arial"/>
              </a:rPr>
              <a:t>Media backup procedures - 95% </a:t>
            </a:r>
            <a:r>
              <a:rPr sz="2000" dirty="0">
                <a:solidFill>
                  <a:srgbClr val="99CC00"/>
                </a:solidFill>
                <a:latin typeface="Arial"/>
                <a:cs typeface="Arial"/>
              </a:rPr>
              <a:t>(96%,</a:t>
            </a:r>
            <a:r>
              <a:rPr sz="2000" spc="-160" dirty="0">
                <a:solidFill>
                  <a:srgbClr val="99CC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99CC00"/>
                </a:solidFill>
                <a:latin typeface="Arial"/>
                <a:cs typeface="Arial"/>
              </a:rPr>
              <a:t>95%)</a:t>
            </a:r>
            <a:endParaRPr sz="200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buChar char="–"/>
              <a:tabLst>
                <a:tab pos="756285" algn="l"/>
                <a:tab pos="756920" algn="l"/>
              </a:tabLst>
            </a:pPr>
            <a:r>
              <a:rPr sz="2000" dirty="0">
                <a:latin typeface="Arial"/>
                <a:cs typeface="Arial"/>
              </a:rPr>
              <a:t>User access management - 93% </a:t>
            </a:r>
            <a:r>
              <a:rPr sz="2000" dirty="0">
                <a:solidFill>
                  <a:srgbClr val="99CC00"/>
                </a:solidFill>
                <a:latin typeface="Arial"/>
                <a:cs typeface="Arial"/>
              </a:rPr>
              <a:t>(97%,</a:t>
            </a:r>
            <a:r>
              <a:rPr sz="2000" spc="-170" dirty="0">
                <a:solidFill>
                  <a:srgbClr val="99CC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99CC00"/>
                </a:solidFill>
                <a:latin typeface="Arial"/>
                <a:cs typeface="Arial"/>
              </a:rPr>
              <a:t>94%)</a:t>
            </a:r>
            <a:endParaRPr sz="200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buChar char="–"/>
              <a:tabLst>
                <a:tab pos="756285" algn="l"/>
                <a:tab pos="756920" algn="l"/>
              </a:tabLst>
            </a:pPr>
            <a:r>
              <a:rPr sz="2000" dirty="0">
                <a:latin typeface="Arial"/>
                <a:cs typeface="Arial"/>
              </a:rPr>
              <a:t>External network access control procedures - 78% </a:t>
            </a:r>
            <a:r>
              <a:rPr sz="2000" dirty="0">
                <a:solidFill>
                  <a:srgbClr val="99CC00"/>
                </a:solidFill>
                <a:latin typeface="Arial"/>
                <a:cs typeface="Arial"/>
              </a:rPr>
              <a:t>(83%,</a:t>
            </a:r>
            <a:r>
              <a:rPr sz="2000" spc="-215" dirty="0">
                <a:solidFill>
                  <a:srgbClr val="99CC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99CC00"/>
                </a:solidFill>
                <a:latin typeface="Arial"/>
                <a:cs typeface="Arial"/>
              </a:rPr>
              <a:t>79%)</a:t>
            </a:r>
            <a:endParaRPr sz="200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buChar char="–"/>
              <a:tabLst>
                <a:tab pos="756285" algn="l"/>
                <a:tab pos="756920" algn="l"/>
              </a:tabLst>
            </a:pPr>
            <a:r>
              <a:rPr sz="2000" dirty="0">
                <a:latin typeface="Arial"/>
                <a:cs typeface="Arial"/>
              </a:rPr>
              <a:t>Documented operating procedures - 76% </a:t>
            </a:r>
            <a:r>
              <a:rPr sz="2000" dirty="0">
                <a:solidFill>
                  <a:srgbClr val="99CC00"/>
                </a:solidFill>
                <a:latin typeface="Arial"/>
                <a:cs typeface="Arial"/>
              </a:rPr>
              <a:t>(80%,</a:t>
            </a:r>
            <a:r>
              <a:rPr sz="2000" spc="-180" dirty="0">
                <a:solidFill>
                  <a:srgbClr val="99CC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99CC00"/>
                </a:solidFill>
                <a:latin typeface="Arial"/>
                <a:cs typeface="Arial"/>
              </a:rPr>
              <a:t>83%)</a:t>
            </a:r>
            <a:endParaRPr sz="200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buChar char="–"/>
              <a:tabLst>
                <a:tab pos="756285" algn="l"/>
                <a:tab pos="756920" algn="l"/>
              </a:tabLst>
            </a:pPr>
            <a:r>
              <a:rPr sz="2000" dirty="0">
                <a:latin typeface="Arial"/>
                <a:cs typeface="Arial"/>
              </a:rPr>
              <a:t>User responsibilities policies - 72% </a:t>
            </a:r>
            <a:r>
              <a:rPr sz="2000" dirty="0">
                <a:solidFill>
                  <a:srgbClr val="99CC00"/>
                </a:solidFill>
                <a:latin typeface="Arial"/>
                <a:cs typeface="Arial"/>
              </a:rPr>
              <a:t>(82%,</a:t>
            </a:r>
            <a:r>
              <a:rPr sz="2000" spc="-120" dirty="0">
                <a:solidFill>
                  <a:srgbClr val="99CC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99CC00"/>
                </a:solidFill>
                <a:latin typeface="Arial"/>
                <a:cs typeface="Arial"/>
              </a:rPr>
              <a:t>78%)</a:t>
            </a:r>
            <a:endParaRPr sz="200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buChar char="–"/>
              <a:tabLst>
                <a:tab pos="756285" algn="l"/>
                <a:tab pos="756920" algn="l"/>
              </a:tabLst>
            </a:pPr>
            <a:r>
              <a:rPr sz="2000" dirty="0">
                <a:latin typeface="Arial"/>
                <a:cs typeface="Arial"/>
              </a:rPr>
              <a:t>Controls against malicious software - 66% </a:t>
            </a:r>
            <a:r>
              <a:rPr sz="2000" dirty="0">
                <a:solidFill>
                  <a:srgbClr val="99CC00"/>
                </a:solidFill>
                <a:latin typeface="Arial"/>
                <a:cs typeface="Arial"/>
              </a:rPr>
              <a:t>(75%,</a:t>
            </a:r>
            <a:r>
              <a:rPr sz="2000" spc="-180" dirty="0">
                <a:solidFill>
                  <a:srgbClr val="99CC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99CC00"/>
                </a:solidFill>
                <a:latin typeface="Arial"/>
                <a:cs typeface="Arial"/>
              </a:rPr>
              <a:t>72%)</a:t>
            </a:r>
            <a:endParaRPr sz="200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spcBef>
                <a:spcPts val="5"/>
              </a:spcBef>
              <a:buChar char="–"/>
              <a:tabLst>
                <a:tab pos="756285" algn="l"/>
                <a:tab pos="756920" algn="l"/>
                <a:tab pos="4789170" algn="l"/>
              </a:tabLst>
            </a:pPr>
            <a:r>
              <a:rPr sz="2000" dirty="0">
                <a:latin typeface="Arial"/>
                <a:cs typeface="Arial"/>
              </a:rPr>
              <a:t>Monitoring system access</a:t>
            </a:r>
            <a:r>
              <a:rPr sz="2000" spc="-5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and use	- 64% </a:t>
            </a:r>
            <a:r>
              <a:rPr sz="2000" dirty="0">
                <a:solidFill>
                  <a:srgbClr val="99CC00"/>
                </a:solidFill>
                <a:latin typeface="Arial"/>
                <a:cs typeface="Arial"/>
              </a:rPr>
              <a:t>(72%,</a:t>
            </a:r>
            <a:r>
              <a:rPr sz="2000" spc="-80" dirty="0">
                <a:solidFill>
                  <a:srgbClr val="99CC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99CC00"/>
                </a:solidFill>
                <a:latin typeface="Arial"/>
                <a:cs typeface="Arial"/>
              </a:rPr>
              <a:t>68%)</a:t>
            </a:r>
            <a:endParaRPr sz="200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buChar char="–"/>
              <a:tabLst>
                <a:tab pos="756285" algn="l"/>
                <a:tab pos="756920" algn="l"/>
                <a:tab pos="3958590" algn="l"/>
              </a:tabLst>
            </a:pPr>
            <a:r>
              <a:rPr sz="2000" dirty="0">
                <a:latin typeface="Arial"/>
                <a:cs typeface="Arial"/>
              </a:rPr>
              <a:t>Change</a:t>
            </a:r>
            <a:r>
              <a:rPr sz="2000" spc="-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control procedures	- 60% </a:t>
            </a:r>
            <a:r>
              <a:rPr sz="2000" dirty="0">
                <a:solidFill>
                  <a:srgbClr val="99CC00"/>
                </a:solidFill>
                <a:latin typeface="Arial"/>
                <a:cs typeface="Arial"/>
              </a:rPr>
              <a:t>(82%,</a:t>
            </a:r>
            <a:r>
              <a:rPr sz="2000" spc="-80" dirty="0">
                <a:solidFill>
                  <a:srgbClr val="99CC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99CC00"/>
                </a:solidFill>
                <a:latin typeface="Arial"/>
                <a:cs typeface="Arial"/>
              </a:rPr>
              <a:t>75%)</a:t>
            </a:r>
            <a:endParaRPr sz="200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buChar char="–"/>
              <a:tabLst>
                <a:tab pos="756285" algn="l"/>
                <a:tab pos="756920" algn="l"/>
              </a:tabLst>
            </a:pPr>
            <a:r>
              <a:rPr sz="2000" dirty="0">
                <a:latin typeface="Arial"/>
                <a:cs typeface="Arial"/>
              </a:rPr>
              <a:t>Clock synchronisation policy – 59% </a:t>
            </a:r>
            <a:r>
              <a:rPr sz="2000" dirty="0">
                <a:solidFill>
                  <a:srgbClr val="99CC00"/>
                </a:solidFill>
                <a:latin typeface="Arial"/>
                <a:cs typeface="Arial"/>
              </a:rPr>
              <a:t>(59%,</a:t>
            </a:r>
            <a:r>
              <a:rPr sz="2000" spc="-125" dirty="0">
                <a:solidFill>
                  <a:srgbClr val="99CC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99CC00"/>
                </a:solidFill>
                <a:latin typeface="Arial"/>
                <a:cs typeface="Arial"/>
              </a:rPr>
              <a:t>43%)</a:t>
            </a:r>
            <a:endParaRPr sz="200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buChar char="–"/>
              <a:tabLst>
                <a:tab pos="756285" algn="l"/>
                <a:tab pos="756920" algn="l"/>
                <a:tab pos="5499735" algn="l"/>
              </a:tabLst>
            </a:pPr>
            <a:r>
              <a:rPr sz="2000" dirty="0">
                <a:latin typeface="Arial"/>
                <a:cs typeface="Arial"/>
              </a:rPr>
              <a:t>Decommissioning</a:t>
            </a:r>
            <a:r>
              <a:rPr sz="2000" spc="-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equipment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procedures	– 59% </a:t>
            </a:r>
            <a:r>
              <a:rPr sz="2000" dirty="0">
                <a:solidFill>
                  <a:srgbClr val="99CC00"/>
                </a:solidFill>
                <a:latin typeface="Arial"/>
                <a:cs typeface="Arial"/>
              </a:rPr>
              <a:t>(65%,</a:t>
            </a:r>
            <a:r>
              <a:rPr sz="2000" spc="-85" dirty="0">
                <a:solidFill>
                  <a:srgbClr val="99CC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99CC00"/>
                </a:solidFill>
                <a:latin typeface="Arial"/>
                <a:cs typeface="Arial"/>
              </a:rPr>
              <a:t>40%)</a:t>
            </a:r>
            <a:endParaRPr sz="200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buChar char="–"/>
              <a:tabLst>
                <a:tab pos="756285" algn="l"/>
                <a:tab pos="756920" algn="l"/>
              </a:tabLst>
            </a:pPr>
            <a:r>
              <a:rPr sz="2000" dirty="0">
                <a:latin typeface="Arial"/>
                <a:cs typeface="Arial"/>
              </a:rPr>
              <a:t>System audit policy – 58% </a:t>
            </a:r>
            <a:r>
              <a:rPr sz="2000" dirty="0">
                <a:solidFill>
                  <a:srgbClr val="99CC00"/>
                </a:solidFill>
                <a:latin typeface="Arial"/>
                <a:cs typeface="Arial"/>
              </a:rPr>
              <a:t>(71%,</a:t>
            </a:r>
            <a:r>
              <a:rPr sz="2000" spc="-120" dirty="0">
                <a:solidFill>
                  <a:srgbClr val="99CC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99CC00"/>
                </a:solidFill>
                <a:latin typeface="Arial"/>
                <a:cs typeface="Arial"/>
              </a:rPr>
              <a:t>58%)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29361" y="4953761"/>
            <a:ext cx="8153400" cy="304800"/>
          </a:xfrm>
          <a:prstGeom prst="rect">
            <a:avLst/>
          </a:prstGeom>
          <a:solidFill>
            <a:srgbClr val="FFFF99"/>
          </a:solidFill>
          <a:ln w="25907">
            <a:solidFill>
              <a:srgbClr val="88A3A7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471170">
              <a:lnSpc>
                <a:spcPts val="2290"/>
              </a:lnSpc>
              <a:tabLst>
                <a:tab pos="758190" algn="l"/>
              </a:tabLst>
            </a:pPr>
            <a:r>
              <a:rPr sz="2000" dirty="0">
                <a:latin typeface="Arial"/>
                <a:cs typeface="Arial"/>
              </a:rPr>
              <a:t>–	</a:t>
            </a:r>
            <a:r>
              <a:rPr sz="2000" b="1" dirty="0">
                <a:latin typeface="Arial"/>
                <a:cs typeface="Arial"/>
              </a:rPr>
              <a:t>Business continuity management – 54% </a:t>
            </a:r>
            <a:r>
              <a:rPr sz="2000" dirty="0">
                <a:solidFill>
                  <a:srgbClr val="99CC00"/>
                </a:solidFill>
                <a:latin typeface="Arial"/>
                <a:cs typeface="Arial"/>
              </a:rPr>
              <a:t>(73%,</a:t>
            </a:r>
            <a:r>
              <a:rPr sz="2000" spc="-150" dirty="0">
                <a:solidFill>
                  <a:srgbClr val="99CC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99CC00"/>
                </a:solidFill>
                <a:latin typeface="Arial"/>
                <a:cs typeface="Arial"/>
              </a:rPr>
              <a:t>58%)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88340" y="5231384"/>
            <a:ext cx="628904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99085" algn="l"/>
                <a:tab pos="4219575" algn="l"/>
              </a:tabLst>
            </a:pPr>
            <a:r>
              <a:rPr sz="2000" dirty="0">
                <a:latin typeface="Arial"/>
                <a:cs typeface="Arial"/>
              </a:rPr>
              <a:t>–	Incident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management</a:t>
            </a:r>
            <a:r>
              <a:rPr sz="2000" spc="-3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procedures	- 51% </a:t>
            </a:r>
            <a:r>
              <a:rPr sz="2000" dirty="0">
                <a:solidFill>
                  <a:srgbClr val="99CC00"/>
                </a:solidFill>
                <a:latin typeface="Arial"/>
                <a:cs typeface="Arial"/>
              </a:rPr>
              <a:t>(67%,</a:t>
            </a:r>
            <a:r>
              <a:rPr sz="2000" spc="-150" dirty="0">
                <a:solidFill>
                  <a:srgbClr val="99CC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99CC00"/>
                </a:solidFill>
                <a:latin typeface="Arial"/>
                <a:cs typeface="Arial"/>
              </a:rPr>
              <a:t>64%)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ftr" sz="quarter" idx="4294967295"/>
          </p:nvPr>
        </p:nvSpPr>
        <p:spPr>
          <a:xfrm>
            <a:off x="535940" y="6290385"/>
            <a:ext cx="1339850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endParaRPr spc="-5" dirty="0"/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4294967295"/>
          </p:nvPr>
        </p:nvSpPr>
        <p:spPr>
          <a:xfrm>
            <a:off x="4030471" y="6290385"/>
            <a:ext cx="1161414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endParaRPr spc="-5" dirty="0"/>
          </a:p>
        </p:txBody>
      </p:sp>
      <p:sp>
        <p:nvSpPr>
          <p:cNvPr id="6" name="object 6"/>
          <p:cNvSpPr txBox="1"/>
          <p:nvPr/>
        </p:nvSpPr>
        <p:spPr>
          <a:xfrm>
            <a:off x="8359140" y="6290385"/>
            <a:ext cx="274320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sz="1400" dirty="0">
                <a:latin typeface="Arial"/>
                <a:cs typeface="Arial"/>
              </a:rPr>
              <a:t>37</a:t>
            </a:fld>
            <a:endParaRPr sz="1400">
              <a:latin typeface="Arial"/>
              <a:cs typeface="Arial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241807"/>
            <a:ext cx="598297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solidFill>
                  <a:srgbClr val="333399"/>
                </a:solidFill>
              </a:rPr>
              <a:t>Business continuity</a:t>
            </a:r>
            <a:r>
              <a:rPr spc="-20" dirty="0">
                <a:solidFill>
                  <a:srgbClr val="333399"/>
                </a:solidFill>
              </a:rPr>
              <a:t> </a:t>
            </a:r>
            <a:r>
              <a:rPr spc="-5" dirty="0">
                <a:solidFill>
                  <a:srgbClr val="333399"/>
                </a:solidFill>
              </a:rPr>
              <a:t>management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44118" y="1081786"/>
            <a:ext cx="7820025" cy="4576445"/>
          </a:xfrm>
          <a:prstGeom prst="rect">
            <a:avLst/>
          </a:prstGeom>
        </p:spPr>
        <p:txBody>
          <a:bodyPr vert="horz" wrap="square" lIns="0" tIns="97155" rIns="0" bIns="0" rtlCol="0">
            <a:spAutoFit/>
          </a:bodyPr>
          <a:lstStyle/>
          <a:p>
            <a:pPr marL="355600" marR="828040" indent="-342900">
              <a:lnSpc>
                <a:spcPct val="80000"/>
              </a:lnSpc>
              <a:spcBef>
                <a:spcPts val="765"/>
              </a:spcBef>
              <a:buChar char="•"/>
              <a:tabLst>
                <a:tab pos="354965" algn="l"/>
                <a:tab pos="355600" algn="l"/>
              </a:tabLst>
            </a:pPr>
            <a:r>
              <a:rPr sz="2800" spc="-5" dirty="0">
                <a:latin typeface="Arial"/>
                <a:cs typeface="Arial"/>
              </a:rPr>
              <a:t>The range </a:t>
            </a:r>
            <a:r>
              <a:rPr sz="2800" dirty="0">
                <a:latin typeface="Arial"/>
                <a:cs typeface="Arial"/>
              </a:rPr>
              <a:t>of incidents </a:t>
            </a:r>
            <a:r>
              <a:rPr sz="2800" spc="-5" dirty="0">
                <a:latin typeface="Arial"/>
                <a:cs typeface="Arial"/>
              </a:rPr>
              <a:t>and </a:t>
            </a:r>
            <a:r>
              <a:rPr sz="2800" dirty="0">
                <a:latin typeface="Arial"/>
                <a:cs typeface="Arial"/>
              </a:rPr>
              <a:t>disasters </a:t>
            </a:r>
            <a:r>
              <a:rPr sz="2800" spc="-5" dirty="0">
                <a:latin typeface="Arial"/>
                <a:cs typeface="Arial"/>
              </a:rPr>
              <a:t>to </a:t>
            </a:r>
            <a:r>
              <a:rPr sz="2800" dirty="0">
                <a:latin typeface="Arial"/>
                <a:cs typeface="Arial"/>
              </a:rPr>
              <a:t>be  </a:t>
            </a:r>
            <a:r>
              <a:rPr sz="2800" spc="-5" dirty="0">
                <a:latin typeface="Arial"/>
                <a:cs typeface="Arial"/>
              </a:rPr>
              <a:t>considered</a:t>
            </a:r>
            <a:r>
              <a:rPr sz="280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include:</a:t>
            </a:r>
            <a:endParaRPr sz="2800">
              <a:latin typeface="Arial"/>
              <a:cs typeface="Arial"/>
            </a:endParaRPr>
          </a:p>
          <a:p>
            <a:pPr marL="287020" marR="3331210" lvl="1" indent="-287020" algn="r">
              <a:lnSpc>
                <a:spcPct val="100000"/>
              </a:lnSpc>
              <a:spcBef>
                <a:spcPts val="20"/>
              </a:spcBef>
              <a:buChar char="–"/>
              <a:tabLst>
                <a:tab pos="287020" algn="l"/>
              </a:tabLst>
            </a:pPr>
            <a:r>
              <a:rPr sz="2400" spc="-5" dirty="0">
                <a:latin typeface="Arial"/>
                <a:cs typeface="Arial"/>
              </a:rPr>
              <a:t>Acts of nature, </a:t>
            </a:r>
            <a:r>
              <a:rPr sz="2400" dirty="0">
                <a:solidFill>
                  <a:srgbClr val="9900CC"/>
                </a:solidFill>
                <a:latin typeface="Arial"/>
                <a:cs typeface="Arial"/>
              </a:rPr>
              <a:t>for</a:t>
            </a:r>
            <a:r>
              <a:rPr sz="2400" spc="-20" dirty="0">
                <a:solidFill>
                  <a:srgbClr val="9900CC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9900CC"/>
                </a:solidFill>
                <a:latin typeface="Arial"/>
                <a:cs typeface="Arial"/>
              </a:rPr>
              <a:t>example:</a:t>
            </a:r>
            <a:endParaRPr sz="2400">
              <a:latin typeface="Arial"/>
              <a:cs typeface="Arial"/>
            </a:endParaRPr>
          </a:p>
          <a:p>
            <a:pPr marL="227965" marR="3319779" lvl="2" indent="-227965" algn="r">
              <a:lnSpc>
                <a:spcPct val="100000"/>
              </a:lnSpc>
              <a:spcBef>
                <a:spcPts val="5"/>
              </a:spcBef>
              <a:buChar char="•"/>
              <a:tabLst>
                <a:tab pos="227965" algn="l"/>
                <a:tab pos="228600" algn="l"/>
              </a:tabLst>
            </a:pPr>
            <a:r>
              <a:rPr sz="2000" dirty="0">
                <a:solidFill>
                  <a:srgbClr val="9900CC"/>
                </a:solidFill>
                <a:latin typeface="Arial"/>
                <a:cs typeface="Arial"/>
              </a:rPr>
              <a:t>Excessive weather</a:t>
            </a:r>
            <a:r>
              <a:rPr sz="2000" spc="-80" dirty="0">
                <a:solidFill>
                  <a:srgbClr val="9900CC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9900CC"/>
                </a:solidFill>
                <a:latin typeface="Arial"/>
                <a:cs typeface="Arial"/>
              </a:rPr>
              <a:t>conditions</a:t>
            </a:r>
            <a:endParaRPr sz="2000">
              <a:latin typeface="Arial"/>
              <a:cs typeface="Arial"/>
            </a:endParaRPr>
          </a:p>
          <a:p>
            <a:pPr marL="1155065" lvl="2" indent="-229235">
              <a:lnSpc>
                <a:spcPct val="100000"/>
              </a:lnSpc>
              <a:buChar char="•"/>
              <a:tabLst>
                <a:tab pos="1155065" algn="l"/>
                <a:tab pos="1155700" algn="l"/>
              </a:tabLst>
            </a:pPr>
            <a:r>
              <a:rPr sz="2000" dirty="0">
                <a:solidFill>
                  <a:srgbClr val="9900CC"/>
                </a:solidFill>
                <a:latin typeface="Arial"/>
                <a:cs typeface="Arial"/>
              </a:rPr>
              <a:t>Earthquake</a:t>
            </a:r>
            <a:endParaRPr sz="2000">
              <a:latin typeface="Arial"/>
              <a:cs typeface="Arial"/>
            </a:endParaRPr>
          </a:p>
          <a:p>
            <a:pPr marL="1155065" lvl="2" indent="-229235">
              <a:lnSpc>
                <a:spcPct val="100000"/>
              </a:lnSpc>
              <a:buChar char="•"/>
              <a:tabLst>
                <a:tab pos="1155065" algn="l"/>
                <a:tab pos="1155700" algn="l"/>
              </a:tabLst>
            </a:pPr>
            <a:r>
              <a:rPr sz="2000" dirty="0">
                <a:solidFill>
                  <a:srgbClr val="9900CC"/>
                </a:solidFill>
                <a:latin typeface="Arial"/>
                <a:cs typeface="Arial"/>
              </a:rPr>
              <a:t>Flood</a:t>
            </a:r>
            <a:endParaRPr sz="2000">
              <a:latin typeface="Arial"/>
              <a:cs typeface="Arial"/>
            </a:endParaRPr>
          </a:p>
          <a:p>
            <a:pPr marL="1155065" lvl="2" indent="-229235">
              <a:lnSpc>
                <a:spcPts val="2400"/>
              </a:lnSpc>
              <a:buChar char="•"/>
              <a:tabLst>
                <a:tab pos="1155065" algn="l"/>
                <a:tab pos="1155700" algn="l"/>
              </a:tabLst>
            </a:pPr>
            <a:r>
              <a:rPr sz="2000" dirty="0">
                <a:solidFill>
                  <a:srgbClr val="9900CC"/>
                </a:solidFill>
                <a:latin typeface="Arial"/>
                <a:cs typeface="Arial"/>
              </a:rPr>
              <a:t>Fire</a:t>
            </a:r>
            <a:endParaRPr sz="200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buChar char="–"/>
              <a:tabLst>
                <a:tab pos="756920" algn="l"/>
              </a:tabLst>
            </a:pPr>
            <a:r>
              <a:rPr sz="2400" spc="-5" dirty="0">
                <a:latin typeface="Arial"/>
                <a:cs typeface="Arial"/>
              </a:rPr>
              <a:t>Human </a:t>
            </a:r>
            <a:r>
              <a:rPr sz="2400" dirty="0">
                <a:latin typeface="Arial"/>
                <a:cs typeface="Arial"/>
              </a:rPr>
              <a:t>acts </a:t>
            </a:r>
            <a:r>
              <a:rPr sz="2400" spc="-5" dirty="0">
                <a:latin typeface="Arial"/>
                <a:cs typeface="Arial"/>
              </a:rPr>
              <a:t>(inadvertent or deliberate), </a:t>
            </a:r>
            <a:r>
              <a:rPr sz="2400" spc="-5" dirty="0">
                <a:solidFill>
                  <a:srgbClr val="9900CC"/>
                </a:solidFill>
                <a:latin typeface="Arial"/>
                <a:cs typeface="Arial"/>
              </a:rPr>
              <a:t>for</a:t>
            </a:r>
            <a:r>
              <a:rPr sz="2400" spc="125" dirty="0">
                <a:solidFill>
                  <a:srgbClr val="9900CC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9900CC"/>
                </a:solidFill>
                <a:latin typeface="Arial"/>
                <a:cs typeface="Arial"/>
              </a:rPr>
              <a:t>example:</a:t>
            </a:r>
            <a:endParaRPr sz="2400">
              <a:latin typeface="Arial"/>
              <a:cs typeface="Arial"/>
            </a:endParaRPr>
          </a:p>
          <a:p>
            <a:pPr marL="1155065" lvl="2" indent="-229235">
              <a:lnSpc>
                <a:spcPct val="100000"/>
              </a:lnSpc>
              <a:spcBef>
                <a:spcPts val="5"/>
              </a:spcBef>
              <a:buChar char="•"/>
              <a:tabLst>
                <a:tab pos="1155065" algn="l"/>
                <a:tab pos="1155700" algn="l"/>
              </a:tabLst>
            </a:pPr>
            <a:r>
              <a:rPr sz="2000" spc="5" dirty="0">
                <a:solidFill>
                  <a:srgbClr val="9900CC"/>
                </a:solidFill>
                <a:latin typeface="Arial"/>
                <a:cs typeface="Arial"/>
              </a:rPr>
              <a:t>Hacker</a:t>
            </a:r>
            <a:r>
              <a:rPr sz="2000" spc="-40" dirty="0">
                <a:solidFill>
                  <a:srgbClr val="9900CC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9900CC"/>
                </a:solidFill>
                <a:latin typeface="Arial"/>
                <a:cs typeface="Arial"/>
              </a:rPr>
              <a:t>activity</a:t>
            </a:r>
            <a:endParaRPr sz="2000">
              <a:latin typeface="Arial"/>
              <a:cs typeface="Arial"/>
            </a:endParaRPr>
          </a:p>
          <a:p>
            <a:pPr marL="1155065" lvl="2" indent="-229235">
              <a:lnSpc>
                <a:spcPct val="100000"/>
              </a:lnSpc>
              <a:buChar char="•"/>
              <a:tabLst>
                <a:tab pos="1155065" algn="l"/>
                <a:tab pos="1155700" algn="l"/>
              </a:tabLst>
            </a:pPr>
            <a:r>
              <a:rPr sz="2000" dirty="0">
                <a:solidFill>
                  <a:srgbClr val="9900CC"/>
                </a:solidFill>
                <a:latin typeface="Arial"/>
                <a:cs typeface="Arial"/>
              </a:rPr>
              <a:t>Mistakes by operating</a:t>
            </a:r>
            <a:r>
              <a:rPr sz="2000" spc="-65" dirty="0">
                <a:solidFill>
                  <a:srgbClr val="9900CC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9900CC"/>
                </a:solidFill>
                <a:latin typeface="Arial"/>
                <a:cs typeface="Arial"/>
              </a:rPr>
              <a:t>staff</a:t>
            </a:r>
            <a:endParaRPr sz="2000">
              <a:latin typeface="Arial"/>
              <a:cs typeface="Arial"/>
            </a:endParaRPr>
          </a:p>
          <a:p>
            <a:pPr marL="1155065" lvl="2" indent="-229235">
              <a:lnSpc>
                <a:spcPct val="100000"/>
              </a:lnSpc>
              <a:buChar char="•"/>
              <a:tabLst>
                <a:tab pos="1155065" algn="l"/>
                <a:tab pos="1155700" algn="l"/>
              </a:tabLst>
            </a:pPr>
            <a:r>
              <a:rPr sz="2000" dirty="0">
                <a:solidFill>
                  <a:srgbClr val="9900CC"/>
                </a:solidFill>
                <a:latin typeface="Arial"/>
                <a:cs typeface="Arial"/>
              </a:rPr>
              <a:t>Theft</a:t>
            </a:r>
            <a:endParaRPr sz="2000">
              <a:latin typeface="Arial"/>
              <a:cs typeface="Arial"/>
            </a:endParaRPr>
          </a:p>
          <a:p>
            <a:pPr marL="1155065" lvl="2" indent="-229235">
              <a:lnSpc>
                <a:spcPct val="100000"/>
              </a:lnSpc>
              <a:buChar char="•"/>
              <a:tabLst>
                <a:tab pos="1155065" algn="l"/>
                <a:tab pos="1155700" algn="l"/>
              </a:tabLst>
            </a:pPr>
            <a:r>
              <a:rPr sz="2000" dirty="0">
                <a:solidFill>
                  <a:srgbClr val="9900CC"/>
                </a:solidFill>
                <a:latin typeface="Arial"/>
                <a:cs typeface="Arial"/>
              </a:rPr>
              <a:t>Fraud</a:t>
            </a:r>
            <a:endParaRPr sz="2000">
              <a:latin typeface="Arial"/>
              <a:cs typeface="Arial"/>
            </a:endParaRPr>
          </a:p>
          <a:p>
            <a:pPr marL="1155065" lvl="2" indent="-229235">
              <a:lnSpc>
                <a:spcPct val="100000"/>
              </a:lnSpc>
              <a:buChar char="•"/>
              <a:tabLst>
                <a:tab pos="1155065" algn="l"/>
                <a:tab pos="1155700" algn="l"/>
              </a:tabLst>
            </a:pPr>
            <a:r>
              <a:rPr sz="2000" dirty="0">
                <a:solidFill>
                  <a:srgbClr val="9900CC"/>
                </a:solidFill>
                <a:latin typeface="Arial"/>
                <a:cs typeface="Arial"/>
              </a:rPr>
              <a:t>Vandalism</a:t>
            </a:r>
            <a:endParaRPr sz="2000">
              <a:latin typeface="Arial"/>
              <a:cs typeface="Arial"/>
            </a:endParaRPr>
          </a:p>
          <a:p>
            <a:pPr marL="1155065" lvl="2" indent="-229235">
              <a:lnSpc>
                <a:spcPct val="100000"/>
              </a:lnSpc>
              <a:buChar char="•"/>
              <a:tabLst>
                <a:tab pos="1155065" algn="l"/>
                <a:tab pos="1155700" algn="l"/>
              </a:tabLst>
            </a:pPr>
            <a:r>
              <a:rPr sz="2000" dirty="0">
                <a:solidFill>
                  <a:srgbClr val="9900CC"/>
                </a:solidFill>
                <a:latin typeface="Arial"/>
                <a:cs typeface="Arial"/>
              </a:rPr>
              <a:t>Terrorism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577722"/>
            <a:ext cx="573849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>
                <a:solidFill>
                  <a:srgbClr val="333399"/>
                </a:solidFill>
              </a:rPr>
              <a:t>Business Continuity Plan</a:t>
            </a:r>
            <a:r>
              <a:rPr spc="-10" dirty="0">
                <a:solidFill>
                  <a:srgbClr val="333399"/>
                </a:solidFill>
              </a:rPr>
              <a:t> </a:t>
            </a:r>
            <a:r>
              <a:rPr dirty="0">
                <a:solidFill>
                  <a:srgbClr val="333399"/>
                </a:solidFill>
              </a:rPr>
              <a:t>(BCP)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568700" y="1473453"/>
            <a:ext cx="5478145" cy="32448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1268095" indent="-342900">
              <a:lnSpc>
                <a:spcPct val="100000"/>
              </a:lnSpc>
              <a:spcBef>
                <a:spcPts val="100"/>
              </a:spcBef>
              <a:buFont typeface="Times New Roman"/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latin typeface="Arial"/>
                <a:cs typeface="Arial"/>
              </a:rPr>
              <a:t>The </a:t>
            </a:r>
            <a:r>
              <a:rPr sz="2400" spc="-5" dirty="0">
                <a:latin typeface="Arial"/>
                <a:cs typeface="Arial"/>
              </a:rPr>
              <a:t>business continuity plan  describes:</a:t>
            </a:r>
            <a:endParaRPr sz="240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spcBef>
                <a:spcPts val="580"/>
              </a:spcBef>
              <a:buFont typeface="Times New Roman"/>
              <a:buChar char="–"/>
              <a:tabLst>
                <a:tab pos="756285" algn="l"/>
                <a:tab pos="756920" algn="l"/>
              </a:tabLst>
            </a:pPr>
            <a:r>
              <a:rPr sz="2400" spc="-5" dirty="0">
                <a:latin typeface="Arial"/>
                <a:cs typeface="Arial"/>
              </a:rPr>
              <a:t>a sequence </a:t>
            </a:r>
            <a:r>
              <a:rPr sz="2400" dirty="0">
                <a:latin typeface="Arial"/>
                <a:cs typeface="Arial"/>
              </a:rPr>
              <a:t>of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actions</a:t>
            </a:r>
            <a:endParaRPr sz="2400">
              <a:latin typeface="Arial"/>
              <a:cs typeface="Arial"/>
            </a:endParaRPr>
          </a:p>
          <a:p>
            <a:pPr marL="756285" marR="610870" lvl="1" indent="-287020">
              <a:lnSpc>
                <a:spcPct val="100000"/>
              </a:lnSpc>
              <a:spcBef>
                <a:spcPts val="575"/>
              </a:spcBef>
              <a:buFont typeface="Times New Roman"/>
              <a:buChar char="–"/>
              <a:tabLst>
                <a:tab pos="756285" algn="l"/>
                <a:tab pos="756920" algn="l"/>
              </a:tabLst>
            </a:pPr>
            <a:r>
              <a:rPr sz="2400" spc="-5" dirty="0">
                <a:latin typeface="Arial"/>
                <a:cs typeface="Arial"/>
              </a:rPr>
              <a:t>and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-5" dirty="0">
                <a:latin typeface="Arial"/>
                <a:cs typeface="Arial"/>
              </a:rPr>
              <a:t>parties responsible </a:t>
            </a:r>
            <a:r>
              <a:rPr sz="2400" dirty="0">
                <a:latin typeface="Arial"/>
                <a:cs typeface="Arial"/>
              </a:rPr>
              <a:t>for  </a:t>
            </a:r>
            <a:r>
              <a:rPr sz="2400" spc="-5" dirty="0">
                <a:latin typeface="Arial"/>
                <a:cs typeface="Arial"/>
              </a:rPr>
              <a:t>carrying </a:t>
            </a:r>
            <a:r>
              <a:rPr sz="2400" dirty="0">
                <a:latin typeface="Arial"/>
                <a:cs typeface="Arial"/>
              </a:rPr>
              <a:t>them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out</a:t>
            </a:r>
            <a:endParaRPr sz="240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spcBef>
                <a:spcPts val="575"/>
              </a:spcBef>
              <a:buFont typeface="Times New Roman"/>
              <a:buChar char="–"/>
              <a:tabLst>
                <a:tab pos="756285" algn="l"/>
                <a:tab pos="756920" algn="l"/>
              </a:tabLst>
            </a:pPr>
            <a:r>
              <a:rPr sz="2400" spc="-5" dirty="0">
                <a:latin typeface="Arial"/>
                <a:cs typeface="Arial"/>
              </a:rPr>
              <a:t>in response </a:t>
            </a:r>
            <a:r>
              <a:rPr sz="2400" dirty="0">
                <a:latin typeface="Arial"/>
                <a:cs typeface="Arial"/>
              </a:rPr>
              <a:t>to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disasters</a:t>
            </a:r>
            <a:endParaRPr sz="2400">
              <a:latin typeface="Arial"/>
              <a:cs typeface="Arial"/>
            </a:endParaRPr>
          </a:p>
          <a:p>
            <a:pPr marL="756285" marR="5080" lvl="1" indent="-287020">
              <a:lnSpc>
                <a:spcPct val="100000"/>
              </a:lnSpc>
              <a:spcBef>
                <a:spcPts val="580"/>
              </a:spcBef>
              <a:buFont typeface="Times New Roman"/>
              <a:buChar char="–"/>
              <a:tabLst>
                <a:tab pos="756285" algn="l"/>
                <a:tab pos="756920" algn="l"/>
              </a:tabLst>
            </a:pPr>
            <a:r>
              <a:rPr sz="2400" spc="-5" dirty="0">
                <a:latin typeface="Arial"/>
                <a:cs typeface="Arial"/>
              </a:rPr>
              <a:t>in order </a:t>
            </a:r>
            <a:r>
              <a:rPr sz="2400" dirty="0">
                <a:latin typeface="Arial"/>
                <a:cs typeface="Arial"/>
              </a:rPr>
              <a:t>to </a:t>
            </a:r>
            <a:r>
              <a:rPr sz="2400" spc="-5" dirty="0">
                <a:latin typeface="Arial"/>
                <a:cs typeface="Arial"/>
              </a:rPr>
              <a:t>restore normal business  operations as quickly as</a:t>
            </a:r>
            <a:r>
              <a:rPr sz="2400" spc="4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possible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093277" y="3593528"/>
            <a:ext cx="610870" cy="1077595"/>
            <a:chOff x="2093277" y="3593528"/>
            <a:chExt cx="610870" cy="1077595"/>
          </a:xfrm>
        </p:grpSpPr>
        <p:sp>
          <p:nvSpPr>
            <p:cNvPr id="5" name="object 5"/>
            <p:cNvSpPr/>
            <p:nvPr/>
          </p:nvSpPr>
          <p:spPr>
            <a:xfrm>
              <a:off x="2098039" y="3598290"/>
              <a:ext cx="601345" cy="1068070"/>
            </a:xfrm>
            <a:custGeom>
              <a:avLst/>
              <a:gdLst/>
              <a:ahLst/>
              <a:cxnLst/>
              <a:rect l="l" t="t" r="r" b="b"/>
              <a:pathLst>
                <a:path w="601344" h="1068070">
                  <a:moveTo>
                    <a:pt x="230759" y="0"/>
                  </a:moveTo>
                  <a:lnTo>
                    <a:pt x="0" y="70612"/>
                  </a:lnTo>
                  <a:lnTo>
                    <a:pt x="253619" y="899795"/>
                  </a:lnTo>
                  <a:lnTo>
                    <a:pt x="136779" y="935482"/>
                  </a:lnTo>
                  <a:lnTo>
                    <a:pt x="431165" y="1067562"/>
                  </a:lnTo>
                  <a:lnTo>
                    <a:pt x="601345" y="793369"/>
                  </a:lnTo>
                  <a:lnTo>
                    <a:pt x="484378" y="829183"/>
                  </a:lnTo>
                  <a:lnTo>
                    <a:pt x="230759" y="0"/>
                  </a:lnTo>
                  <a:close/>
                </a:path>
              </a:pathLst>
            </a:custGeom>
            <a:solidFill>
              <a:srgbClr val="00FF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098039" y="3598290"/>
              <a:ext cx="601345" cy="1068070"/>
            </a:xfrm>
            <a:custGeom>
              <a:avLst/>
              <a:gdLst/>
              <a:ahLst/>
              <a:cxnLst/>
              <a:rect l="l" t="t" r="r" b="b"/>
              <a:pathLst>
                <a:path w="601344" h="1068070">
                  <a:moveTo>
                    <a:pt x="136779" y="935482"/>
                  </a:moveTo>
                  <a:lnTo>
                    <a:pt x="253619" y="899795"/>
                  </a:lnTo>
                  <a:lnTo>
                    <a:pt x="0" y="70612"/>
                  </a:lnTo>
                  <a:lnTo>
                    <a:pt x="230759" y="0"/>
                  </a:lnTo>
                  <a:lnTo>
                    <a:pt x="484378" y="829183"/>
                  </a:lnTo>
                  <a:lnTo>
                    <a:pt x="601345" y="793369"/>
                  </a:lnTo>
                  <a:lnTo>
                    <a:pt x="431165" y="1067562"/>
                  </a:lnTo>
                  <a:lnTo>
                    <a:pt x="136779" y="935482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383540" y="1455267"/>
            <a:ext cx="943610" cy="1854835"/>
          </a:xfrm>
          <a:prstGeom prst="rect">
            <a:avLst/>
          </a:prstGeom>
        </p:spPr>
        <p:txBody>
          <a:bodyPr vert="horz" wrap="square" lIns="0" tIns="1651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0"/>
              </a:spcBef>
            </a:pPr>
            <a:r>
              <a:rPr sz="2000" dirty="0">
                <a:latin typeface="Arial"/>
                <a:cs typeface="Arial"/>
              </a:rPr>
              <a:t>From:</a:t>
            </a:r>
            <a:endParaRPr sz="20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spcBef>
                <a:spcPts val="1200"/>
              </a:spcBef>
            </a:pPr>
            <a:r>
              <a:rPr sz="2000" dirty="0">
                <a:latin typeface="Arial"/>
                <a:cs typeface="Arial"/>
              </a:rPr>
              <a:t>Getting  control  over</a:t>
            </a:r>
            <a:r>
              <a:rPr sz="2000" spc="-10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the  crisis</a:t>
            </a:r>
            <a:endParaRPr sz="20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12140" y="4648301"/>
            <a:ext cx="1031875" cy="1244600"/>
          </a:xfrm>
          <a:prstGeom prst="rect">
            <a:avLst/>
          </a:prstGeom>
        </p:spPr>
        <p:txBody>
          <a:bodyPr vert="horz" wrap="square" lIns="0" tIns="1651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0"/>
              </a:spcBef>
            </a:pPr>
            <a:r>
              <a:rPr sz="2000" spc="-75" dirty="0">
                <a:latin typeface="Arial"/>
                <a:cs typeface="Arial"/>
              </a:rPr>
              <a:t>To:</a:t>
            </a:r>
            <a:endParaRPr sz="20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spcBef>
                <a:spcPts val="1200"/>
              </a:spcBef>
            </a:pPr>
            <a:r>
              <a:rPr sz="2000" dirty="0">
                <a:latin typeface="Arial"/>
                <a:cs typeface="Arial"/>
              </a:rPr>
              <a:t>Back in  bu</a:t>
            </a:r>
            <a:r>
              <a:rPr sz="2000" spc="5" dirty="0">
                <a:latin typeface="Arial"/>
                <a:cs typeface="Arial"/>
              </a:rPr>
              <a:t>s</a:t>
            </a:r>
            <a:r>
              <a:rPr sz="2000" dirty="0">
                <a:latin typeface="Arial"/>
                <a:cs typeface="Arial"/>
              </a:rPr>
              <a:t>ine</a:t>
            </a:r>
            <a:r>
              <a:rPr sz="2000" spc="5" dirty="0">
                <a:latin typeface="Arial"/>
                <a:cs typeface="Arial"/>
              </a:rPr>
              <a:t>s</a:t>
            </a:r>
            <a:r>
              <a:rPr sz="2000" dirty="0">
                <a:latin typeface="Arial"/>
                <a:cs typeface="Arial"/>
              </a:rPr>
              <a:t>s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73375" y="1898630"/>
            <a:ext cx="1351657" cy="1323379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813560" y="4855464"/>
            <a:ext cx="1118615" cy="1039368"/>
          </a:xfrm>
          <a:prstGeom prst="rect">
            <a:avLst/>
          </a:prstGeom>
        </p:spPr>
      </p:pic>
      <p:sp>
        <p:nvSpPr>
          <p:cNvPr id="11" name="object 11"/>
          <p:cNvSpPr txBox="1">
            <a:spLocks noGrp="1"/>
          </p:cNvSpPr>
          <p:nvPr>
            <p:ph type="ftr" sz="quarter" idx="4294967295"/>
          </p:nvPr>
        </p:nvSpPr>
        <p:spPr>
          <a:xfrm>
            <a:off x="535940" y="6290385"/>
            <a:ext cx="1339850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endParaRPr spc="-5" dirty="0"/>
          </a:p>
        </p:txBody>
      </p:sp>
      <p:sp>
        <p:nvSpPr>
          <p:cNvPr id="12" name="object 12"/>
          <p:cNvSpPr txBox="1">
            <a:spLocks noGrp="1"/>
          </p:cNvSpPr>
          <p:nvPr>
            <p:ph type="dt" sz="half" idx="4294967295"/>
          </p:nvPr>
        </p:nvSpPr>
        <p:spPr>
          <a:xfrm>
            <a:off x="4030471" y="6290385"/>
            <a:ext cx="1161414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endParaRPr spc="-5" dirty="0"/>
          </a:p>
        </p:txBody>
      </p:sp>
      <p:sp>
        <p:nvSpPr>
          <p:cNvPr id="13" name="object 13"/>
          <p:cNvSpPr txBox="1"/>
          <p:nvPr/>
        </p:nvSpPr>
        <p:spPr>
          <a:xfrm>
            <a:off x="8359140" y="6290385"/>
            <a:ext cx="274320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sz="1400" dirty="0">
                <a:latin typeface="Arial"/>
                <a:cs typeface="Arial"/>
              </a:rPr>
              <a:t>38</a:t>
            </a:fld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ftr" sz="quarter" idx="4294967295"/>
          </p:nvPr>
        </p:nvSpPr>
        <p:spPr>
          <a:xfrm>
            <a:off x="535940" y="6290385"/>
            <a:ext cx="1339850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endParaRPr spc="-5" dirty="0"/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4294967295"/>
          </p:nvPr>
        </p:nvSpPr>
        <p:spPr>
          <a:xfrm>
            <a:off x="4030471" y="6290385"/>
            <a:ext cx="1161414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endParaRPr spc="-5" dirty="0"/>
          </a:p>
        </p:txBody>
      </p:sp>
      <p:sp>
        <p:nvSpPr>
          <p:cNvPr id="6" name="object 6"/>
          <p:cNvSpPr txBox="1"/>
          <p:nvPr/>
        </p:nvSpPr>
        <p:spPr>
          <a:xfrm>
            <a:off x="8359140" y="6290385"/>
            <a:ext cx="274320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sz="1400" dirty="0">
                <a:latin typeface="Arial"/>
                <a:cs typeface="Arial"/>
              </a:rPr>
              <a:t>39</a:t>
            </a:fld>
            <a:endParaRPr sz="1400">
              <a:latin typeface="Arial"/>
              <a:cs typeface="Arial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211328"/>
            <a:ext cx="360934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solidFill>
                  <a:srgbClr val="333399"/>
                </a:solidFill>
              </a:rPr>
              <a:t>BCP</a:t>
            </a:r>
            <a:r>
              <a:rPr sz="3600" spc="-75" dirty="0">
                <a:solidFill>
                  <a:srgbClr val="333399"/>
                </a:solidFill>
              </a:rPr>
              <a:t> </a:t>
            </a:r>
            <a:r>
              <a:rPr sz="3600" dirty="0">
                <a:solidFill>
                  <a:srgbClr val="333399"/>
                </a:solidFill>
              </a:rPr>
              <a:t>Terminology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154939" y="943247"/>
            <a:ext cx="8815070" cy="5385449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675"/>
              </a:spcBef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Arial"/>
                <a:cs typeface="Arial"/>
              </a:rPr>
              <a:t>Business Continuity</a:t>
            </a:r>
            <a:r>
              <a:rPr sz="2400" spc="5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Plan</a:t>
            </a:r>
            <a:endParaRPr sz="2400" dirty="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spcBef>
                <a:spcPts val="480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dirty="0">
                <a:latin typeface="Arial"/>
                <a:cs typeface="Arial"/>
              </a:rPr>
              <a:t>Plan for restoring normal business functions </a:t>
            </a:r>
            <a:r>
              <a:rPr sz="2000" spc="-5" dirty="0">
                <a:latin typeface="Arial"/>
                <a:cs typeface="Arial"/>
              </a:rPr>
              <a:t>after</a:t>
            </a:r>
            <a:r>
              <a:rPr sz="2000" spc="-17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disruption</a:t>
            </a:r>
          </a:p>
          <a:p>
            <a:pPr marL="355600" indent="-342900">
              <a:lnSpc>
                <a:spcPct val="100000"/>
              </a:lnSpc>
              <a:spcBef>
                <a:spcPts val="575"/>
              </a:spcBef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Arial"/>
                <a:cs typeface="Arial"/>
              </a:rPr>
              <a:t>Business Contingency</a:t>
            </a:r>
            <a:r>
              <a:rPr sz="2400" spc="4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Plan</a:t>
            </a:r>
            <a:endParaRPr sz="2400" dirty="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spcBef>
                <a:spcPts val="484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dirty="0">
                <a:latin typeface="Arial"/>
                <a:cs typeface="Arial"/>
              </a:rPr>
              <a:t>Same as Business Continuity</a:t>
            </a:r>
            <a:r>
              <a:rPr sz="2000" spc="-8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Plan</a:t>
            </a:r>
          </a:p>
          <a:p>
            <a:pPr marL="756285" lvl="1" indent="-287020">
              <a:lnSpc>
                <a:spcPct val="100000"/>
              </a:lnSpc>
              <a:spcBef>
                <a:spcPts val="480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spc="-5" dirty="0">
                <a:latin typeface="Arial"/>
                <a:cs typeface="Arial"/>
              </a:rPr>
              <a:t>Contingency </a:t>
            </a:r>
            <a:r>
              <a:rPr sz="2000" dirty="0">
                <a:latin typeface="Arial"/>
                <a:cs typeface="Arial"/>
              </a:rPr>
              <a:t>means </a:t>
            </a:r>
            <a:r>
              <a:rPr sz="2000" spc="-5" dirty="0">
                <a:latin typeface="Arial"/>
                <a:cs typeface="Arial"/>
              </a:rPr>
              <a:t>”something unpredictable </a:t>
            </a:r>
            <a:r>
              <a:rPr sz="2000" dirty="0">
                <a:latin typeface="Arial"/>
                <a:cs typeface="Arial"/>
              </a:rPr>
              <a:t>that can</a:t>
            </a:r>
            <a:r>
              <a:rPr sz="2000" spc="-14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happen”</a:t>
            </a:r>
            <a:endParaRPr sz="2000" dirty="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575"/>
              </a:spcBef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Arial"/>
                <a:cs typeface="Arial"/>
              </a:rPr>
              <a:t>Disaster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Recovery</a:t>
            </a:r>
            <a:endParaRPr sz="2400" dirty="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spcBef>
                <a:spcPts val="480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dirty="0">
                <a:latin typeface="Arial"/>
                <a:cs typeface="Arial"/>
              </a:rPr>
              <a:t>Reestablishment of business functions </a:t>
            </a:r>
            <a:r>
              <a:rPr sz="2000" spc="-5" dirty="0">
                <a:latin typeface="Arial"/>
                <a:cs typeface="Arial"/>
              </a:rPr>
              <a:t>after </a:t>
            </a:r>
            <a:r>
              <a:rPr sz="2000" dirty="0">
                <a:latin typeface="Arial"/>
                <a:cs typeface="Arial"/>
              </a:rPr>
              <a:t>a disaster, possibly</a:t>
            </a:r>
            <a:r>
              <a:rPr sz="2000" spc="-2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in</a:t>
            </a:r>
          </a:p>
          <a:p>
            <a:pPr marL="756285">
              <a:lnSpc>
                <a:spcPct val="100000"/>
              </a:lnSpc>
              <a:spcBef>
                <a:spcPts val="5"/>
              </a:spcBef>
            </a:pPr>
            <a:r>
              <a:rPr sz="2000" dirty="0">
                <a:latin typeface="Arial"/>
                <a:cs typeface="Arial"/>
              </a:rPr>
              <a:t>temporary</a:t>
            </a:r>
            <a:r>
              <a:rPr sz="2000" spc="-5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facilities</a:t>
            </a:r>
          </a:p>
          <a:p>
            <a:pPr marL="756285" lvl="1" indent="-287020">
              <a:lnSpc>
                <a:spcPct val="100000"/>
              </a:lnSpc>
              <a:spcBef>
                <a:spcPts val="480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dirty="0">
                <a:latin typeface="Arial"/>
                <a:cs typeface="Arial"/>
              </a:rPr>
              <a:t>Requires a</a:t>
            </a:r>
            <a:r>
              <a:rPr sz="2000" spc="-4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BCP</a:t>
            </a:r>
          </a:p>
          <a:p>
            <a:pPr marL="355600" indent="-342900">
              <a:lnSpc>
                <a:spcPct val="100000"/>
              </a:lnSpc>
              <a:spcBef>
                <a:spcPts val="570"/>
              </a:spcBef>
              <a:buChar char="•"/>
              <a:tabLst>
                <a:tab pos="354965" algn="l"/>
                <a:tab pos="355600" algn="l"/>
              </a:tabLst>
            </a:pPr>
            <a:r>
              <a:rPr sz="2400" spc="-5" dirty="0" smtClean="0">
                <a:latin typeface="Arial"/>
                <a:cs typeface="Arial"/>
              </a:rPr>
              <a:t>Business Continuity</a:t>
            </a:r>
            <a:r>
              <a:rPr sz="2400" spc="50" dirty="0" smtClean="0">
                <a:latin typeface="Arial"/>
                <a:cs typeface="Arial"/>
              </a:rPr>
              <a:t> </a:t>
            </a:r>
            <a:r>
              <a:rPr sz="2400" spc="-5" dirty="0" smtClean="0">
                <a:latin typeface="Arial"/>
                <a:cs typeface="Arial"/>
              </a:rPr>
              <a:t>Management</a:t>
            </a:r>
            <a:endParaRPr sz="2400" dirty="0" smtClean="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spcBef>
                <a:spcPts val="484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dirty="0" smtClean="0">
                <a:latin typeface="Arial"/>
                <a:cs typeface="Arial"/>
              </a:rPr>
              <a:t>Denotes the management of Business</a:t>
            </a:r>
            <a:r>
              <a:rPr sz="2000" spc="-145" dirty="0" smtClean="0">
                <a:latin typeface="Arial"/>
                <a:cs typeface="Arial"/>
              </a:rPr>
              <a:t> </a:t>
            </a:r>
            <a:r>
              <a:rPr sz="2000" dirty="0" smtClean="0">
                <a:latin typeface="Arial"/>
                <a:cs typeface="Arial"/>
              </a:rPr>
              <a:t>Continuity</a:t>
            </a:r>
          </a:p>
          <a:p>
            <a:pPr marL="756285" lvl="1" indent="-287020">
              <a:lnSpc>
                <a:spcPct val="100000"/>
              </a:lnSpc>
              <a:spcBef>
                <a:spcPts val="484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dirty="0" smtClean="0">
                <a:latin typeface="Arial"/>
                <a:cs typeface="Arial"/>
              </a:rPr>
              <a:t>Includes the establishment of a</a:t>
            </a:r>
            <a:r>
              <a:rPr sz="2000" spc="-114" dirty="0" smtClean="0">
                <a:latin typeface="Arial"/>
                <a:cs typeface="Arial"/>
              </a:rPr>
              <a:t> </a:t>
            </a:r>
            <a:r>
              <a:rPr sz="2000" spc="-5" dirty="0" smtClean="0">
                <a:latin typeface="Arial"/>
                <a:cs typeface="Arial"/>
              </a:rPr>
              <a:t>BCP</a:t>
            </a:r>
            <a:endParaRPr sz="2000" dirty="0" smtClean="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spcBef>
                <a:spcPts val="480"/>
              </a:spcBef>
              <a:buChar char="–"/>
              <a:tabLst>
                <a:tab pos="756285" algn="l"/>
                <a:tab pos="756920" algn="l"/>
              </a:tabLst>
            </a:pPr>
            <a:r>
              <a:rPr lang="en-US" sz="2000" dirty="0" smtClean="0">
                <a:latin typeface="Arial"/>
                <a:cs typeface="Arial"/>
              </a:rPr>
              <a:t>I</a:t>
            </a:r>
            <a:r>
              <a:rPr lang="tr-TR" sz="2000" dirty="0" err="1" smtClean="0">
                <a:latin typeface="Arial"/>
                <a:cs typeface="Arial"/>
              </a:rPr>
              <a:t>nformation</a:t>
            </a:r>
            <a:r>
              <a:rPr lang="tr-TR" sz="2000" dirty="0" smtClean="0">
                <a:latin typeface="Arial"/>
                <a:cs typeface="Arial"/>
              </a:rPr>
              <a:t> </a:t>
            </a:r>
            <a:r>
              <a:rPr lang="tr-TR" sz="2000" dirty="0" err="1" smtClean="0">
                <a:latin typeface="Arial"/>
                <a:cs typeface="Arial"/>
              </a:rPr>
              <a:t>and</a:t>
            </a:r>
            <a:r>
              <a:rPr lang="tr-TR" sz="2000" dirty="0" smtClean="0">
                <a:latin typeface="Arial"/>
                <a:cs typeface="Arial"/>
              </a:rPr>
              <a:t> </a:t>
            </a:r>
            <a:r>
              <a:rPr lang="tr-TR" sz="2000" dirty="0" err="1" smtClean="0">
                <a:latin typeface="Arial"/>
                <a:cs typeface="Arial"/>
              </a:rPr>
              <a:t>communication</a:t>
            </a:r>
            <a:r>
              <a:rPr lang="tr-TR" sz="2000" dirty="0" smtClean="0">
                <a:latin typeface="Arial"/>
                <a:cs typeface="Arial"/>
              </a:rPr>
              <a:t> </a:t>
            </a:r>
            <a:r>
              <a:rPr lang="tr-TR" sz="2000" dirty="0" err="1" smtClean="0">
                <a:latin typeface="Arial"/>
                <a:cs typeface="Arial"/>
              </a:rPr>
              <a:t>technology</a:t>
            </a:r>
            <a:r>
              <a:rPr lang="tr-TR" sz="2000" dirty="0" smtClean="0">
                <a:latin typeface="Arial"/>
                <a:cs typeface="Arial"/>
              </a:rPr>
              <a:t> (ICT)</a:t>
            </a:r>
            <a:r>
              <a:rPr sz="2000" dirty="0" smtClean="0">
                <a:latin typeface="Arial"/>
                <a:cs typeface="Arial"/>
              </a:rPr>
              <a:t> Readiness for Business Continuity </a:t>
            </a:r>
            <a:r>
              <a:rPr sz="2000" spc="5" dirty="0" smtClean="0">
                <a:latin typeface="Arial"/>
                <a:cs typeface="Arial"/>
              </a:rPr>
              <a:t>(IRBC) </a:t>
            </a:r>
            <a:r>
              <a:rPr sz="2000" spc="-5" dirty="0" smtClean="0">
                <a:latin typeface="Arial"/>
                <a:cs typeface="Arial"/>
              </a:rPr>
              <a:t>(term </a:t>
            </a:r>
            <a:r>
              <a:rPr sz="2000" dirty="0" smtClean="0">
                <a:latin typeface="Arial"/>
                <a:cs typeface="Arial"/>
              </a:rPr>
              <a:t>used in</a:t>
            </a:r>
            <a:r>
              <a:rPr sz="2000" spc="-165" dirty="0" smtClean="0">
                <a:latin typeface="Arial"/>
                <a:cs typeface="Arial"/>
              </a:rPr>
              <a:t> </a:t>
            </a:r>
            <a:r>
              <a:rPr sz="2000" dirty="0" smtClean="0">
                <a:latin typeface="Arial"/>
                <a:cs typeface="Arial"/>
              </a:rPr>
              <a:t>ISO27031)</a:t>
            </a:r>
            <a:endParaRPr sz="2000" dirty="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6029" y="20828"/>
            <a:ext cx="39128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333399"/>
                </a:solidFill>
              </a:rPr>
              <a:t>Detailed </a:t>
            </a:r>
            <a:r>
              <a:rPr sz="3600" spc="-5" dirty="0">
                <a:solidFill>
                  <a:srgbClr val="333399"/>
                </a:solidFill>
              </a:rPr>
              <a:t>risk</a:t>
            </a:r>
            <a:r>
              <a:rPr sz="3600" spc="-95" dirty="0">
                <a:solidFill>
                  <a:srgbClr val="333399"/>
                </a:solidFill>
              </a:rPr>
              <a:t> </a:t>
            </a:r>
            <a:r>
              <a:rPr sz="3600" dirty="0">
                <a:solidFill>
                  <a:srgbClr val="333399"/>
                </a:solidFill>
              </a:rPr>
              <a:t>model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2540" y="3149930"/>
            <a:ext cx="307848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Arial"/>
                <a:cs typeface="Arial"/>
              </a:rPr>
              <a:t>Each specific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risk</a:t>
            </a:r>
            <a:endParaRPr sz="2400">
              <a:latin typeface="Arial"/>
              <a:cs typeface="Arial"/>
            </a:endParaRPr>
          </a:p>
          <a:p>
            <a:pPr marL="355600">
              <a:lnSpc>
                <a:spcPct val="100000"/>
              </a:lnSpc>
              <a:spcBef>
                <a:spcPts val="5"/>
              </a:spcBef>
            </a:pPr>
            <a:r>
              <a:rPr sz="2400" spc="-5" dirty="0">
                <a:latin typeface="Arial"/>
                <a:cs typeface="Arial"/>
              </a:rPr>
              <a:t>results </a:t>
            </a:r>
            <a:r>
              <a:rPr sz="2400" dirty="0">
                <a:latin typeface="Arial"/>
                <a:cs typeface="Arial"/>
              </a:rPr>
              <a:t>from </a:t>
            </a:r>
            <a:r>
              <a:rPr sz="2400" spc="-5" dirty="0">
                <a:latin typeface="Arial"/>
                <a:cs typeface="Arial"/>
              </a:rPr>
              <a:t>a</a:t>
            </a:r>
            <a:r>
              <a:rPr sz="2400" spc="-4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threat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540" y="3882008"/>
            <a:ext cx="3556000" cy="22936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40005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scenario </a:t>
            </a:r>
            <a:r>
              <a:rPr sz="2400" dirty="0">
                <a:latin typeface="Arial"/>
                <a:cs typeface="Arial"/>
              </a:rPr>
              <a:t>that </a:t>
            </a:r>
            <a:r>
              <a:rPr sz="2400" spc="-5" dirty="0">
                <a:latin typeface="Arial"/>
                <a:cs typeface="Arial"/>
              </a:rPr>
              <a:t>can</a:t>
            </a:r>
            <a:r>
              <a:rPr sz="2400" spc="-4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affect  </a:t>
            </a:r>
            <a:r>
              <a:rPr sz="2400" spc="-5" dirty="0">
                <a:latin typeface="Arial"/>
                <a:cs typeface="Arial"/>
              </a:rPr>
              <a:t>specific</a:t>
            </a:r>
            <a:r>
              <a:rPr sz="2400" dirty="0">
                <a:latin typeface="Arial"/>
                <a:cs typeface="Arial"/>
              </a:rPr>
              <a:t> assets.</a:t>
            </a:r>
            <a:endParaRPr sz="2400">
              <a:latin typeface="Arial"/>
              <a:cs typeface="Arial"/>
            </a:endParaRPr>
          </a:p>
          <a:p>
            <a:pPr marL="355600" marR="5080" indent="-342900">
              <a:lnSpc>
                <a:spcPct val="100000"/>
              </a:lnSpc>
              <a:spcBef>
                <a:spcPts val="575"/>
              </a:spcBef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Arial"/>
                <a:cs typeface="Arial"/>
              </a:rPr>
              <a:t>Motivation, capacity,  vulnerability and impact  determine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-5" dirty="0">
                <a:latin typeface="Arial"/>
                <a:cs typeface="Arial"/>
              </a:rPr>
              <a:t>risk level  </a:t>
            </a:r>
            <a:r>
              <a:rPr sz="2400" dirty="0">
                <a:latin typeface="Arial"/>
                <a:cs typeface="Arial"/>
              </a:rPr>
              <a:t>for </a:t>
            </a:r>
            <a:r>
              <a:rPr sz="2400" spc="-5" dirty="0">
                <a:latin typeface="Arial"/>
                <a:cs typeface="Arial"/>
              </a:rPr>
              <a:t>that specific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risk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377946" y="1418208"/>
            <a:ext cx="441959" cy="384175"/>
          </a:xfrm>
          <a:custGeom>
            <a:avLst/>
            <a:gdLst/>
            <a:ahLst/>
            <a:cxnLst/>
            <a:rect l="l" t="t" r="r" b="b"/>
            <a:pathLst>
              <a:path w="441960" h="384175">
                <a:moveTo>
                  <a:pt x="428498" y="0"/>
                </a:moveTo>
                <a:lnTo>
                  <a:pt x="368553" y="51815"/>
                </a:lnTo>
                <a:lnTo>
                  <a:pt x="381507" y="66801"/>
                </a:lnTo>
                <a:lnTo>
                  <a:pt x="441451" y="14986"/>
                </a:lnTo>
                <a:lnTo>
                  <a:pt x="428498" y="0"/>
                </a:lnTo>
                <a:close/>
              </a:path>
              <a:path w="441960" h="384175">
                <a:moveTo>
                  <a:pt x="323595" y="90677"/>
                </a:moveTo>
                <a:lnTo>
                  <a:pt x="263651" y="142620"/>
                </a:lnTo>
                <a:lnTo>
                  <a:pt x="276605" y="157606"/>
                </a:lnTo>
                <a:lnTo>
                  <a:pt x="336550" y="105663"/>
                </a:lnTo>
                <a:lnTo>
                  <a:pt x="323595" y="90677"/>
                </a:lnTo>
                <a:close/>
              </a:path>
              <a:path w="441960" h="384175">
                <a:moveTo>
                  <a:pt x="218693" y="181482"/>
                </a:moveTo>
                <a:lnTo>
                  <a:pt x="158750" y="233299"/>
                </a:lnTo>
                <a:lnTo>
                  <a:pt x="171703" y="248285"/>
                </a:lnTo>
                <a:lnTo>
                  <a:pt x="231648" y="196468"/>
                </a:lnTo>
                <a:lnTo>
                  <a:pt x="218693" y="181482"/>
                </a:lnTo>
                <a:close/>
              </a:path>
              <a:path w="441960" h="384175">
                <a:moveTo>
                  <a:pt x="71119" y="271779"/>
                </a:moveTo>
                <a:lnTo>
                  <a:pt x="0" y="383793"/>
                </a:lnTo>
                <a:lnTo>
                  <a:pt x="121030" y="329438"/>
                </a:lnTo>
                <a:lnTo>
                  <a:pt x="109817" y="316483"/>
                </a:lnTo>
                <a:lnTo>
                  <a:pt x="92963" y="316483"/>
                </a:lnTo>
                <a:lnTo>
                  <a:pt x="80009" y="301498"/>
                </a:lnTo>
                <a:lnTo>
                  <a:pt x="89620" y="293152"/>
                </a:lnTo>
                <a:lnTo>
                  <a:pt x="71119" y="271779"/>
                </a:lnTo>
                <a:close/>
              </a:path>
              <a:path w="441960" h="384175">
                <a:moveTo>
                  <a:pt x="89620" y="293152"/>
                </a:moveTo>
                <a:lnTo>
                  <a:pt x="80009" y="301498"/>
                </a:lnTo>
                <a:lnTo>
                  <a:pt x="92963" y="316483"/>
                </a:lnTo>
                <a:lnTo>
                  <a:pt x="102585" y="308128"/>
                </a:lnTo>
                <a:lnTo>
                  <a:pt x="89620" y="293152"/>
                </a:lnTo>
                <a:close/>
              </a:path>
              <a:path w="441960" h="384175">
                <a:moveTo>
                  <a:pt x="102585" y="308128"/>
                </a:moveTo>
                <a:lnTo>
                  <a:pt x="92963" y="316483"/>
                </a:lnTo>
                <a:lnTo>
                  <a:pt x="109817" y="316483"/>
                </a:lnTo>
                <a:lnTo>
                  <a:pt x="102585" y="308128"/>
                </a:lnTo>
                <a:close/>
              </a:path>
              <a:path w="441960" h="384175">
                <a:moveTo>
                  <a:pt x="113791" y="272161"/>
                </a:moveTo>
                <a:lnTo>
                  <a:pt x="89620" y="293152"/>
                </a:lnTo>
                <a:lnTo>
                  <a:pt x="102585" y="308128"/>
                </a:lnTo>
                <a:lnTo>
                  <a:pt x="126745" y="287146"/>
                </a:lnTo>
                <a:lnTo>
                  <a:pt x="113791" y="27216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152394" y="2958845"/>
            <a:ext cx="2014855" cy="754380"/>
          </a:xfrm>
          <a:prstGeom prst="rect">
            <a:avLst/>
          </a:prstGeom>
          <a:solidFill>
            <a:srgbClr val="A7E6FF"/>
          </a:solidFill>
          <a:ln w="19811">
            <a:solidFill>
              <a:srgbClr val="000000"/>
            </a:solidFill>
          </a:ln>
        </p:spPr>
        <p:txBody>
          <a:bodyPr vert="horz" wrap="square" lIns="0" tIns="2794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20"/>
              </a:spcBef>
            </a:pPr>
            <a:r>
              <a:rPr sz="2000" dirty="0">
                <a:latin typeface="Arial"/>
                <a:cs typeface="Arial"/>
              </a:rPr>
              <a:t>Threat</a:t>
            </a:r>
            <a:r>
              <a:rPr sz="2000" spc="-4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agent</a:t>
            </a:r>
            <a:endParaRPr sz="20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2000" dirty="0">
                <a:latin typeface="Arial"/>
                <a:cs typeface="Arial"/>
              </a:rPr>
              <a:t>strength</a:t>
            </a:r>
            <a:endParaRPr sz="20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474970" y="2958845"/>
            <a:ext cx="2158365" cy="754380"/>
          </a:xfrm>
          <a:prstGeom prst="rect">
            <a:avLst/>
          </a:prstGeom>
          <a:solidFill>
            <a:srgbClr val="A7E6FF"/>
          </a:solidFill>
          <a:ln w="19811">
            <a:solidFill>
              <a:srgbClr val="000000"/>
            </a:solidFill>
          </a:ln>
        </p:spPr>
        <p:txBody>
          <a:bodyPr vert="horz" wrap="square" lIns="0" tIns="27940" rIns="0" bIns="0" rtlCol="0">
            <a:spAutoFit/>
          </a:bodyPr>
          <a:lstStyle/>
          <a:p>
            <a:pPr marL="250190">
              <a:lnSpc>
                <a:spcPct val="100000"/>
              </a:lnSpc>
              <a:spcBef>
                <a:spcPts val="220"/>
              </a:spcBef>
            </a:pPr>
            <a:r>
              <a:rPr sz="2000" spc="-5" dirty="0">
                <a:latin typeface="Arial"/>
                <a:cs typeface="Arial"/>
              </a:rPr>
              <a:t>Vulnerability</a:t>
            </a:r>
            <a:r>
              <a:rPr sz="2000" spc="-9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to</a:t>
            </a:r>
            <a:endParaRPr sz="2000">
              <a:latin typeface="Arial"/>
              <a:cs typeface="Arial"/>
            </a:endParaRPr>
          </a:p>
          <a:p>
            <a:pPr marL="238125">
              <a:lnSpc>
                <a:spcPct val="100000"/>
              </a:lnSpc>
              <a:spcBef>
                <a:spcPts val="5"/>
              </a:spcBef>
            </a:pPr>
            <a:r>
              <a:rPr sz="2000" dirty="0">
                <a:latin typeface="Arial"/>
                <a:cs typeface="Arial"/>
              </a:rPr>
              <a:t>threat</a:t>
            </a:r>
            <a:r>
              <a:rPr sz="2000" spc="-9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scenario</a:t>
            </a:r>
            <a:endParaRPr sz="20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062221" y="4138421"/>
            <a:ext cx="2609215" cy="1043940"/>
          </a:xfrm>
          <a:prstGeom prst="rect">
            <a:avLst/>
          </a:prstGeom>
          <a:solidFill>
            <a:srgbClr val="A7E6FF"/>
          </a:solidFill>
          <a:ln w="19811">
            <a:solidFill>
              <a:srgbClr val="000000"/>
            </a:solidFill>
          </a:ln>
        </p:spPr>
        <p:txBody>
          <a:bodyPr vert="horz" wrap="square" lIns="0" tIns="28575" rIns="0" bIns="0" rtlCol="0">
            <a:spAutoFit/>
          </a:bodyPr>
          <a:lstStyle/>
          <a:p>
            <a:pPr marL="106680" marR="100330" indent="1905" algn="ctr">
              <a:lnSpc>
                <a:spcPct val="100000"/>
              </a:lnSpc>
              <a:spcBef>
                <a:spcPts val="225"/>
              </a:spcBef>
              <a:tabLst>
                <a:tab pos="457834" algn="l"/>
              </a:tabLst>
            </a:pPr>
            <a:r>
              <a:rPr sz="2000" dirty="0">
                <a:latin typeface="Arial"/>
                <a:cs typeface="Arial"/>
              </a:rPr>
              <a:t>Likelihood/frequency  of	(threat scenario</a:t>
            </a:r>
            <a:r>
              <a:rPr sz="2000" spc="-14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to  cause)</a:t>
            </a:r>
            <a:r>
              <a:rPr sz="2000" spc="-5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incident</a:t>
            </a:r>
            <a:endParaRPr sz="20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848093" y="4426458"/>
            <a:ext cx="2220595" cy="756285"/>
          </a:xfrm>
          <a:prstGeom prst="rect">
            <a:avLst/>
          </a:prstGeom>
          <a:solidFill>
            <a:srgbClr val="A7E6FF"/>
          </a:solidFill>
          <a:ln w="19811">
            <a:solidFill>
              <a:srgbClr val="000000"/>
            </a:solidFill>
          </a:ln>
        </p:spPr>
        <p:txBody>
          <a:bodyPr vert="horz" wrap="square" lIns="0" tIns="29209" rIns="0" bIns="0" rtlCol="0">
            <a:spAutoFit/>
          </a:bodyPr>
          <a:lstStyle/>
          <a:p>
            <a:pPr marL="628650" marR="109220" indent="-513715">
              <a:lnSpc>
                <a:spcPct val="100000"/>
              </a:lnSpc>
              <a:spcBef>
                <a:spcPts val="229"/>
              </a:spcBef>
            </a:pPr>
            <a:r>
              <a:rPr sz="2000" dirty="0">
                <a:latin typeface="Arial"/>
                <a:cs typeface="Arial"/>
              </a:rPr>
              <a:t>Impact of</a:t>
            </a:r>
            <a:r>
              <a:rPr sz="2000" spc="-13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incident  on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asset</a:t>
            </a:r>
            <a:endParaRPr sz="20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636514" y="5584697"/>
            <a:ext cx="2257425" cy="405765"/>
          </a:xfrm>
          <a:prstGeom prst="rect">
            <a:avLst/>
          </a:prstGeom>
          <a:solidFill>
            <a:srgbClr val="FFDA64"/>
          </a:solidFill>
          <a:ln w="19811">
            <a:solidFill>
              <a:srgbClr val="000000"/>
            </a:solidFill>
          </a:ln>
        </p:spPr>
        <p:txBody>
          <a:bodyPr vert="horz" wrap="square" lIns="0" tIns="28575" rIns="0" bIns="0" rtlCol="0">
            <a:spAutoFit/>
          </a:bodyPr>
          <a:lstStyle/>
          <a:p>
            <a:pPr marL="400050">
              <a:lnSpc>
                <a:spcPct val="100000"/>
              </a:lnSpc>
              <a:spcBef>
                <a:spcPts val="225"/>
              </a:spcBef>
            </a:pPr>
            <a:r>
              <a:rPr sz="2000" dirty="0">
                <a:latin typeface="Arial"/>
                <a:cs typeface="Arial"/>
              </a:rPr>
              <a:t>Specific</a:t>
            </a:r>
            <a:r>
              <a:rPr sz="2000" spc="-3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Risk</a:t>
            </a:r>
            <a:endParaRPr sz="20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905761" y="1802129"/>
            <a:ext cx="2014855" cy="756285"/>
          </a:xfrm>
          <a:prstGeom prst="rect">
            <a:avLst/>
          </a:prstGeom>
          <a:solidFill>
            <a:srgbClr val="A7E6FF"/>
          </a:solidFill>
          <a:ln w="19811">
            <a:solidFill>
              <a:srgbClr val="000000"/>
            </a:solidFill>
          </a:ln>
        </p:spPr>
        <p:txBody>
          <a:bodyPr vert="horz" wrap="square" lIns="0" tIns="28575" rIns="0" bIns="0" rtlCol="0">
            <a:spAutoFit/>
          </a:bodyPr>
          <a:lstStyle/>
          <a:p>
            <a:pPr marL="426720" marR="279400" indent="-140335">
              <a:lnSpc>
                <a:spcPct val="100000"/>
              </a:lnSpc>
              <a:spcBef>
                <a:spcPts val="225"/>
              </a:spcBef>
            </a:pPr>
            <a:r>
              <a:rPr sz="2000" dirty="0">
                <a:latin typeface="Arial"/>
                <a:cs typeface="Arial"/>
              </a:rPr>
              <a:t>Threat</a:t>
            </a:r>
            <a:r>
              <a:rPr sz="2000" spc="-10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agent  motivation</a:t>
            </a:r>
            <a:endParaRPr sz="20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287773" y="1802129"/>
            <a:ext cx="2013585" cy="756285"/>
          </a:xfrm>
          <a:prstGeom prst="rect">
            <a:avLst/>
          </a:prstGeom>
          <a:solidFill>
            <a:srgbClr val="A7E6FF"/>
          </a:solidFill>
          <a:ln w="19811">
            <a:solidFill>
              <a:srgbClr val="000000"/>
            </a:solidFill>
          </a:ln>
        </p:spPr>
        <p:txBody>
          <a:bodyPr vert="horz" wrap="square" lIns="0" tIns="28575" rIns="0" bIns="0" rtlCol="0">
            <a:spAutoFit/>
          </a:bodyPr>
          <a:lstStyle/>
          <a:p>
            <a:pPr marL="539115" marR="276860" indent="-253365">
              <a:lnSpc>
                <a:spcPct val="100000"/>
              </a:lnSpc>
              <a:spcBef>
                <a:spcPts val="225"/>
              </a:spcBef>
            </a:pPr>
            <a:r>
              <a:rPr sz="2000" dirty="0">
                <a:latin typeface="Arial"/>
                <a:cs typeface="Arial"/>
              </a:rPr>
              <a:t>Threat</a:t>
            </a:r>
            <a:r>
              <a:rPr sz="2000" spc="-9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agent  capacity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3423221" y="2584259"/>
            <a:ext cx="323850" cy="323850"/>
            <a:chOff x="3423221" y="2584259"/>
            <a:chExt cx="323850" cy="323850"/>
          </a:xfrm>
        </p:grpSpPr>
        <p:sp>
          <p:nvSpPr>
            <p:cNvPr id="14" name="object 14"/>
            <p:cNvSpPr/>
            <p:nvPr/>
          </p:nvSpPr>
          <p:spPr>
            <a:xfrm>
              <a:off x="3427984" y="2589022"/>
              <a:ext cx="314325" cy="314325"/>
            </a:xfrm>
            <a:custGeom>
              <a:avLst/>
              <a:gdLst/>
              <a:ahLst/>
              <a:cxnLst/>
              <a:rect l="l" t="t" r="r" b="b"/>
              <a:pathLst>
                <a:path w="314325" h="314325">
                  <a:moveTo>
                    <a:pt x="68579" y="0"/>
                  </a:moveTo>
                  <a:lnTo>
                    <a:pt x="0" y="68452"/>
                  </a:lnTo>
                  <a:lnTo>
                    <a:pt x="177037" y="245490"/>
                  </a:lnTo>
                  <a:lnTo>
                    <a:pt x="142748" y="279653"/>
                  </a:lnTo>
                  <a:lnTo>
                    <a:pt x="313816" y="313816"/>
                  </a:lnTo>
                  <a:lnTo>
                    <a:pt x="279780" y="142748"/>
                  </a:lnTo>
                  <a:lnTo>
                    <a:pt x="245490" y="177037"/>
                  </a:lnTo>
                  <a:lnTo>
                    <a:pt x="68579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427984" y="2589022"/>
              <a:ext cx="314325" cy="314325"/>
            </a:xfrm>
            <a:custGeom>
              <a:avLst/>
              <a:gdLst/>
              <a:ahLst/>
              <a:cxnLst/>
              <a:rect l="l" t="t" r="r" b="b"/>
              <a:pathLst>
                <a:path w="314325" h="314325">
                  <a:moveTo>
                    <a:pt x="68579" y="0"/>
                  </a:moveTo>
                  <a:lnTo>
                    <a:pt x="245490" y="177037"/>
                  </a:lnTo>
                  <a:lnTo>
                    <a:pt x="279780" y="142748"/>
                  </a:lnTo>
                  <a:lnTo>
                    <a:pt x="313816" y="313816"/>
                  </a:lnTo>
                  <a:lnTo>
                    <a:pt x="142748" y="279653"/>
                  </a:lnTo>
                  <a:lnTo>
                    <a:pt x="177037" y="245490"/>
                  </a:lnTo>
                  <a:lnTo>
                    <a:pt x="0" y="68452"/>
                  </a:lnTo>
                  <a:lnTo>
                    <a:pt x="68579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6" name="object 16"/>
          <p:cNvGrpSpPr/>
          <p:nvPr/>
        </p:nvGrpSpPr>
        <p:grpSpPr>
          <a:xfrm>
            <a:off x="4600130" y="3763581"/>
            <a:ext cx="323850" cy="323850"/>
            <a:chOff x="4600130" y="3763581"/>
            <a:chExt cx="323850" cy="323850"/>
          </a:xfrm>
        </p:grpSpPr>
        <p:sp>
          <p:nvSpPr>
            <p:cNvPr id="17" name="object 17"/>
            <p:cNvSpPr/>
            <p:nvPr/>
          </p:nvSpPr>
          <p:spPr>
            <a:xfrm>
              <a:off x="4604892" y="3768344"/>
              <a:ext cx="314325" cy="314325"/>
            </a:xfrm>
            <a:custGeom>
              <a:avLst/>
              <a:gdLst/>
              <a:ahLst/>
              <a:cxnLst/>
              <a:rect l="l" t="t" r="r" b="b"/>
              <a:pathLst>
                <a:path w="314325" h="314325">
                  <a:moveTo>
                    <a:pt x="69087" y="0"/>
                  </a:moveTo>
                  <a:lnTo>
                    <a:pt x="0" y="68960"/>
                  </a:lnTo>
                  <a:lnTo>
                    <a:pt x="176149" y="245109"/>
                  </a:lnTo>
                  <a:lnTo>
                    <a:pt x="141605" y="279653"/>
                  </a:lnTo>
                  <a:lnTo>
                    <a:pt x="314071" y="313943"/>
                  </a:lnTo>
                  <a:lnTo>
                    <a:pt x="279654" y="141604"/>
                  </a:lnTo>
                  <a:lnTo>
                    <a:pt x="245110" y="176021"/>
                  </a:lnTo>
                  <a:lnTo>
                    <a:pt x="69087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4604892" y="3768344"/>
              <a:ext cx="314325" cy="314325"/>
            </a:xfrm>
            <a:custGeom>
              <a:avLst/>
              <a:gdLst/>
              <a:ahLst/>
              <a:cxnLst/>
              <a:rect l="l" t="t" r="r" b="b"/>
              <a:pathLst>
                <a:path w="314325" h="314325">
                  <a:moveTo>
                    <a:pt x="69087" y="0"/>
                  </a:moveTo>
                  <a:lnTo>
                    <a:pt x="245110" y="176021"/>
                  </a:lnTo>
                  <a:lnTo>
                    <a:pt x="279654" y="141604"/>
                  </a:lnTo>
                  <a:lnTo>
                    <a:pt x="314071" y="313943"/>
                  </a:lnTo>
                  <a:lnTo>
                    <a:pt x="141605" y="279653"/>
                  </a:lnTo>
                  <a:lnTo>
                    <a:pt x="176149" y="245109"/>
                  </a:lnTo>
                  <a:lnTo>
                    <a:pt x="0" y="68960"/>
                  </a:lnTo>
                  <a:lnTo>
                    <a:pt x="69087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/>
          <p:nvPr/>
        </p:nvSpPr>
        <p:spPr>
          <a:xfrm>
            <a:off x="6300978" y="2062733"/>
            <a:ext cx="963930" cy="76200"/>
          </a:xfrm>
          <a:custGeom>
            <a:avLst/>
            <a:gdLst/>
            <a:ahLst/>
            <a:cxnLst/>
            <a:rect l="l" t="t" r="r" b="b"/>
            <a:pathLst>
              <a:path w="963929" h="76200">
                <a:moveTo>
                  <a:pt x="963549" y="28193"/>
                </a:moveTo>
                <a:lnTo>
                  <a:pt x="884301" y="28193"/>
                </a:lnTo>
                <a:lnTo>
                  <a:pt x="884301" y="48005"/>
                </a:lnTo>
                <a:lnTo>
                  <a:pt x="963549" y="48005"/>
                </a:lnTo>
                <a:lnTo>
                  <a:pt x="963549" y="28193"/>
                </a:lnTo>
                <a:close/>
              </a:path>
              <a:path w="963929" h="76200">
                <a:moveTo>
                  <a:pt x="824865" y="28193"/>
                </a:moveTo>
                <a:lnTo>
                  <a:pt x="745617" y="28193"/>
                </a:lnTo>
                <a:lnTo>
                  <a:pt x="745617" y="48005"/>
                </a:lnTo>
                <a:lnTo>
                  <a:pt x="824865" y="48005"/>
                </a:lnTo>
                <a:lnTo>
                  <a:pt x="824865" y="28193"/>
                </a:lnTo>
                <a:close/>
              </a:path>
              <a:path w="963929" h="76200">
                <a:moveTo>
                  <a:pt x="686180" y="28193"/>
                </a:moveTo>
                <a:lnTo>
                  <a:pt x="606932" y="28193"/>
                </a:lnTo>
                <a:lnTo>
                  <a:pt x="606932" y="48005"/>
                </a:lnTo>
                <a:lnTo>
                  <a:pt x="686180" y="48005"/>
                </a:lnTo>
                <a:lnTo>
                  <a:pt x="686180" y="28193"/>
                </a:lnTo>
                <a:close/>
              </a:path>
              <a:path w="963929" h="76200">
                <a:moveTo>
                  <a:pt x="547497" y="28193"/>
                </a:moveTo>
                <a:lnTo>
                  <a:pt x="468249" y="28193"/>
                </a:lnTo>
                <a:lnTo>
                  <a:pt x="468249" y="48005"/>
                </a:lnTo>
                <a:lnTo>
                  <a:pt x="547497" y="48005"/>
                </a:lnTo>
                <a:lnTo>
                  <a:pt x="547497" y="28193"/>
                </a:lnTo>
                <a:close/>
              </a:path>
              <a:path w="963929" h="76200">
                <a:moveTo>
                  <a:pt x="408813" y="28193"/>
                </a:moveTo>
                <a:lnTo>
                  <a:pt x="329565" y="28193"/>
                </a:lnTo>
                <a:lnTo>
                  <a:pt x="329565" y="48005"/>
                </a:lnTo>
                <a:lnTo>
                  <a:pt x="408813" y="48005"/>
                </a:lnTo>
                <a:lnTo>
                  <a:pt x="408813" y="28193"/>
                </a:lnTo>
                <a:close/>
              </a:path>
              <a:path w="963929" h="76200">
                <a:moveTo>
                  <a:pt x="270128" y="28193"/>
                </a:moveTo>
                <a:lnTo>
                  <a:pt x="190881" y="28193"/>
                </a:lnTo>
                <a:lnTo>
                  <a:pt x="190881" y="48005"/>
                </a:lnTo>
                <a:lnTo>
                  <a:pt x="270128" y="48005"/>
                </a:lnTo>
                <a:lnTo>
                  <a:pt x="270128" y="28193"/>
                </a:lnTo>
                <a:close/>
              </a:path>
              <a:path w="963929" h="76200">
                <a:moveTo>
                  <a:pt x="127000" y="0"/>
                </a:moveTo>
                <a:lnTo>
                  <a:pt x="0" y="38100"/>
                </a:lnTo>
                <a:lnTo>
                  <a:pt x="127000" y="76200"/>
                </a:lnTo>
                <a:lnTo>
                  <a:pt x="127000" y="48005"/>
                </a:lnTo>
                <a:lnTo>
                  <a:pt x="114300" y="48005"/>
                </a:lnTo>
                <a:lnTo>
                  <a:pt x="114300" y="28193"/>
                </a:lnTo>
                <a:lnTo>
                  <a:pt x="127000" y="28193"/>
                </a:lnTo>
                <a:lnTo>
                  <a:pt x="127000" y="0"/>
                </a:lnTo>
                <a:close/>
              </a:path>
              <a:path w="963929" h="76200">
                <a:moveTo>
                  <a:pt x="127000" y="28193"/>
                </a:moveTo>
                <a:lnTo>
                  <a:pt x="114300" y="28193"/>
                </a:lnTo>
                <a:lnTo>
                  <a:pt x="114300" y="48005"/>
                </a:lnTo>
                <a:lnTo>
                  <a:pt x="127000" y="48005"/>
                </a:lnTo>
                <a:lnTo>
                  <a:pt x="127000" y="28193"/>
                </a:lnTo>
                <a:close/>
              </a:path>
              <a:path w="963929" h="76200">
                <a:moveTo>
                  <a:pt x="131445" y="28193"/>
                </a:moveTo>
                <a:lnTo>
                  <a:pt x="127000" y="28193"/>
                </a:lnTo>
                <a:lnTo>
                  <a:pt x="127000" y="48005"/>
                </a:lnTo>
                <a:lnTo>
                  <a:pt x="131445" y="48005"/>
                </a:lnTo>
                <a:lnTo>
                  <a:pt x="131445" y="281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902957" y="2408301"/>
            <a:ext cx="761365" cy="549275"/>
          </a:xfrm>
          <a:custGeom>
            <a:avLst/>
            <a:gdLst/>
            <a:ahLst/>
            <a:cxnLst/>
            <a:rect l="l" t="t" r="r" b="b"/>
            <a:pathLst>
              <a:path w="761365" h="549275">
                <a:moveTo>
                  <a:pt x="749935" y="0"/>
                </a:moveTo>
                <a:lnTo>
                  <a:pt x="685419" y="46100"/>
                </a:lnTo>
                <a:lnTo>
                  <a:pt x="696976" y="62229"/>
                </a:lnTo>
                <a:lnTo>
                  <a:pt x="761365" y="16001"/>
                </a:lnTo>
                <a:lnTo>
                  <a:pt x="749935" y="0"/>
                </a:lnTo>
                <a:close/>
              </a:path>
              <a:path w="761365" h="549275">
                <a:moveTo>
                  <a:pt x="637159" y="80772"/>
                </a:moveTo>
                <a:lnTo>
                  <a:pt x="572770" y="126873"/>
                </a:lnTo>
                <a:lnTo>
                  <a:pt x="584200" y="143001"/>
                </a:lnTo>
                <a:lnTo>
                  <a:pt x="648716" y="96774"/>
                </a:lnTo>
                <a:lnTo>
                  <a:pt x="637159" y="80772"/>
                </a:lnTo>
                <a:close/>
              </a:path>
              <a:path w="761365" h="549275">
                <a:moveTo>
                  <a:pt x="524383" y="161416"/>
                </a:moveTo>
                <a:lnTo>
                  <a:pt x="459994" y="207645"/>
                </a:lnTo>
                <a:lnTo>
                  <a:pt x="471550" y="223774"/>
                </a:lnTo>
                <a:lnTo>
                  <a:pt x="535940" y="177546"/>
                </a:lnTo>
                <a:lnTo>
                  <a:pt x="524383" y="161416"/>
                </a:lnTo>
                <a:close/>
              </a:path>
              <a:path w="761365" h="549275">
                <a:moveTo>
                  <a:pt x="411607" y="242188"/>
                </a:moveTo>
                <a:lnTo>
                  <a:pt x="347218" y="288416"/>
                </a:lnTo>
                <a:lnTo>
                  <a:pt x="358775" y="304546"/>
                </a:lnTo>
                <a:lnTo>
                  <a:pt x="423164" y="258318"/>
                </a:lnTo>
                <a:lnTo>
                  <a:pt x="411607" y="242188"/>
                </a:lnTo>
                <a:close/>
              </a:path>
              <a:path w="761365" h="549275">
                <a:moveTo>
                  <a:pt x="298958" y="322961"/>
                </a:moveTo>
                <a:lnTo>
                  <a:pt x="234442" y="369188"/>
                </a:lnTo>
                <a:lnTo>
                  <a:pt x="245999" y="385318"/>
                </a:lnTo>
                <a:lnTo>
                  <a:pt x="310515" y="339089"/>
                </a:lnTo>
                <a:lnTo>
                  <a:pt x="298958" y="322961"/>
                </a:lnTo>
                <a:close/>
              </a:path>
              <a:path w="761365" h="549275">
                <a:moveTo>
                  <a:pt x="81025" y="444373"/>
                </a:moveTo>
                <a:lnTo>
                  <a:pt x="0" y="549275"/>
                </a:lnTo>
                <a:lnTo>
                  <a:pt x="125475" y="506349"/>
                </a:lnTo>
                <a:lnTo>
                  <a:pt x="81025" y="444373"/>
                </a:lnTo>
                <a:close/>
              </a:path>
              <a:path w="761365" h="549275">
                <a:moveTo>
                  <a:pt x="186182" y="403733"/>
                </a:moveTo>
                <a:lnTo>
                  <a:pt x="121793" y="449961"/>
                </a:lnTo>
                <a:lnTo>
                  <a:pt x="133350" y="466089"/>
                </a:lnTo>
                <a:lnTo>
                  <a:pt x="197739" y="419862"/>
                </a:lnTo>
                <a:lnTo>
                  <a:pt x="186182" y="40373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920735" y="2408682"/>
            <a:ext cx="76200" cy="1970405"/>
          </a:xfrm>
          <a:custGeom>
            <a:avLst/>
            <a:gdLst/>
            <a:ahLst/>
            <a:cxnLst/>
            <a:rect l="l" t="t" r="r" b="b"/>
            <a:pathLst>
              <a:path w="76200" h="1970404">
                <a:moveTo>
                  <a:pt x="39116" y="0"/>
                </a:moveTo>
                <a:lnTo>
                  <a:pt x="19304" y="0"/>
                </a:lnTo>
                <a:lnTo>
                  <a:pt x="19685" y="79247"/>
                </a:lnTo>
                <a:lnTo>
                  <a:pt x="39497" y="79247"/>
                </a:lnTo>
                <a:lnTo>
                  <a:pt x="39116" y="0"/>
                </a:lnTo>
                <a:close/>
              </a:path>
              <a:path w="76200" h="1970404">
                <a:moveTo>
                  <a:pt x="39750" y="138683"/>
                </a:moveTo>
                <a:lnTo>
                  <a:pt x="19939" y="138683"/>
                </a:lnTo>
                <a:lnTo>
                  <a:pt x="20320" y="217931"/>
                </a:lnTo>
                <a:lnTo>
                  <a:pt x="40132" y="217931"/>
                </a:lnTo>
                <a:lnTo>
                  <a:pt x="39750" y="138683"/>
                </a:lnTo>
                <a:close/>
              </a:path>
              <a:path w="76200" h="1970404">
                <a:moveTo>
                  <a:pt x="40513" y="277367"/>
                </a:moveTo>
                <a:lnTo>
                  <a:pt x="20700" y="277367"/>
                </a:lnTo>
                <a:lnTo>
                  <a:pt x="21082" y="356615"/>
                </a:lnTo>
                <a:lnTo>
                  <a:pt x="40894" y="356615"/>
                </a:lnTo>
                <a:lnTo>
                  <a:pt x="40513" y="277367"/>
                </a:lnTo>
                <a:close/>
              </a:path>
              <a:path w="76200" h="1970404">
                <a:moveTo>
                  <a:pt x="41148" y="416051"/>
                </a:moveTo>
                <a:lnTo>
                  <a:pt x="21336" y="416051"/>
                </a:lnTo>
                <a:lnTo>
                  <a:pt x="21717" y="495300"/>
                </a:lnTo>
                <a:lnTo>
                  <a:pt x="41529" y="495300"/>
                </a:lnTo>
                <a:lnTo>
                  <a:pt x="41148" y="416051"/>
                </a:lnTo>
                <a:close/>
              </a:path>
              <a:path w="76200" h="1970404">
                <a:moveTo>
                  <a:pt x="41783" y="554735"/>
                </a:moveTo>
                <a:lnTo>
                  <a:pt x="21971" y="554735"/>
                </a:lnTo>
                <a:lnTo>
                  <a:pt x="22352" y="633983"/>
                </a:lnTo>
                <a:lnTo>
                  <a:pt x="42164" y="633983"/>
                </a:lnTo>
                <a:lnTo>
                  <a:pt x="41783" y="554735"/>
                </a:lnTo>
                <a:close/>
              </a:path>
              <a:path w="76200" h="1970404">
                <a:moveTo>
                  <a:pt x="42418" y="693419"/>
                </a:moveTo>
                <a:lnTo>
                  <a:pt x="22606" y="693419"/>
                </a:lnTo>
                <a:lnTo>
                  <a:pt x="22987" y="772667"/>
                </a:lnTo>
                <a:lnTo>
                  <a:pt x="42799" y="772667"/>
                </a:lnTo>
                <a:lnTo>
                  <a:pt x="42418" y="693419"/>
                </a:lnTo>
                <a:close/>
              </a:path>
              <a:path w="76200" h="1970404">
                <a:moveTo>
                  <a:pt x="43180" y="832103"/>
                </a:moveTo>
                <a:lnTo>
                  <a:pt x="23368" y="832103"/>
                </a:lnTo>
                <a:lnTo>
                  <a:pt x="23749" y="911351"/>
                </a:lnTo>
                <a:lnTo>
                  <a:pt x="43561" y="911351"/>
                </a:lnTo>
                <a:lnTo>
                  <a:pt x="43180" y="832103"/>
                </a:lnTo>
                <a:close/>
              </a:path>
              <a:path w="76200" h="1970404">
                <a:moveTo>
                  <a:pt x="43815" y="970788"/>
                </a:moveTo>
                <a:lnTo>
                  <a:pt x="24003" y="970788"/>
                </a:lnTo>
                <a:lnTo>
                  <a:pt x="24384" y="1050035"/>
                </a:lnTo>
                <a:lnTo>
                  <a:pt x="44196" y="1050035"/>
                </a:lnTo>
                <a:lnTo>
                  <a:pt x="43815" y="970788"/>
                </a:lnTo>
                <a:close/>
              </a:path>
              <a:path w="76200" h="1970404">
                <a:moveTo>
                  <a:pt x="44450" y="1109471"/>
                </a:moveTo>
                <a:lnTo>
                  <a:pt x="24638" y="1109471"/>
                </a:lnTo>
                <a:lnTo>
                  <a:pt x="25019" y="1188719"/>
                </a:lnTo>
                <a:lnTo>
                  <a:pt x="44831" y="1188719"/>
                </a:lnTo>
                <a:lnTo>
                  <a:pt x="44450" y="1109471"/>
                </a:lnTo>
                <a:close/>
              </a:path>
              <a:path w="76200" h="1970404">
                <a:moveTo>
                  <a:pt x="45085" y="1248028"/>
                </a:moveTo>
                <a:lnTo>
                  <a:pt x="25273" y="1248155"/>
                </a:lnTo>
                <a:lnTo>
                  <a:pt x="25781" y="1327403"/>
                </a:lnTo>
                <a:lnTo>
                  <a:pt x="45593" y="1327276"/>
                </a:lnTo>
                <a:lnTo>
                  <a:pt x="45085" y="1248028"/>
                </a:lnTo>
                <a:close/>
              </a:path>
              <a:path w="76200" h="1970404">
                <a:moveTo>
                  <a:pt x="45847" y="1386712"/>
                </a:moveTo>
                <a:lnTo>
                  <a:pt x="26035" y="1386839"/>
                </a:lnTo>
                <a:lnTo>
                  <a:pt x="26416" y="1466087"/>
                </a:lnTo>
                <a:lnTo>
                  <a:pt x="46228" y="1465960"/>
                </a:lnTo>
                <a:lnTo>
                  <a:pt x="45847" y="1386712"/>
                </a:lnTo>
                <a:close/>
              </a:path>
              <a:path w="76200" h="1970404">
                <a:moveTo>
                  <a:pt x="46482" y="1525396"/>
                </a:moveTo>
                <a:lnTo>
                  <a:pt x="26670" y="1525523"/>
                </a:lnTo>
                <a:lnTo>
                  <a:pt x="27050" y="1604771"/>
                </a:lnTo>
                <a:lnTo>
                  <a:pt x="46863" y="1604644"/>
                </a:lnTo>
                <a:lnTo>
                  <a:pt x="46482" y="1525396"/>
                </a:lnTo>
                <a:close/>
              </a:path>
              <a:path w="76200" h="1970404">
                <a:moveTo>
                  <a:pt x="47117" y="1664080"/>
                </a:moveTo>
                <a:lnTo>
                  <a:pt x="27305" y="1664207"/>
                </a:lnTo>
                <a:lnTo>
                  <a:pt x="27686" y="1743455"/>
                </a:lnTo>
                <a:lnTo>
                  <a:pt x="47498" y="1743328"/>
                </a:lnTo>
                <a:lnTo>
                  <a:pt x="47117" y="1664080"/>
                </a:lnTo>
                <a:close/>
              </a:path>
              <a:path w="76200" h="1970404">
                <a:moveTo>
                  <a:pt x="28260" y="1843136"/>
                </a:moveTo>
                <a:lnTo>
                  <a:pt x="0" y="1843277"/>
                </a:lnTo>
                <a:lnTo>
                  <a:pt x="38735" y="1970023"/>
                </a:lnTo>
                <a:lnTo>
                  <a:pt x="72382" y="1855850"/>
                </a:lnTo>
                <a:lnTo>
                  <a:pt x="28321" y="1855850"/>
                </a:lnTo>
                <a:lnTo>
                  <a:pt x="28260" y="1843136"/>
                </a:lnTo>
                <a:close/>
              </a:path>
              <a:path w="76200" h="1970404">
                <a:moveTo>
                  <a:pt x="48072" y="1843037"/>
                </a:moveTo>
                <a:lnTo>
                  <a:pt x="28260" y="1843136"/>
                </a:lnTo>
                <a:lnTo>
                  <a:pt x="28321" y="1855850"/>
                </a:lnTo>
                <a:lnTo>
                  <a:pt x="48133" y="1855723"/>
                </a:lnTo>
                <a:lnTo>
                  <a:pt x="48072" y="1843037"/>
                </a:lnTo>
                <a:close/>
              </a:path>
              <a:path w="76200" h="1970404">
                <a:moveTo>
                  <a:pt x="76200" y="1842896"/>
                </a:moveTo>
                <a:lnTo>
                  <a:pt x="48072" y="1843037"/>
                </a:lnTo>
                <a:lnTo>
                  <a:pt x="48133" y="1855723"/>
                </a:lnTo>
                <a:lnTo>
                  <a:pt x="28321" y="1855850"/>
                </a:lnTo>
                <a:lnTo>
                  <a:pt x="72382" y="1855850"/>
                </a:lnTo>
                <a:lnTo>
                  <a:pt x="76200" y="1842896"/>
                </a:lnTo>
                <a:close/>
              </a:path>
              <a:path w="76200" h="1970404">
                <a:moveTo>
                  <a:pt x="47879" y="1802764"/>
                </a:moveTo>
                <a:lnTo>
                  <a:pt x="28067" y="1802891"/>
                </a:lnTo>
                <a:lnTo>
                  <a:pt x="28260" y="1843136"/>
                </a:lnTo>
                <a:lnTo>
                  <a:pt x="48072" y="1843037"/>
                </a:lnTo>
                <a:lnTo>
                  <a:pt x="47879" y="18027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3451097" y="700405"/>
            <a:ext cx="1295400" cy="725170"/>
          </a:xfrm>
          <a:prstGeom prst="rect">
            <a:avLst/>
          </a:prstGeom>
          <a:solidFill>
            <a:srgbClr val="FFFF66"/>
          </a:solidFill>
          <a:ln w="16764">
            <a:solidFill>
              <a:srgbClr val="000000"/>
            </a:solidFill>
          </a:ln>
        </p:spPr>
        <p:txBody>
          <a:bodyPr vert="horz" wrap="square" lIns="0" tIns="28575" rIns="0" bIns="0" rtlCol="0">
            <a:spAutoFit/>
          </a:bodyPr>
          <a:lstStyle/>
          <a:p>
            <a:pPr marL="327025" marR="272415" indent="-48895">
              <a:lnSpc>
                <a:spcPct val="100000"/>
              </a:lnSpc>
              <a:spcBef>
                <a:spcPts val="225"/>
              </a:spcBef>
            </a:pPr>
            <a:r>
              <a:rPr sz="2000" dirty="0">
                <a:latin typeface="Arial"/>
                <a:cs typeface="Arial"/>
              </a:rPr>
              <a:t>Thr</a:t>
            </a:r>
            <a:r>
              <a:rPr sz="2000" spc="5" dirty="0">
                <a:latin typeface="Arial"/>
                <a:cs typeface="Arial"/>
              </a:rPr>
              <a:t>e</a:t>
            </a:r>
            <a:r>
              <a:rPr sz="2000" dirty="0">
                <a:latin typeface="Arial"/>
                <a:cs typeface="Arial"/>
              </a:rPr>
              <a:t>at  agent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6710171" y="1144524"/>
            <a:ext cx="594360" cy="242570"/>
            <a:chOff x="6710171" y="1144524"/>
            <a:chExt cx="594360" cy="242570"/>
          </a:xfrm>
        </p:grpSpPr>
        <p:sp>
          <p:nvSpPr>
            <p:cNvPr id="24" name="object 24"/>
            <p:cNvSpPr/>
            <p:nvPr/>
          </p:nvSpPr>
          <p:spPr>
            <a:xfrm>
              <a:off x="6714743" y="1149096"/>
              <a:ext cx="585470" cy="233679"/>
            </a:xfrm>
            <a:custGeom>
              <a:avLst/>
              <a:gdLst/>
              <a:ahLst/>
              <a:cxnLst/>
              <a:rect l="l" t="t" r="r" b="b"/>
              <a:pathLst>
                <a:path w="585470" h="233680">
                  <a:moveTo>
                    <a:pt x="410590" y="0"/>
                  </a:moveTo>
                  <a:lnTo>
                    <a:pt x="410590" y="58292"/>
                  </a:lnTo>
                  <a:lnTo>
                    <a:pt x="0" y="58292"/>
                  </a:lnTo>
                  <a:lnTo>
                    <a:pt x="0" y="174878"/>
                  </a:lnTo>
                  <a:lnTo>
                    <a:pt x="410590" y="174878"/>
                  </a:lnTo>
                  <a:lnTo>
                    <a:pt x="410590" y="233171"/>
                  </a:lnTo>
                  <a:lnTo>
                    <a:pt x="585215" y="116586"/>
                  </a:lnTo>
                  <a:lnTo>
                    <a:pt x="41059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6714743" y="1149096"/>
              <a:ext cx="585470" cy="233679"/>
            </a:xfrm>
            <a:custGeom>
              <a:avLst/>
              <a:gdLst/>
              <a:ahLst/>
              <a:cxnLst/>
              <a:rect l="l" t="t" r="r" b="b"/>
              <a:pathLst>
                <a:path w="585470" h="233680">
                  <a:moveTo>
                    <a:pt x="0" y="58292"/>
                  </a:moveTo>
                  <a:lnTo>
                    <a:pt x="410590" y="58292"/>
                  </a:lnTo>
                  <a:lnTo>
                    <a:pt x="410590" y="0"/>
                  </a:lnTo>
                  <a:lnTo>
                    <a:pt x="585215" y="116586"/>
                  </a:lnTo>
                  <a:lnTo>
                    <a:pt x="410590" y="233171"/>
                  </a:lnTo>
                  <a:lnTo>
                    <a:pt x="410590" y="174878"/>
                  </a:lnTo>
                  <a:lnTo>
                    <a:pt x="0" y="174878"/>
                  </a:lnTo>
                  <a:lnTo>
                    <a:pt x="0" y="58292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7493634" y="212572"/>
            <a:ext cx="1549400" cy="12350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163195">
              <a:lnSpc>
                <a:spcPct val="132100"/>
              </a:lnSpc>
              <a:spcBef>
                <a:spcPts val="105"/>
              </a:spcBef>
            </a:pPr>
            <a:r>
              <a:rPr sz="2000" dirty="0">
                <a:latin typeface="Arial"/>
                <a:cs typeface="Arial"/>
              </a:rPr>
              <a:t>Legend:  has attribute  contributes</a:t>
            </a:r>
            <a:r>
              <a:rPr sz="2000" spc="-114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to</a:t>
            </a:r>
            <a:endParaRPr sz="2000"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6767321" y="842010"/>
            <a:ext cx="541655" cy="76200"/>
          </a:xfrm>
          <a:custGeom>
            <a:avLst/>
            <a:gdLst/>
            <a:ahLst/>
            <a:cxnLst/>
            <a:rect l="l" t="t" r="r" b="b"/>
            <a:pathLst>
              <a:path w="541654" h="76200">
                <a:moveTo>
                  <a:pt x="79248" y="28193"/>
                </a:moveTo>
                <a:lnTo>
                  <a:pt x="0" y="28193"/>
                </a:lnTo>
                <a:lnTo>
                  <a:pt x="0" y="48005"/>
                </a:lnTo>
                <a:lnTo>
                  <a:pt x="79248" y="48005"/>
                </a:lnTo>
                <a:lnTo>
                  <a:pt x="79248" y="28193"/>
                </a:lnTo>
                <a:close/>
              </a:path>
              <a:path w="541654" h="76200">
                <a:moveTo>
                  <a:pt x="217931" y="28193"/>
                </a:moveTo>
                <a:lnTo>
                  <a:pt x="138683" y="28193"/>
                </a:lnTo>
                <a:lnTo>
                  <a:pt x="138683" y="48005"/>
                </a:lnTo>
                <a:lnTo>
                  <a:pt x="217931" y="48005"/>
                </a:lnTo>
                <a:lnTo>
                  <a:pt x="217931" y="28193"/>
                </a:lnTo>
                <a:close/>
              </a:path>
              <a:path w="541654" h="76200">
                <a:moveTo>
                  <a:pt x="356616" y="28193"/>
                </a:moveTo>
                <a:lnTo>
                  <a:pt x="277368" y="28193"/>
                </a:lnTo>
                <a:lnTo>
                  <a:pt x="277368" y="48005"/>
                </a:lnTo>
                <a:lnTo>
                  <a:pt x="356616" y="48005"/>
                </a:lnTo>
                <a:lnTo>
                  <a:pt x="356616" y="28193"/>
                </a:lnTo>
                <a:close/>
              </a:path>
              <a:path w="541654" h="76200">
                <a:moveTo>
                  <a:pt x="414274" y="0"/>
                </a:moveTo>
                <a:lnTo>
                  <a:pt x="414274" y="76200"/>
                </a:lnTo>
                <a:lnTo>
                  <a:pt x="508254" y="48005"/>
                </a:lnTo>
                <a:lnTo>
                  <a:pt x="416051" y="48005"/>
                </a:lnTo>
                <a:lnTo>
                  <a:pt x="416051" y="28193"/>
                </a:lnTo>
                <a:lnTo>
                  <a:pt x="508253" y="28193"/>
                </a:lnTo>
                <a:lnTo>
                  <a:pt x="414274" y="0"/>
                </a:lnTo>
                <a:close/>
              </a:path>
              <a:path w="541654" h="76200">
                <a:moveTo>
                  <a:pt x="426974" y="28193"/>
                </a:moveTo>
                <a:lnTo>
                  <a:pt x="416051" y="28193"/>
                </a:lnTo>
                <a:lnTo>
                  <a:pt x="416051" y="48005"/>
                </a:lnTo>
                <a:lnTo>
                  <a:pt x="426974" y="48005"/>
                </a:lnTo>
                <a:lnTo>
                  <a:pt x="426974" y="28193"/>
                </a:lnTo>
                <a:close/>
              </a:path>
              <a:path w="541654" h="76200">
                <a:moveTo>
                  <a:pt x="508253" y="28193"/>
                </a:moveTo>
                <a:lnTo>
                  <a:pt x="426974" y="28193"/>
                </a:lnTo>
                <a:lnTo>
                  <a:pt x="426974" y="48005"/>
                </a:lnTo>
                <a:lnTo>
                  <a:pt x="508254" y="48005"/>
                </a:lnTo>
                <a:lnTo>
                  <a:pt x="541274" y="38100"/>
                </a:lnTo>
                <a:lnTo>
                  <a:pt x="508253" y="281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8" name="object 28"/>
          <p:cNvGrpSpPr/>
          <p:nvPr/>
        </p:nvGrpSpPr>
        <p:grpSpPr>
          <a:xfrm>
            <a:off x="5957887" y="3763835"/>
            <a:ext cx="323215" cy="323215"/>
            <a:chOff x="5957887" y="3763835"/>
            <a:chExt cx="323215" cy="323215"/>
          </a:xfrm>
        </p:grpSpPr>
        <p:sp>
          <p:nvSpPr>
            <p:cNvPr id="29" name="object 29"/>
            <p:cNvSpPr/>
            <p:nvPr/>
          </p:nvSpPr>
          <p:spPr>
            <a:xfrm>
              <a:off x="5962650" y="3768597"/>
              <a:ext cx="313690" cy="313690"/>
            </a:xfrm>
            <a:custGeom>
              <a:avLst/>
              <a:gdLst/>
              <a:ahLst/>
              <a:cxnLst/>
              <a:rect l="l" t="t" r="r" b="b"/>
              <a:pathLst>
                <a:path w="313689" h="313689">
                  <a:moveTo>
                    <a:pt x="245237" y="0"/>
                  </a:moveTo>
                  <a:lnTo>
                    <a:pt x="68199" y="176910"/>
                  </a:lnTo>
                  <a:lnTo>
                    <a:pt x="34036" y="142747"/>
                  </a:lnTo>
                  <a:lnTo>
                    <a:pt x="0" y="313689"/>
                  </a:lnTo>
                  <a:lnTo>
                    <a:pt x="170941" y="279653"/>
                  </a:lnTo>
                  <a:lnTo>
                    <a:pt x="136778" y="245363"/>
                  </a:lnTo>
                  <a:lnTo>
                    <a:pt x="313689" y="68452"/>
                  </a:lnTo>
                  <a:lnTo>
                    <a:pt x="245237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5962650" y="3768597"/>
              <a:ext cx="313690" cy="313690"/>
            </a:xfrm>
            <a:custGeom>
              <a:avLst/>
              <a:gdLst/>
              <a:ahLst/>
              <a:cxnLst/>
              <a:rect l="l" t="t" r="r" b="b"/>
              <a:pathLst>
                <a:path w="313689" h="313689">
                  <a:moveTo>
                    <a:pt x="245237" y="0"/>
                  </a:moveTo>
                  <a:lnTo>
                    <a:pt x="68199" y="176910"/>
                  </a:lnTo>
                  <a:lnTo>
                    <a:pt x="34036" y="142747"/>
                  </a:lnTo>
                  <a:lnTo>
                    <a:pt x="0" y="313689"/>
                  </a:lnTo>
                  <a:lnTo>
                    <a:pt x="170941" y="279653"/>
                  </a:lnTo>
                  <a:lnTo>
                    <a:pt x="136778" y="245363"/>
                  </a:lnTo>
                  <a:lnTo>
                    <a:pt x="313689" y="68452"/>
                  </a:lnTo>
                  <a:lnTo>
                    <a:pt x="245237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1" name="object 31"/>
          <p:cNvGrpSpPr/>
          <p:nvPr/>
        </p:nvGrpSpPr>
        <p:grpSpPr>
          <a:xfrm>
            <a:off x="4549711" y="2584259"/>
            <a:ext cx="323850" cy="323850"/>
            <a:chOff x="4549711" y="2584259"/>
            <a:chExt cx="323850" cy="323850"/>
          </a:xfrm>
        </p:grpSpPr>
        <p:sp>
          <p:nvSpPr>
            <p:cNvPr id="32" name="object 32"/>
            <p:cNvSpPr/>
            <p:nvPr/>
          </p:nvSpPr>
          <p:spPr>
            <a:xfrm>
              <a:off x="4554473" y="2589022"/>
              <a:ext cx="314325" cy="314325"/>
            </a:xfrm>
            <a:custGeom>
              <a:avLst/>
              <a:gdLst/>
              <a:ahLst/>
              <a:cxnLst/>
              <a:rect l="l" t="t" r="r" b="b"/>
              <a:pathLst>
                <a:path w="314325" h="314325">
                  <a:moveTo>
                    <a:pt x="245237" y="0"/>
                  </a:moveTo>
                  <a:lnTo>
                    <a:pt x="68325" y="177037"/>
                  </a:lnTo>
                  <a:lnTo>
                    <a:pt x="34036" y="142748"/>
                  </a:lnTo>
                  <a:lnTo>
                    <a:pt x="0" y="313816"/>
                  </a:lnTo>
                  <a:lnTo>
                    <a:pt x="171068" y="279653"/>
                  </a:lnTo>
                  <a:lnTo>
                    <a:pt x="136778" y="245490"/>
                  </a:lnTo>
                  <a:lnTo>
                    <a:pt x="313816" y="68452"/>
                  </a:lnTo>
                  <a:lnTo>
                    <a:pt x="245237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4554473" y="2589022"/>
              <a:ext cx="314325" cy="314325"/>
            </a:xfrm>
            <a:custGeom>
              <a:avLst/>
              <a:gdLst/>
              <a:ahLst/>
              <a:cxnLst/>
              <a:rect l="l" t="t" r="r" b="b"/>
              <a:pathLst>
                <a:path w="314325" h="314325">
                  <a:moveTo>
                    <a:pt x="245237" y="0"/>
                  </a:moveTo>
                  <a:lnTo>
                    <a:pt x="68325" y="177037"/>
                  </a:lnTo>
                  <a:lnTo>
                    <a:pt x="34036" y="142748"/>
                  </a:lnTo>
                  <a:lnTo>
                    <a:pt x="0" y="313816"/>
                  </a:lnTo>
                  <a:lnTo>
                    <a:pt x="171068" y="279653"/>
                  </a:lnTo>
                  <a:lnTo>
                    <a:pt x="136778" y="245490"/>
                  </a:lnTo>
                  <a:lnTo>
                    <a:pt x="313816" y="68452"/>
                  </a:lnTo>
                  <a:lnTo>
                    <a:pt x="245237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4" name="object 34"/>
          <p:cNvGrpSpPr/>
          <p:nvPr/>
        </p:nvGrpSpPr>
        <p:grpSpPr>
          <a:xfrm>
            <a:off x="5963221" y="5211635"/>
            <a:ext cx="323850" cy="323215"/>
            <a:chOff x="5963221" y="5211635"/>
            <a:chExt cx="323850" cy="323215"/>
          </a:xfrm>
        </p:grpSpPr>
        <p:sp>
          <p:nvSpPr>
            <p:cNvPr id="35" name="object 35"/>
            <p:cNvSpPr/>
            <p:nvPr/>
          </p:nvSpPr>
          <p:spPr>
            <a:xfrm>
              <a:off x="5967984" y="5216397"/>
              <a:ext cx="314325" cy="313690"/>
            </a:xfrm>
            <a:custGeom>
              <a:avLst/>
              <a:gdLst/>
              <a:ahLst/>
              <a:cxnLst/>
              <a:rect l="l" t="t" r="r" b="b"/>
              <a:pathLst>
                <a:path w="314325" h="313689">
                  <a:moveTo>
                    <a:pt x="68579" y="0"/>
                  </a:moveTo>
                  <a:lnTo>
                    <a:pt x="0" y="68452"/>
                  </a:lnTo>
                  <a:lnTo>
                    <a:pt x="177037" y="245363"/>
                  </a:lnTo>
                  <a:lnTo>
                    <a:pt x="142748" y="279653"/>
                  </a:lnTo>
                  <a:lnTo>
                    <a:pt x="313816" y="313689"/>
                  </a:lnTo>
                  <a:lnTo>
                    <a:pt x="279780" y="142747"/>
                  </a:lnTo>
                  <a:lnTo>
                    <a:pt x="245490" y="176910"/>
                  </a:lnTo>
                  <a:lnTo>
                    <a:pt x="68579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5967984" y="5216397"/>
              <a:ext cx="314325" cy="313690"/>
            </a:xfrm>
            <a:custGeom>
              <a:avLst/>
              <a:gdLst/>
              <a:ahLst/>
              <a:cxnLst/>
              <a:rect l="l" t="t" r="r" b="b"/>
              <a:pathLst>
                <a:path w="314325" h="313689">
                  <a:moveTo>
                    <a:pt x="68579" y="0"/>
                  </a:moveTo>
                  <a:lnTo>
                    <a:pt x="245490" y="176910"/>
                  </a:lnTo>
                  <a:lnTo>
                    <a:pt x="279780" y="142747"/>
                  </a:lnTo>
                  <a:lnTo>
                    <a:pt x="313816" y="313689"/>
                  </a:lnTo>
                  <a:lnTo>
                    <a:pt x="142748" y="279653"/>
                  </a:lnTo>
                  <a:lnTo>
                    <a:pt x="177037" y="245363"/>
                  </a:lnTo>
                  <a:lnTo>
                    <a:pt x="0" y="68452"/>
                  </a:lnTo>
                  <a:lnTo>
                    <a:pt x="68579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7" name="object 37"/>
          <p:cNvGrpSpPr/>
          <p:nvPr/>
        </p:nvGrpSpPr>
        <p:grpSpPr>
          <a:xfrm>
            <a:off x="7177087" y="5211635"/>
            <a:ext cx="323215" cy="323215"/>
            <a:chOff x="7177087" y="5211635"/>
            <a:chExt cx="323215" cy="323215"/>
          </a:xfrm>
        </p:grpSpPr>
        <p:sp>
          <p:nvSpPr>
            <p:cNvPr id="38" name="object 38"/>
            <p:cNvSpPr/>
            <p:nvPr/>
          </p:nvSpPr>
          <p:spPr>
            <a:xfrm>
              <a:off x="7181850" y="5216397"/>
              <a:ext cx="313690" cy="313690"/>
            </a:xfrm>
            <a:custGeom>
              <a:avLst/>
              <a:gdLst/>
              <a:ahLst/>
              <a:cxnLst/>
              <a:rect l="l" t="t" r="r" b="b"/>
              <a:pathLst>
                <a:path w="313690" h="313689">
                  <a:moveTo>
                    <a:pt x="245236" y="0"/>
                  </a:moveTo>
                  <a:lnTo>
                    <a:pt x="68199" y="176910"/>
                  </a:lnTo>
                  <a:lnTo>
                    <a:pt x="34035" y="142747"/>
                  </a:lnTo>
                  <a:lnTo>
                    <a:pt x="0" y="313689"/>
                  </a:lnTo>
                  <a:lnTo>
                    <a:pt x="170942" y="279653"/>
                  </a:lnTo>
                  <a:lnTo>
                    <a:pt x="136778" y="245363"/>
                  </a:lnTo>
                  <a:lnTo>
                    <a:pt x="313690" y="68452"/>
                  </a:lnTo>
                  <a:lnTo>
                    <a:pt x="245236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7181850" y="5216397"/>
              <a:ext cx="313690" cy="313690"/>
            </a:xfrm>
            <a:custGeom>
              <a:avLst/>
              <a:gdLst/>
              <a:ahLst/>
              <a:cxnLst/>
              <a:rect l="l" t="t" r="r" b="b"/>
              <a:pathLst>
                <a:path w="313690" h="313689">
                  <a:moveTo>
                    <a:pt x="245236" y="0"/>
                  </a:moveTo>
                  <a:lnTo>
                    <a:pt x="68199" y="176910"/>
                  </a:lnTo>
                  <a:lnTo>
                    <a:pt x="34035" y="142747"/>
                  </a:lnTo>
                  <a:lnTo>
                    <a:pt x="0" y="313689"/>
                  </a:lnTo>
                  <a:lnTo>
                    <a:pt x="170942" y="279653"/>
                  </a:lnTo>
                  <a:lnTo>
                    <a:pt x="136778" y="245363"/>
                  </a:lnTo>
                  <a:lnTo>
                    <a:pt x="313690" y="68452"/>
                  </a:lnTo>
                  <a:lnTo>
                    <a:pt x="245236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0" name="object 40"/>
          <p:cNvSpPr txBox="1"/>
          <p:nvPr/>
        </p:nvSpPr>
        <p:spPr>
          <a:xfrm>
            <a:off x="7300721" y="1802129"/>
            <a:ext cx="1297305" cy="755650"/>
          </a:xfrm>
          <a:prstGeom prst="rect">
            <a:avLst/>
          </a:prstGeom>
          <a:solidFill>
            <a:srgbClr val="FFFF66"/>
          </a:solidFill>
          <a:ln w="16764">
            <a:solidFill>
              <a:srgbClr val="000000"/>
            </a:solidFill>
          </a:ln>
        </p:spPr>
        <p:txBody>
          <a:bodyPr vert="horz" wrap="square" lIns="0" tIns="28575" rIns="0" bIns="0" rtlCol="0">
            <a:spAutoFit/>
          </a:bodyPr>
          <a:lstStyle/>
          <a:p>
            <a:pPr marL="165100" marR="159385" indent="114300">
              <a:lnSpc>
                <a:spcPct val="100000"/>
              </a:lnSpc>
              <a:spcBef>
                <a:spcPts val="225"/>
              </a:spcBef>
            </a:pPr>
            <a:r>
              <a:rPr sz="2000" dirty="0">
                <a:latin typeface="Arial"/>
                <a:cs typeface="Arial"/>
              </a:rPr>
              <a:t>Threat  s</a:t>
            </a:r>
            <a:r>
              <a:rPr sz="2000" spc="10" dirty="0">
                <a:latin typeface="Arial"/>
                <a:cs typeface="Arial"/>
              </a:rPr>
              <a:t>c</a:t>
            </a:r>
            <a:r>
              <a:rPr sz="2000" dirty="0">
                <a:latin typeface="Arial"/>
                <a:cs typeface="Arial"/>
              </a:rPr>
              <a:t>ena</a:t>
            </a:r>
            <a:r>
              <a:rPr sz="2000" spc="5" dirty="0">
                <a:latin typeface="Arial"/>
                <a:cs typeface="Arial"/>
              </a:rPr>
              <a:t>r</a:t>
            </a:r>
            <a:r>
              <a:rPr sz="2000" dirty="0">
                <a:latin typeface="Arial"/>
                <a:cs typeface="Arial"/>
              </a:rPr>
              <a:t>io</a:t>
            </a:r>
            <a:endParaRPr sz="2000">
              <a:latin typeface="Arial"/>
              <a:cs typeface="Arial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4360545" y="1441069"/>
            <a:ext cx="441959" cy="384175"/>
          </a:xfrm>
          <a:custGeom>
            <a:avLst/>
            <a:gdLst/>
            <a:ahLst/>
            <a:cxnLst/>
            <a:rect l="l" t="t" r="r" b="b"/>
            <a:pathLst>
              <a:path w="441960" h="384175">
                <a:moveTo>
                  <a:pt x="12953" y="0"/>
                </a:moveTo>
                <a:lnTo>
                  <a:pt x="0" y="14985"/>
                </a:lnTo>
                <a:lnTo>
                  <a:pt x="59943" y="66801"/>
                </a:lnTo>
                <a:lnTo>
                  <a:pt x="72897" y="51815"/>
                </a:lnTo>
                <a:lnTo>
                  <a:pt x="12953" y="0"/>
                </a:lnTo>
                <a:close/>
              </a:path>
              <a:path w="441960" h="384175">
                <a:moveTo>
                  <a:pt x="117855" y="90677"/>
                </a:moveTo>
                <a:lnTo>
                  <a:pt x="104901" y="105663"/>
                </a:lnTo>
                <a:lnTo>
                  <a:pt x="164845" y="157606"/>
                </a:lnTo>
                <a:lnTo>
                  <a:pt x="177800" y="142620"/>
                </a:lnTo>
                <a:lnTo>
                  <a:pt x="117855" y="90677"/>
                </a:lnTo>
                <a:close/>
              </a:path>
              <a:path w="441960" h="384175">
                <a:moveTo>
                  <a:pt x="222757" y="181482"/>
                </a:moveTo>
                <a:lnTo>
                  <a:pt x="209803" y="196468"/>
                </a:lnTo>
                <a:lnTo>
                  <a:pt x="269747" y="248284"/>
                </a:lnTo>
                <a:lnTo>
                  <a:pt x="282701" y="233298"/>
                </a:lnTo>
                <a:lnTo>
                  <a:pt x="222757" y="181482"/>
                </a:lnTo>
                <a:close/>
              </a:path>
              <a:path w="441960" h="384175">
                <a:moveTo>
                  <a:pt x="338866" y="308128"/>
                </a:moveTo>
                <a:lnTo>
                  <a:pt x="320420" y="329438"/>
                </a:lnTo>
                <a:lnTo>
                  <a:pt x="441451" y="383666"/>
                </a:lnTo>
                <a:lnTo>
                  <a:pt x="398747" y="316483"/>
                </a:lnTo>
                <a:lnTo>
                  <a:pt x="348488" y="316483"/>
                </a:lnTo>
                <a:lnTo>
                  <a:pt x="338866" y="308128"/>
                </a:lnTo>
                <a:close/>
              </a:path>
              <a:path w="441960" h="384175">
                <a:moveTo>
                  <a:pt x="351831" y="293152"/>
                </a:moveTo>
                <a:lnTo>
                  <a:pt x="338866" y="308128"/>
                </a:lnTo>
                <a:lnTo>
                  <a:pt x="348488" y="316483"/>
                </a:lnTo>
                <a:lnTo>
                  <a:pt x="361441" y="301497"/>
                </a:lnTo>
                <a:lnTo>
                  <a:pt x="351831" y="293152"/>
                </a:lnTo>
                <a:close/>
              </a:path>
              <a:path w="441960" h="384175">
                <a:moveTo>
                  <a:pt x="370331" y="271779"/>
                </a:moveTo>
                <a:lnTo>
                  <a:pt x="351831" y="293152"/>
                </a:lnTo>
                <a:lnTo>
                  <a:pt x="361441" y="301497"/>
                </a:lnTo>
                <a:lnTo>
                  <a:pt x="348488" y="316483"/>
                </a:lnTo>
                <a:lnTo>
                  <a:pt x="398747" y="316483"/>
                </a:lnTo>
                <a:lnTo>
                  <a:pt x="370331" y="271779"/>
                </a:lnTo>
                <a:close/>
              </a:path>
              <a:path w="441960" h="384175">
                <a:moveTo>
                  <a:pt x="327659" y="272160"/>
                </a:moveTo>
                <a:lnTo>
                  <a:pt x="314705" y="287146"/>
                </a:lnTo>
                <a:lnTo>
                  <a:pt x="338866" y="308128"/>
                </a:lnTo>
                <a:lnTo>
                  <a:pt x="351831" y="293152"/>
                </a:lnTo>
                <a:lnTo>
                  <a:pt x="327659" y="27216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 txBox="1">
            <a:spLocks noGrp="1"/>
          </p:cNvSpPr>
          <p:nvPr>
            <p:ph type="ftr" sz="quarter" idx="4294967295"/>
          </p:nvPr>
        </p:nvSpPr>
        <p:spPr>
          <a:xfrm>
            <a:off x="535940" y="6290385"/>
            <a:ext cx="1339850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endParaRPr dirty="0"/>
          </a:p>
        </p:txBody>
      </p:sp>
      <p:sp>
        <p:nvSpPr>
          <p:cNvPr id="43" name="object 43"/>
          <p:cNvSpPr txBox="1">
            <a:spLocks noGrp="1"/>
          </p:cNvSpPr>
          <p:nvPr>
            <p:ph type="dt" sz="half" idx="4294967295"/>
          </p:nvPr>
        </p:nvSpPr>
        <p:spPr>
          <a:xfrm>
            <a:off x="4030471" y="6290385"/>
            <a:ext cx="1161414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endParaRPr spc="-5" dirty="0"/>
          </a:p>
        </p:txBody>
      </p:sp>
      <p:sp>
        <p:nvSpPr>
          <p:cNvPr id="44" name="object 4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80"/>
              </a:spcBef>
            </a:pPr>
            <a:fld id="{81D60167-4931-47E6-BA6A-407CBD079E47}" type="slidenum">
              <a:rPr dirty="0"/>
              <a:t>4</a:t>
            </a:fld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417321"/>
            <a:ext cx="634301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>
                <a:solidFill>
                  <a:srgbClr val="333399"/>
                </a:solidFill>
              </a:rPr>
              <a:t>BCP </a:t>
            </a:r>
            <a:r>
              <a:rPr spc="-5" dirty="0">
                <a:solidFill>
                  <a:srgbClr val="333399"/>
                </a:solidFill>
              </a:rPr>
              <a:t>Management </a:t>
            </a:r>
            <a:r>
              <a:rPr dirty="0">
                <a:solidFill>
                  <a:srgbClr val="333399"/>
                </a:solidFill>
              </a:rPr>
              <a:t>(same </a:t>
            </a:r>
            <a:r>
              <a:rPr spc="-5" dirty="0">
                <a:solidFill>
                  <a:srgbClr val="333399"/>
                </a:solidFill>
              </a:rPr>
              <a:t>as</a:t>
            </a:r>
            <a:r>
              <a:rPr spc="-110" dirty="0">
                <a:solidFill>
                  <a:srgbClr val="333399"/>
                </a:solidFill>
              </a:rPr>
              <a:t> </a:t>
            </a:r>
            <a:r>
              <a:rPr dirty="0">
                <a:solidFill>
                  <a:srgbClr val="333399"/>
                </a:solidFill>
              </a:rPr>
              <a:t>IRBC)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037653" y="1481137"/>
            <a:ext cx="2026285" cy="1521460"/>
            <a:chOff x="1037653" y="1481137"/>
            <a:chExt cx="2026285" cy="1521460"/>
          </a:xfrm>
        </p:grpSpPr>
        <p:sp>
          <p:nvSpPr>
            <p:cNvPr id="4" name="object 4"/>
            <p:cNvSpPr/>
            <p:nvPr/>
          </p:nvSpPr>
          <p:spPr>
            <a:xfrm>
              <a:off x="1042416" y="1485900"/>
              <a:ext cx="2016760" cy="1511935"/>
            </a:xfrm>
            <a:custGeom>
              <a:avLst/>
              <a:gdLst/>
              <a:ahLst/>
              <a:cxnLst/>
              <a:rect l="l" t="t" r="r" b="b"/>
              <a:pathLst>
                <a:path w="2016760" h="1511935">
                  <a:moveTo>
                    <a:pt x="2016252" y="0"/>
                  </a:moveTo>
                  <a:lnTo>
                    <a:pt x="0" y="0"/>
                  </a:lnTo>
                  <a:lnTo>
                    <a:pt x="0" y="1511808"/>
                  </a:lnTo>
                  <a:lnTo>
                    <a:pt x="2016252" y="1511808"/>
                  </a:lnTo>
                  <a:lnTo>
                    <a:pt x="2016252" y="0"/>
                  </a:lnTo>
                  <a:close/>
                </a:path>
              </a:pathLst>
            </a:custGeom>
            <a:solidFill>
              <a:srgbClr val="BADF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042416" y="1485900"/>
              <a:ext cx="2016760" cy="1511935"/>
            </a:xfrm>
            <a:custGeom>
              <a:avLst/>
              <a:gdLst/>
              <a:ahLst/>
              <a:cxnLst/>
              <a:rect l="l" t="t" r="r" b="b"/>
              <a:pathLst>
                <a:path w="2016760" h="1511935">
                  <a:moveTo>
                    <a:pt x="0" y="1511808"/>
                  </a:moveTo>
                  <a:lnTo>
                    <a:pt x="2016252" y="1511808"/>
                  </a:lnTo>
                  <a:lnTo>
                    <a:pt x="2016252" y="0"/>
                  </a:lnTo>
                  <a:lnTo>
                    <a:pt x="0" y="0"/>
                  </a:lnTo>
                  <a:lnTo>
                    <a:pt x="0" y="1511808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1046988" y="1513078"/>
            <a:ext cx="2007235" cy="1397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763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BCP</a:t>
            </a:r>
            <a:r>
              <a:rPr sz="1800" b="1" spc="-3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Policy</a:t>
            </a:r>
            <a:endParaRPr sz="1800">
              <a:latin typeface="Arial"/>
              <a:cs typeface="Arial"/>
            </a:endParaRPr>
          </a:p>
          <a:p>
            <a:pPr marL="230504" indent="-143510">
              <a:lnSpc>
                <a:spcPct val="100000"/>
              </a:lnSpc>
              <a:buChar char="•"/>
              <a:tabLst>
                <a:tab pos="231140" algn="l"/>
              </a:tabLst>
            </a:pPr>
            <a:r>
              <a:rPr sz="1800" dirty="0">
                <a:latin typeface="Arial"/>
                <a:cs typeface="Arial"/>
              </a:rPr>
              <a:t>Mgmt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approval</a:t>
            </a:r>
            <a:endParaRPr sz="1800">
              <a:latin typeface="Arial"/>
              <a:cs typeface="Arial"/>
            </a:endParaRPr>
          </a:p>
          <a:p>
            <a:pPr marL="230504" indent="-143510">
              <a:lnSpc>
                <a:spcPct val="100000"/>
              </a:lnSpc>
              <a:buChar char="•"/>
              <a:tabLst>
                <a:tab pos="231140" algn="l"/>
              </a:tabLst>
            </a:pPr>
            <a:r>
              <a:rPr sz="1800" spc="-5" dirty="0">
                <a:latin typeface="Arial"/>
                <a:cs typeface="Arial"/>
              </a:rPr>
              <a:t>Scope</a:t>
            </a:r>
            <a:endParaRPr sz="1800">
              <a:latin typeface="Arial"/>
              <a:cs typeface="Arial"/>
            </a:endParaRPr>
          </a:p>
          <a:p>
            <a:pPr marL="230504" indent="-143510">
              <a:lnSpc>
                <a:spcPct val="100000"/>
              </a:lnSpc>
              <a:buChar char="•"/>
              <a:tabLst>
                <a:tab pos="231140" algn="l"/>
              </a:tabLst>
            </a:pPr>
            <a:r>
              <a:rPr sz="1800" spc="-5" dirty="0">
                <a:latin typeface="Arial"/>
                <a:cs typeface="Arial"/>
              </a:rPr>
              <a:t>Responsibility</a:t>
            </a:r>
            <a:endParaRPr sz="1800">
              <a:latin typeface="Arial"/>
              <a:cs typeface="Arial"/>
            </a:endParaRPr>
          </a:p>
          <a:p>
            <a:pPr marL="226060" indent="-139065">
              <a:lnSpc>
                <a:spcPct val="100000"/>
              </a:lnSpc>
              <a:buChar char="•"/>
              <a:tabLst>
                <a:tab pos="226695" algn="l"/>
              </a:tabLst>
            </a:pPr>
            <a:r>
              <a:rPr sz="1800" spc="-45" dirty="0">
                <a:latin typeface="Arial"/>
                <a:cs typeface="Arial"/>
              </a:rPr>
              <a:t>Teams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3629977" y="1481137"/>
            <a:ext cx="2026285" cy="1521460"/>
            <a:chOff x="3629977" y="1481137"/>
            <a:chExt cx="2026285" cy="1521460"/>
          </a:xfrm>
        </p:grpSpPr>
        <p:sp>
          <p:nvSpPr>
            <p:cNvPr id="8" name="object 8"/>
            <p:cNvSpPr/>
            <p:nvPr/>
          </p:nvSpPr>
          <p:spPr>
            <a:xfrm>
              <a:off x="3634740" y="1485900"/>
              <a:ext cx="2016760" cy="1511935"/>
            </a:xfrm>
            <a:custGeom>
              <a:avLst/>
              <a:gdLst/>
              <a:ahLst/>
              <a:cxnLst/>
              <a:rect l="l" t="t" r="r" b="b"/>
              <a:pathLst>
                <a:path w="2016760" h="1511935">
                  <a:moveTo>
                    <a:pt x="2016252" y="0"/>
                  </a:moveTo>
                  <a:lnTo>
                    <a:pt x="0" y="0"/>
                  </a:lnTo>
                  <a:lnTo>
                    <a:pt x="0" y="1511808"/>
                  </a:lnTo>
                  <a:lnTo>
                    <a:pt x="2016252" y="1511808"/>
                  </a:lnTo>
                  <a:lnTo>
                    <a:pt x="2016252" y="0"/>
                  </a:lnTo>
                  <a:close/>
                </a:path>
              </a:pathLst>
            </a:custGeom>
            <a:solidFill>
              <a:srgbClr val="BADF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634740" y="1485900"/>
              <a:ext cx="2016760" cy="1511935"/>
            </a:xfrm>
            <a:custGeom>
              <a:avLst/>
              <a:gdLst/>
              <a:ahLst/>
              <a:cxnLst/>
              <a:rect l="l" t="t" r="r" b="b"/>
              <a:pathLst>
                <a:path w="2016760" h="1511935">
                  <a:moveTo>
                    <a:pt x="0" y="1511808"/>
                  </a:moveTo>
                  <a:lnTo>
                    <a:pt x="2016252" y="1511808"/>
                  </a:lnTo>
                  <a:lnTo>
                    <a:pt x="2016252" y="0"/>
                  </a:lnTo>
                  <a:lnTo>
                    <a:pt x="0" y="0"/>
                  </a:lnTo>
                  <a:lnTo>
                    <a:pt x="0" y="1511808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3639311" y="1513078"/>
            <a:ext cx="2007235" cy="1397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7630" marR="95885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Business</a:t>
            </a:r>
            <a:r>
              <a:rPr sz="1800" b="1" spc="-5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Impact  </a:t>
            </a:r>
            <a:r>
              <a:rPr sz="1800" b="1" spc="-10" dirty="0">
                <a:latin typeface="Arial"/>
                <a:cs typeface="Arial"/>
              </a:rPr>
              <a:t>Analysis</a:t>
            </a:r>
            <a:r>
              <a:rPr sz="1800" b="1" spc="30" dirty="0">
                <a:latin typeface="Arial"/>
                <a:cs typeface="Arial"/>
              </a:rPr>
              <a:t> </a:t>
            </a:r>
            <a:r>
              <a:rPr sz="1800" b="1" spc="-15" dirty="0">
                <a:latin typeface="Arial"/>
                <a:cs typeface="Arial"/>
              </a:rPr>
              <a:t>(BIA)</a:t>
            </a:r>
            <a:endParaRPr sz="1800">
              <a:latin typeface="Arial"/>
              <a:cs typeface="Arial"/>
            </a:endParaRPr>
          </a:p>
          <a:p>
            <a:pPr marL="231140" indent="-144145">
              <a:lnSpc>
                <a:spcPct val="100000"/>
              </a:lnSpc>
              <a:buChar char="•"/>
              <a:tabLst>
                <a:tab pos="231775" algn="l"/>
              </a:tabLst>
            </a:pPr>
            <a:r>
              <a:rPr sz="1800" spc="-5" dirty="0">
                <a:latin typeface="Arial"/>
                <a:cs typeface="Arial"/>
              </a:rPr>
              <a:t>Critical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functions</a:t>
            </a:r>
            <a:endParaRPr sz="1800">
              <a:latin typeface="Arial"/>
              <a:cs typeface="Arial"/>
            </a:endParaRPr>
          </a:p>
          <a:p>
            <a:pPr marL="231140" indent="-144145">
              <a:lnSpc>
                <a:spcPct val="100000"/>
              </a:lnSpc>
              <a:buChar char="•"/>
              <a:tabLst>
                <a:tab pos="231775" algn="l"/>
              </a:tabLst>
            </a:pPr>
            <a:r>
              <a:rPr sz="1800" dirty="0">
                <a:latin typeface="Arial"/>
                <a:cs typeface="Arial"/>
              </a:rPr>
              <a:t>MTD</a:t>
            </a:r>
            <a:endParaRPr sz="1800">
              <a:latin typeface="Arial"/>
              <a:cs typeface="Arial"/>
            </a:endParaRPr>
          </a:p>
          <a:p>
            <a:pPr marL="231140" indent="-144145">
              <a:lnSpc>
                <a:spcPct val="100000"/>
              </a:lnSpc>
              <a:buChar char="•"/>
              <a:tabLst>
                <a:tab pos="231775" algn="l"/>
              </a:tabLst>
            </a:pPr>
            <a:r>
              <a:rPr sz="1800" spc="-5" dirty="0">
                <a:latin typeface="Arial"/>
                <a:cs typeface="Arial"/>
              </a:rPr>
              <a:t>Risks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6153721" y="1481137"/>
            <a:ext cx="2384425" cy="1521460"/>
            <a:chOff x="6153721" y="1481137"/>
            <a:chExt cx="2384425" cy="1521460"/>
          </a:xfrm>
        </p:grpSpPr>
        <p:sp>
          <p:nvSpPr>
            <p:cNvPr id="12" name="object 12"/>
            <p:cNvSpPr/>
            <p:nvPr/>
          </p:nvSpPr>
          <p:spPr>
            <a:xfrm>
              <a:off x="6158484" y="1485900"/>
              <a:ext cx="2374900" cy="1511935"/>
            </a:xfrm>
            <a:custGeom>
              <a:avLst/>
              <a:gdLst/>
              <a:ahLst/>
              <a:cxnLst/>
              <a:rect l="l" t="t" r="r" b="b"/>
              <a:pathLst>
                <a:path w="2374900" h="1511935">
                  <a:moveTo>
                    <a:pt x="2374391" y="0"/>
                  </a:moveTo>
                  <a:lnTo>
                    <a:pt x="0" y="0"/>
                  </a:lnTo>
                  <a:lnTo>
                    <a:pt x="0" y="1511808"/>
                  </a:lnTo>
                  <a:lnTo>
                    <a:pt x="2374391" y="1511808"/>
                  </a:lnTo>
                  <a:lnTo>
                    <a:pt x="2374391" y="0"/>
                  </a:lnTo>
                  <a:close/>
                </a:path>
              </a:pathLst>
            </a:custGeom>
            <a:solidFill>
              <a:srgbClr val="BADF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6158484" y="1485900"/>
              <a:ext cx="2374900" cy="1511935"/>
            </a:xfrm>
            <a:custGeom>
              <a:avLst/>
              <a:gdLst/>
              <a:ahLst/>
              <a:cxnLst/>
              <a:rect l="l" t="t" r="r" b="b"/>
              <a:pathLst>
                <a:path w="2374900" h="1511935">
                  <a:moveTo>
                    <a:pt x="0" y="1511808"/>
                  </a:moveTo>
                  <a:lnTo>
                    <a:pt x="2374391" y="1511808"/>
                  </a:lnTo>
                  <a:lnTo>
                    <a:pt x="2374391" y="0"/>
                  </a:lnTo>
                  <a:lnTo>
                    <a:pt x="0" y="0"/>
                  </a:lnTo>
                  <a:lnTo>
                    <a:pt x="0" y="1511808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6163055" y="1513078"/>
            <a:ext cx="2365375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6995" marR="245745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Arial"/>
                <a:cs typeface="Arial"/>
              </a:rPr>
              <a:t>Identify</a:t>
            </a:r>
            <a:r>
              <a:rPr sz="1800" b="1" spc="-85" dirty="0">
                <a:latin typeface="Arial"/>
                <a:cs typeface="Arial"/>
              </a:rPr>
              <a:t> </a:t>
            </a:r>
            <a:r>
              <a:rPr sz="1800" b="1" spc="-10" dirty="0">
                <a:latin typeface="Arial"/>
                <a:cs typeface="Arial"/>
              </a:rPr>
              <a:t>Preventive  </a:t>
            </a:r>
            <a:r>
              <a:rPr sz="1800" b="1" dirty="0">
                <a:latin typeface="Arial"/>
                <a:cs typeface="Arial"/>
              </a:rPr>
              <a:t>Controls</a:t>
            </a:r>
            <a:endParaRPr sz="1800">
              <a:latin typeface="Arial"/>
              <a:cs typeface="Arial"/>
            </a:endParaRPr>
          </a:p>
          <a:p>
            <a:pPr marL="230504" indent="-144145">
              <a:lnSpc>
                <a:spcPct val="100000"/>
              </a:lnSpc>
              <a:buChar char="•"/>
              <a:tabLst>
                <a:tab pos="231140" algn="l"/>
              </a:tabLst>
            </a:pPr>
            <a:r>
              <a:rPr sz="1800" spc="-5" dirty="0">
                <a:latin typeface="Arial"/>
                <a:cs typeface="Arial"/>
              </a:rPr>
              <a:t>Implement</a:t>
            </a:r>
            <a:r>
              <a:rPr sz="1800" spc="-4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controls</a:t>
            </a:r>
            <a:endParaRPr sz="1800">
              <a:latin typeface="Arial"/>
              <a:cs typeface="Arial"/>
            </a:endParaRPr>
          </a:p>
          <a:p>
            <a:pPr marL="230504" indent="-144145">
              <a:lnSpc>
                <a:spcPct val="100000"/>
              </a:lnSpc>
              <a:buChar char="•"/>
              <a:tabLst>
                <a:tab pos="231140" algn="l"/>
              </a:tabLst>
            </a:pPr>
            <a:r>
              <a:rPr sz="1800" spc="-5" dirty="0">
                <a:latin typeface="Arial"/>
                <a:cs typeface="Arial"/>
              </a:rPr>
              <a:t>Mitigate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risks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534733" y="3569017"/>
            <a:ext cx="1594485" cy="1520190"/>
            <a:chOff x="534733" y="3569017"/>
            <a:chExt cx="1594485" cy="1520190"/>
          </a:xfrm>
        </p:grpSpPr>
        <p:sp>
          <p:nvSpPr>
            <p:cNvPr id="16" name="object 16"/>
            <p:cNvSpPr/>
            <p:nvPr/>
          </p:nvSpPr>
          <p:spPr>
            <a:xfrm>
              <a:off x="539495" y="3573779"/>
              <a:ext cx="1584960" cy="1510665"/>
            </a:xfrm>
            <a:custGeom>
              <a:avLst/>
              <a:gdLst/>
              <a:ahLst/>
              <a:cxnLst/>
              <a:rect l="l" t="t" r="r" b="b"/>
              <a:pathLst>
                <a:path w="1584960" h="1510664">
                  <a:moveTo>
                    <a:pt x="1584960" y="0"/>
                  </a:moveTo>
                  <a:lnTo>
                    <a:pt x="0" y="0"/>
                  </a:lnTo>
                  <a:lnTo>
                    <a:pt x="0" y="1510284"/>
                  </a:lnTo>
                  <a:lnTo>
                    <a:pt x="1584960" y="1510284"/>
                  </a:lnTo>
                  <a:lnTo>
                    <a:pt x="1584960" y="0"/>
                  </a:lnTo>
                  <a:close/>
                </a:path>
              </a:pathLst>
            </a:custGeom>
            <a:solidFill>
              <a:srgbClr val="BADF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39495" y="3573779"/>
              <a:ext cx="1584960" cy="1510665"/>
            </a:xfrm>
            <a:custGeom>
              <a:avLst/>
              <a:gdLst/>
              <a:ahLst/>
              <a:cxnLst/>
              <a:rect l="l" t="t" r="r" b="b"/>
              <a:pathLst>
                <a:path w="1584960" h="1510664">
                  <a:moveTo>
                    <a:pt x="0" y="1510284"/>
                  </a:moveTo>
                  <a:lnTo>
                    <a:pt x="1584960" y="1510284"/>
                  </a:lnTo>
                  <a:lnTo>
                    <a:pt x="1584960" y="0"/>
                  </a:lnTo>
                  <a:lnTo>
                    <a:pt x="0" y="0"/>
                  </a:lnTo>
                  <a:lnTo>
                    <a:pt x="0" y="1510284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544068" y="3601339"/>
            <a:ext cx="1576070" cy="1397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6995" marR="376555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latin typeface="Arial"/>
                <a:cs typeface="Arial"/>
              </a:rPr>
              <a:t>Recovery  </a:t>
            </a:r>
            <a:r>
              <a:rPr sz="1800" b="1" spc="-5" dirty="0">
                <a:latin typeface="Arial"/>
                <a:cs typeface="Arial"/>
              </a:rPr>
              <a:t>Str</a:t>
            </a:r>
            <a:r>
              <a:rPr sz="1800" b="1" spc="-15" dirty="0">
                <a:latin typeface="Arial"/>
                <a:cs typeface="Arial"/>
              </a:rPr>
              <a:t>a</a:t>
            </a:r>
            <a:r>
              <a:rPr sz="1800" b="1" dirty="0">
                <a:latin typeface="Arial"/>
                <a:cs typeface="Arial"/>
              </a:rPr>
              <a:t>tegies</a:t>
            </a:r>
            <a:endParaRPr sz="1800">
              <a:latin typeface="Arial"/>
              <a:cs typeface="Arial"/>
            </a:endParaRPr>
          </a:p>
          <a:p>
            <a:pPr marL="229870" indent="-143510">
              <a:lnSpc>
                <a:spcPct val="100000"/>
              </a:lnSpc>
              <a:buChar char="•"/>
              <a:tabLst>
                <a:tab pos="230504" algn="l"/>
              </a:tabLst>
            </a:pPr>
            <a:r>
              <a:rPr sz="1800" spc="-5" dirty="0">
                <a:latin typeface="Arial"/>
                <a:cs typeface="Arial"/>
              </a:rPr>
              <a:t>Processes</a:t>
            </a:r>
            <a:endParaRPr sz="1800">
              <a:latin typeface="Arial"/>
              <a:cs typeface="Arial"/>
            </a:endParaRPr>
          </a:p>
          <a:p>
            <a:pPr marL="229870" indent="-143510">
              <a:lnSpc>
                <a:spcPct val="100000"/>
              </a:lnSpc>
              <a:buChar char="•"/>
              <a:tabLst>
                <a:tab pos="230504" algn="l"/>
              </a:tabLst>
            </a:pPr>
            <a:r>
              <a:rPr sz="1800" spc="-5" dirty="0">
                <a:latin typeface="Arial"/>
                <a:cs typeface="Arial"/>
              </a:rPr>
              <a:t>Facilities</a:t>
            </a:r>
            <a:endParaRPr sz="1800">
              <a:latin typeface="Arial"/>
              <a:cs typeface="Arial"/>
            </a:endParaRPr>
          </a:p>
          <a:p>
            <a:pPr marL="229870" indent="-143510">
              <a:lnSpc>
                <a:spcPct val="100000"/>
              </a:lnSpc>
              <a:buChar char="•"/>
              <a:tabLst>
                <a:tab pos="230504" algn="l"/>
              </a:tabLst>
            </a:pPr>
            <a:r>
              <a:rPr sz="1800" spc="-5" dirty="0">
                <a:latin typeface="Arial"/>
                <a:cs typeface="Arial"/>
              </a:rPr>
              <a:t>Data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4998529" y="3569017"/>
            <a:ext cx="1811020" cy="1520190"/>
            <a:chOff x="4998529" y="3569017"/>
            <a:chExt cx="1811020" cy="1520190"/>
          </a:xfrm>
        </p:grpSpPr>
        <p:sp>
          <p:nvSpPr>
            <p:cNvPr id="20" name="object 20"/>
            <p:cNvSpPr/>
            <p:nvPr/>
          </p:nvSpPr>
          <p:spPr>
            <a:xfrm>
              <a:off x="5003291" y="3573779"/>
              <a:ext cx="1801495" cy="1510665"/>
            </a:xfrm>
            <a:custGeom>
              <a:avLst/>
              <a:gdLst/>
              <a:ahLst/>
              <a:cxnLst/>
              <a:rect l="l" t="t" r="r" b="b"/>
              <a:pathLst>
                <a:path w="1801495" h="1510664">
                  <a:moveTo>
                    <a:pt x="1801367" y="0"/>
                  </a:moveTo>
                  <a:lnTo>
                    <a:pt x="0" y="0"/>
                  </a:lnTo>
                  <a:lnTo>
                    <a:pt x="0" y="1510284"/>
                  </a:lnTo>
                  <a:lnTo>
                    <a:pt x="1801367" y="1510284"/>
                  </a:lnTo>
                  <a:lnTo>
                    <a:pt x="1801367" y="0"/>
                  </a:lnTo>
                  <a:close/>
                </a:path>
              </a:pathLst>
            </a:custGeom>
            <a:solidFill>
              <a:srgbClr val="BADF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5003291" y="3573779"/>
              <a:ext cx="1801495" cy="1510665"/>
            </a:xfrm>
            <a:custGeom>
              <a:avLst/>
              <a:gdLst/>
              <a:ahLst/>
              <a:cxnLst/>
              <a:rect l="l" t="t" r="r" b="b"/>
              <a:pathLst>
                <a:path w="1801495" h="1510664">
                  <a:moveTo>
                    <a:pt x="0" y="1510284"/>
                  </a:moveTo>
                  <a:lnTo>
                    <a:pt x="1801367" y="1510284"/>
                  </a:lnTo>
                  <a:lnTo>
                    <a:pt x="1801367" y="0"/>
                  </a:lnTo>
                  <a:lnTo>
                    <a:pt x="0" y="0"/>
                  </a:lnTo>
                  <a:lnTo>
                    <a:pt x="0" y="1510284"/>
                  </a:lnTo>
                  <a:close/>
                </a:path>
              </a:pathLst>
            </a:custGeom>
            <a:ln w="91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5007864" y="3601339"/>
            <a:ext cx="1792605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8265">
              <a:lnSpc>
                <a:spcPct val="100000"/>
              </a:lnSpc>
              <a:spcBef>
                <a:spcPts val="100"/>
              </a:spcBef>
            </a:pPr>
            <a:r>
              <a:rPr sz="1800" b="1" spc="-40" dirty="0">
                <a:latin typeface="Arial"/>
                <a:cs typeface="Arial"/>
              </a:rPr>
              <a:t>Test</a:t>
            </a:r>
            <a:r>
              <a:rPr sz="1800" b="1" spc="-1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BCP</a:t>
            </a:r>
            <a:endParaRPr sz="1800">
              <a:latin typeface="Arial"/>
              <a:cs typeface="Arial"/>
            </a:endParaRPr>
          </a:p>
          <a:p>
            <a:pPr marL="231140" indent="-143510">
              <a:lnSpc>
                <a:spcPct val="100000"/>
              </a:lnSpc>
              <a:buChar char="•"/>
              <a:tabLst>
                <a:tab pos="231775" algn="l"/>
              </a:tabLst>
            </a:pPr>
            <a:r>
              <a:rPr sz="1800" spc="-5" dirty="0">
                <a:latin typeface="Arial"/>
                <a:cs typeface="Arial"/>
              </a:rPr>
              <a:t>Exercises</a:t>
            </a:r>
            <a:endParaRPr sz="1800">
              <a:latin typeface="Arial"/>
              <a:cs typeface="Arial"/>
            </a:endParaRPr>
          </a:p>
          <a:p>
            <a:pPr marL="231140" indent="-143510">
              <a:lnSpc>
                <a:spcPct val="100000"/>
              </a:lnSpc>
              <a:buChar char="•"/>
              <a:tabLst>
                <a:tab pos="231775" algn="l"/>
              </a:tabLst>
            </a:pPr>
            <a:r>
              <a:rPr sz="1800" spc="-5" dirty="0">
                <a:latin typeface="Arial"/>
                <a:cs typeface="Arial"/>
              </a:rPr>
              <a:t>Improvements</a:t>
            </a:r>
            <a:endParaRPr sz="1800">
              <a:latin typeface="Arial"/>
              <a:cs typeface="Arial"/>
            </a:endParaRPr>
          </a:p>
          <a:p>
            <a:pPr marL="168910" indent="-81280">
              <a:lnSpc>
                <a:spcPct val="100000"/>
              </a:lnSpc>
              <a:buChar char="•"/>
              <a:tabLst>
                <a:tab pos="169545" algn="l"/>
              </a:tabLst>
            </a:pPr>
            <a:r>
              <a:rPr sz="1800" spc="-15" dirty="0">
                <a:latin typeface="Arial"/>
                <a:cs typeface="Arial"/>
              </a:rPr>
              <a:t>Training</a:t>
            </a:r>
            <a:endParaRPr sz="1800">
              <a:latin typeface="Arial"/>
              <a:cs typeface="Arial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7309104" y="3573779"/>
            <a:ext cx="1800225" cy="1510665"/>
          </a:xfrm>
          <a:custGeom>
            <a:avLst/>
            <a:gdLst/>
            <a:ahLst/>
            <a:cxnLst/>
            <a:rect l="l" t="t" r="r" b="b"/>
            <a:pathLst>
              <a:path w="1800225" h="1510664">
                <a:moveTo>
                  <a:pt x="1799844" y="0"/>
                </a:moveTo>
                <a:lnTo>
                  <a:pt x="0" y="0"/>
                </a:lnTo>
                <a:lnTo>
                  <a:pt x="0" y="1510284"/>
                </a:lnTo>
                <a:lnTo>
                  <a:pt x="1799844" y="1510284"/>
                </a:lnTo>
                <a:lnTo>
                  <a:pt x="1799844" y="0"/>
                </a:lnTo>
                <a:close/>
              </a:path>
            </a:pathLst>
          </a:custGeom>
          <a:solidFill>
            <a:srgbClr val="BADF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7309104" y="3573779"/>
            <a:ext cx="1800225" cy="1510665"/>
          </a:xfrm>
          <a:prstGeom prst="rect">
            <a:avLst/>
          </a:prstGeom>
          <a:ln w="9144">
            <a:solidFill>
              <a:srgbClr val="000000"/>
            </a:solidFill>
          </a:ln>
        </p:spPr>
        <p:txBody>
          <a:bodyPr vert="horz" wrap="square" lIns="0" tIns="40005" rIns="0" bIns="0" rtlCol="0">
            <a:spAutoFit/>
          </a:bodyPr>
          <a:lstStyle/>
          <a:p>
            <a:pPr marL="92710">
              <a:lnSpc>
                <a:spcPct val="100000"/>
              </a:lnSpc>
              <a:spcBef>
                <a:spcPts val="315"/>
              </a:spcBef>
            </a:pPr>
            <a:r>
              <a:rPr sz="1800" b="1" dirty="0">
                <a:latin typeface="Arial"/>
                <a:cs typeface="Arial"/>
              </a:rPr>
              <a:t>Maintain</a:t>
            </a:r>
            <a:r>
              <a:rPr sz="1800" b="1" spc="-25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BCP</a:t>
            </a:r>
            <a:endParaRPr sz="1800">
              <a:latin typeface="Arial"/>
              <a:cs typeface="Arial"/>
            </a:endParaRPr>
          </a:p>
          <a:p>
            <a:pPr marL="235585" indent="-143510">
              <a:lnSpc>
                <a:spcPct val="100000"/>
              </a:lnSpc>
              <a:buChar char="•"/>
              <a:tabLst>
                <a:tab pos="236220" algn="l"/>
              </a:tabLst>
            </a:pPr>
            <a:r>
              <a:rPr sz="1800" spc="-5" dirty="0">
                <a:latin typeface="Arial"/>
                <a:cs typeface="Arial"/>
              </a:rPr>
              <a:t>Integrate</a:t>
            </a:r>
            <a:endParaRPr sz="1800">
              <a:latin typeface="Arial"/>
              <a:cs typeface="Arial"/>
            </a:endParaRPr>
          </a:p>
          <a:p>
            <a:pPr marL="235585" indent="-143510">
              <a:lnSpc>
                <a:spcPct val="100000"/>
              </a:lnSpc>
              <a:buChar char="•"/>
              <a:tabLst>
                <a:tab pos="236220" algn="l"/>
              </a:tabLst>
            </a:pPr>
            <a:r>
              <a:rPr sz="1800" spc="-5" dirty="0">
                <a:latin typeface="Arial"/>
                <a:cs typeface="Arial"/>
              </a:rPr>
              <a:t>Update</a:t>
            </a:r>
            <a:endParaRPr sz="1800">
              <a:latin typeface="Arial"/>
              <a:cs typeface="Arial"/>
            </a:endParaRPr>
          </a:p>
          <a:p>
            <a:pPr marL="235585" indent="-143510">
              <a:lnSpc>
                <a:spcPct val="100000"/>
              </a:lnSpc>
              <a:buChar char="•"/>
              <a:tabLst>
                <a:tab pos="236220" algn="l"/>
              </a:tabLst>
            </a:pPr>
            <a:r>
              <a:rPr sz="1800" spc="-5" dirty="0">
                <a:latin typeface="Arial"/>
                <a:cs typeface="Arial"/>
              </a:rPr>
              <a:t>Distribute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77723" y="2235707"/>
            <a:ext cx="8712835" cy="2853055"/>
            <a:chOff x="77723" y="2235707"/>
            <a:chExt cx="8712835" cy="2853055"/>
          </a:xfrm>
        </p:grpSpPr>
        <p:sp>
          <p:nvSpPr>
            <p:cNvPr id="26" name="object 26"/>
            <p:cNvSpPr/>
            <p:nvPr/>
          </p:nvSpPr>
          <p:spPr>
            <a:xfrm>
              <a:off x="77724" y="2235707"/>
              <a:ext cx="8712835" cy="2313940"/>
            </a:xfrm>
            <a:custGeom>
              <a:avLst/>
              <a:gdLst/>
              <a:ahLst/>
              <a:cxnLst/>
              <a:rect l="l" t="t" r="r" b="b"/>
              <a:pathLst>
                <a:path w="8712835" h="2313940">
                  <a:moveTo>
                    <a:pt x="375831" y="2192401"/>
                  </a:moveTo>
                  <a:lnTo>
                    <a:pt x="252806" y="2192401"/>
                  </a:lnTo>
                  <a:lnTo>
                    <a:pt x="214668" y="2192401"/>
                  </a:lnTo>
                  <a:lnTo>
                    <a:pt x="212051" y="2267204"/>
                  </a:lnTo>
                  <a:lnTo>
                    <a:pt x="375831" y="2192401"/>
                  </a:lnTo>
                  <a:close/>
                </a:path>
                <a:path w="8712835" h="2313940">
                  <a:moveTo>
                    <a:pt x="2551176" y="2199132"/>
                  </a:moveTo>
                  <a:lnTo>
                    <a:pt x="2474976" y="2161032"/>
                  </a:lnTo>
                  <a:lnTo>
                    <a:pt x="2322576" y="2084832"/>
                  </a:lnTo>
                  <a:lnTo>
                    <a:pt x="2322576" y="2161032"/>
                  </a:lnTo>
                  <a:lnTo>
                    <a:pt x="2046732" y="2161032"/>
                  </a:lnTo>
                  <a:lnTo>
                    <a:pt x="2046732" y="2237232"/>
                  </a:lnTo>
                  <a:lnTo>
                    <a:pt x="2322576" y="2237232"/>
                  </a:lnTo>
                  <a:lnTo>
                    <a:pt x="2322576" y="2313432"/>
                  </a:lnTo>
                  <a:lnTo>
                    <a:pt x="2474976" y="2237232"/>
                  </a:lnTo>
                  <a:lnTo>
                    <a:pt x="2551176" y="2199132"/>
                  </a:lnTo>
                  <a:close/>
                </a:path>
                <a:path w="8712835" h="2313940">
                  <a:moveTo>
                    <a:pt x="3486912" y="114300"/>
                  </a:moveTo>
                  <a:lnTo>
                    <a:pt x="3410712" y="76200"/>
                  </a:lnTo>
                  <a:lnTo>
                    <a:pt x="3258312" y="0"/>
                  </a:lnTo>
                  <a:lnTo>
                    <a:pt x="3258312" y="76200"/>
                  </a:lnTo>
                  <a:lnTo>
                    <a:pt x="2980944" y="76200"/>
                  </a:lnTo>
                  <a:lnTo>
                    <a:pt x="2980944" y="152400"/>
                  </a:lnTo>
                  <a:lnTo>
                    <a:pt x="3258312" y="152400"/>
                  </a:lnTo>
                  <a:lnTo>
                    <a:pt x="3258312" y="228600"/>
                  </a:lnTo>
                  <a:lnTo>
                    <a:pt x="3410712" y="152400"/>
                  </a:lnTo>
                  <a:lnTo>
                    <a:pt x="3486912" y="114300"/>
                  </a:lnTo>
                  <a:close/>
                </a:path>
                <a:path w="8712835" h="2313940">
                  <a:moveTo>
                    <a:pt x="4927092" y="2199132"/>
                  </a:moveTo>
                  <a:lnTo>
                    <a:pt x="4850892" y="2161032"/>
                  </a:lnTo>
                  <a:lnTo>
                    <a:pt x="4698492" y="2084832"/>
                  </a:lnTo>
                  <a:lnTo>
                    <a:pt x="4698492" y="2161032"/>
                  </a:lnTo>
                  <a:lnTo>
                    <a:pt x="4422648" y="2161032"/>
                  </a:lnTo>
                  <a:lnTo>
                    <a:pt x="4422648" y="2237232"/>
                  </a:lnTo>
                  <a:lnTo>
                    <a:pt x="4698492" y="2237232"/>
                  </a:lnTo>
                  <a:lnTo>
                    <a:pt x="4698492" y="2313432"/>
                  </a:lnTo>
                  <a:lnTo>
                    <a:pt x="4850892" y="2237232"/>
                  </a:lnTo>
                  <a:lnTo>
                    <a:pt x="4927092" y="2199132"/>
                  </a:lnTo>
                  <a:close/>
                </a:path>
                <a:path w="8712835" h="2313940">
                  <a:moveTo>
                    <a:pt x="6079236" y="114300"/>
                  </a:moveTo>
                  <a:lnTo>
                    <a:pt x="6003036" y="76200"/>
                  </a:lnTo>
                  <a:lnTo>
                    <a:pt x="5850636" y="0"/>
                  </a:lnTo>
                  <a:lnTo>
                    <a:pt x="5850636" y="76200"/>
                  </a:lnTo>
                  <a:lnTo>
                    <a:pt x="5573268" y="76200"/>
                  </a:lnTo>
                  <a:lnTo>
                    <a:pt x="5573268" y="152400"/>
                  </a:lnTo>
                  <a:lnTo>
                    <a:pt x="5850636" y="152400"/>
                  </a:lnTo>
                  <a:lnTo>
                    <a:pt x="5850636" y="228600"/>
                  </a:lnTo>
                  <a:lnTo>
                    <a:pt x="6003036" y="152400"/>
                  </a:lnTo>
                  <a:lnTo>
                    <a:pt x="6079236" y="114300"/>
                  </a:lnTo>
                  <a:close/>
                </a:path>
                <a:path w="8712835" h="2313940">
                  <a:moveTo>
                    <a:pt x="7231380" y="2199132"/>
                  </a:moveTo>
                  <a:lnTo>
                    <a:pt x="7155180" y="2161032"/>
                  </a:lnTo>
                  <a:lnTo>
                    <a:pt x="7002780" y="2084832"/>
                  </a:lnTo>
                  <a:lnTo>
                    <a:pt x="7002780" y="2161032"/>
                  </a:lnTo>
                  <a:lnTo>
                    <a:pt x="6726936" y="2161032"/>
                  </a:lnTo>
                  <a:lnTo>
                    <a:pt x="6726936" y="2237232"/>
                  </a:lnTo>
                  <a:lnTo>
                    <a:pt x="7002780" y="2237232"/>
                  </a:lnTo>
                  <a:lnTo>
                    <a:pt x="7002780" y="2313432"/>
                  </a:lnTo>
                  <a:lnTo>
                    <a:pt x="7155180" y="2237232"/>
                  </a:lnTo>
                  <a:lnTo>
                    <a:pt x="7231380" y="2199132"/>
                  </a:lnTo>
                  <a:close/>
                </a:path>
                <a:path w="8712835" h="2313940">
                  <a:moveTo>
                    <a:pt x="8711057" y="114173"/>
                  </a:moveTo>
                  <a:lnTo>
                    <a:pt x="8708060" y="99402"/>
                  </a:lnTo>
                  <a:lnTo>
                    <a:pt x="8699906" y="87337"/>
                  </a:lnTo>
                  <a:lnTo>
                    <a:pt x="8687803" y="79197"/>
                  </a:lnTo>
                  <a:lnTo>
                    <a:pt x="8672957" y="76200"/>
                  </a:lnTo>
                  <a:lnTo>
                    <a:pt x="8453882" y="76200"/>
                  </a:lnTo>
                  <a:lnTo>
                    <a:pt x="8453882" y="152400"/>
                  </a:lnTo>
                  <a:lnTo>
                    <a:pt x="8634920" y="152400"/>
                  </a:lnTo>
                  <a:lnTo>
                    <a:pt x="8634857" y="114427"/>
                  </a:lnTo>
                  <a:lnTo>
                    <a:pt x="8711057" y="114427"/>
                  </a:lnTo>
                  <a:lnTo>
                    <a:pt x="8711057" y="114173"/>
                  </a:lnTo>
                  <a:close/>
                </a:path>
                <a:path w="8712835" h="2313940">
                  <a:moveTo>
                    <a:pt x="8712695" y="956818"/>
                  </a:moveTo>
                  <a:lnTo>
                    <a:pt x="8712632" y="918718"/>
                  </a:lnTo>
                  <a:lnTo>
                    <a:pt x="8711120" y="152400"/>
                  </a:lnTo>
                  <a:lnTo>
                    <a:pt x="8672957" y="152400"/>
                  </a:lnTo>
                  <a:lnTo>
                    <a:pt x="8634920" y="152400"/>
                  </a:lnTo>
                  <a:lnTo>
                    <a:pt x="8636432" y="918718"/>
                  </a:lnTo>
                  <a:lnTo>
                    <a:pt x="38100" y="918718"/>
                  </a:lnTo>
                  <a:lnTo>
                    <a:pt x="23266" y="921715"/>
                  </a:lnTo>
                  <a:lnTo>
                    <a:pt x="11150" y="929868"/>
                  </a:lnTo>
                  <a:lnTo>
                    <a:pt x="2984" y="941971"/>
                  </a:lnTo>
                  <a:lnTo>
                    <a:pt x="25" y="956691"/>
                  </a:lnTo>
                  <a:lnTo>
                    <a:pt x="0" y="2146808"/>
                  </a:lnTo>
                  <a:lnTo>
                    <a:pt x="2857" y="2161286"/>
                  </a:lnTo>
                  <a:lnTo>
                    <a:pt x="10680" y="2173224"/>
                  </a:lnTo>
                  <a:lnTo>
                    <a:pt x="22364" y="2181466"/>
                  </a:lnTo>
                  <a:lnTo>
                    <a:pt x="36753" y="2184781"/>
                  </a:lnTo>
                  <a:lnTo>
                    <a:pt x="214718" y="2191067"/>
                  </a:lnTo>
                  <a:lnTo>
                    <a:pt x="252844" y="2191067"/>
                  </a:lnTo>
                  <a:lnTo>
                    <a:pt x="378777" y="2191067"/>
                  </a:lnTo>
                  <a:lnTo>
                    <a:pt x="444525" y="2161032"/>
                  </a:lnTo>
                  <a:lnTo>
                    <a:pt x="220078" y="2038731"/>
                  </a:lnTo>
                  <a:lnTo>
                    <a:pt x="217398" y="2114994"/>
                  </a:lnTo>
                  <a:lnTo>
                    <a:pt x="76200" y="2110016"/>
                  </a:lnTo>
                  <a:lnTo>
                    <a:pt x="76200" y="2108708"/>
                  </a:lnTo>
                  <a:lnTo>
                    <a:pt x="76200" y="994918"/>
                  </a:lnTo>
                  <a:lnTo>
                    <a:pt x="8674608" y="994918"/>
                  </a:lnTo>
                  <a:lnTo>
                    <a:pt x="8709825" y="971321"/>
                  </a:lnTo>
                  <a:lnTo>
                    <a:pt x="8711971" y="964196"/>
                  </a:lnTo>
                  <a:lnTo>
                    <a:pt x="8712695" y="956818"/>
                  </a:lnTo>
                  <a:close/>
                </a:path>
              </a:pathLst>
            </a:custGeom>
            <a:solidFill>
              <a:srgbClr val="3366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2628900" y="3573779"/>
              <a:ext cx="1908175" cy="1510665"/>
            </a:xfrm>
            <a:custGeom>
              <a:avLst/>
              <a:gdLst/>
              <a:ahLst/>
              <a:cxnLst/>
              <a:rect l="l" t="t" r="r" b="b"/>
              <a:pathLst>
                <a:path w="1908175" h="1510664">
                  <a:moveTo>
                    <a:pt x="1656334" y="0"/>
                  </a:moveTo>
                  <a:lnTo>
                    <a:pt x="251713" y="0"/>
                  </a:lnTo>
                  <a:lnTo>
                    <a:pt x="206455" y="4053"/>
                  </a:lnTo>
                  <a:lnTo>
                    <a:pt x="163863" y="15742"/>
                  </a:lnTo>
                  <a:lnTo>
                    <a:pt x="124648" y="34355"/>
                  </a:lnTo>
                  <a:lnTo>
                    <a:pt x="89518" y="59184"/>
                  </a:lnTo>
                  <a:lnTo>
                    <a:pt x="59184" y="89518"/>
                  </a:lnTo>
                  <a:lnTo>
                    <a:pt x="34355" y="124648"/>
                  </a:lnTo>
                  <a:lnTo>
                    <a:pt x="15742" y="163863"/>
                  </a:lnTo>
                  <a:lnTo>
                    <a:pt x="4053" y="206455"/>
                  </a:lnTo>
                  <a:lnTo>
                    <a:pt x="0" y="251714"/>
                  </a:lnTo>
                  <a:lnTo>
                    <a:pt x="0" y="1258570"/>
                  </a:lnTo>
                  <a:lnTo>
                    <a:pt x="4053" y="1303828"/>
                  </a:lnTo>
                  <a:lnTo>
                    <a:pt x="15742" y="1346420"/>
                  </a:lnTo>
                  <a:lnTo>
                    <a:pt x="34355" y="1385635"/>
                  </a:lnTo>
                  <a:lnTo>
                    <a:pt x="59184" y="1420765"/>
                  </a:lnTo>
                  <a:lnTo>
                    <a:pt x="89518" y="1451099"/>
                  </a:lnTo>
                  <a:lnTo>
                    <a:pt x="124648" y="1475928"/>
                  </a:lnTo>
                  <a:lnTo>
                    <a:pt x="163863" y="1494541"/>
                  </a:lnTo>
                  <a:lnTo>
                    <a:pt x="206455" y="1506230"/>
                  </a:lnTo>
                  <a:lnTo>
                    <a:pt x="251713" y="1510284"/>
                  </a:lnTo>
                  <a:lnTo>
                    <a:pt x="1656334" y="1510284"/>
                  </a:lnTo>
                  <a:lnTo>
                    <a:pt x="1701592" y="1506230"/>
                  </a:lnTo>
                  <a:lnTo>
                    <a:pt x="1744184" y="1494541"/>
                  </a:lnTo>
                  <a:lnTo>
                    <a:pt x="1783399" y="1475928"/>
                  </a:lnTo>
                  <a:lnTo>
                    <a:pt x="1818529" y="1451099"/>
                  </a:lnTo>
                  <a:lnTo>
                    <a:pt x="1848863" y="1420765"/>
                  </a:lnTo>
                  <a:lnTo>
                    <a:pt x="1873692" y="1385635"/>
                  </a:lnTo>
                  <a:lnTo>
                    <a:pt x="1892305" y="1346420"/>
                  </a:lnTo>
                  <a:lnTo>
                    <a:pt x="1903994" y="1303828"/>
                  </a:lnTo>
                  <a:lnTo>
                    <a:pt x="1908048" y="1258570"/>
                  </a:lnTo>
                  <a:lnTo>
                    <a:pt x="1908048" y="251714"/>
                  </a:lnTo>
                  <a:lnTo>
                    <a:pt x="1903994" y="206455"/>
                  </a:lnTo>
                  <a:lnTo>
                    <a:pt x="1892305" y="163863"/>
                  </a:lnTo>
                  <a:lnTo>
                    <a:pt x="1873692" y="124648"/>
                  </a:lnTo>
                  <a:lnTo>
                    <a:pt x="1848863" y="89518"/>
                  </a:lnTo>
                  <a:lnTo>
                    <a:pt x="1818529" y="59184"/>
                  </a:lnTo>
                  <a:lnTo>
                    <a:pt x="1783399" y="34355"/>
                  </a:lnTo>
                  <a:lnTo>
                    <a:pt x="1744184" y="15742"/>
                  </a:lnTo>
                  <a:lnTo>
                    <a:pt x="1701592" y="4053"/>
                  </a:lnTo>
                  <a:lnTo>
                    <a:pt x="1656334" y="0"/>
                  </a:lnTo>
                  <a:close/>
                </a:path>
              </a:pathLst>
            </a:custGeom>
            <a:solidFill>
              <a:srgbClr val="00CC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2628900" y="3573779"/>
              <a:ext cx="1908175" cy="1510665"/>
            </a:xfrm>
            <a:custGeom>
              <a:avLst/>
              <a:gdLst/>
              <a:ahLst/>
              <a:cxnLst/>
              <a:rect l="l" t="t" r="r" b="b"/>
              <a:pathLst>
                <a:path w="1908175" h="1510664">
                  <a:moveTo>
                    <a:pt x="0" y="251714"/>
                  </a:moveTo>
                  <a:lnTo>
                    <a:pt x="4053" y="206455"/>
                  </a:lnTo>
                  <a:lnTo>
                    <a:pt x="15742" y="163863"/>
                  </a:lnTo>
                  <a:lnTo>
                    <a:pt x="34355" y="124648"/>
                  </a:lnTo>
                  <a:lnTo>
                    <a:pt x="59184" y="89518"/>
                  </a:lnTo>
                  <a:lnTo>
                    <a:pt x="89518" y="59184"/>
                  </a:lnTo>
                  <a:lnTo>
                    <a:pt x="124648" y="34355"/>
                  </a:lnTo>
                  <a:lnTo>
                    <a:pt x="163863" y="15742"/>
                  </a:lnTo>
                  <a:lnTo>
                    <a:pt x="206455" y="4053"/>
                  </a:lnTo>
                  <a:lnTo>
                    <a:pt x="251713" y="0"/>
                  </a:lnTo>
                  <a:lnTo>
                    <a:pt x="1656334" y="0"/>
                  </a:lnTo>
                  <a:lnTo>
                    <a:pt x="1701592" y="4053"/>
                  </a:lnTo>
                  <a:lnTo>
                    <a:pt x="1744184" y="15742"/>
                  </a:lnTo>
                  <a:lnTo>
                    <a:pt x="1783399" y="34355"/>
                  </a:lnTo>
                  <a:lnTo>
                    <a:pt x="1818529" y="59184"/>
                  </a:lnTo>
                  <a:lnTo>
                    <a:pt x="1848863" y="89518"/>
                  </a:lnTo>
                  <a:lnTo>
                    <a:pt x="1873692" y="124648"/>
                  </a:lnTo>
                  <a:lnTo>
                    <a:pt x="1892305" y="163863"/>
                  </a:lnTo>
                  <a:lnTo>
                    <a:pt x="1903994" y="206455"/>
                  </a:lnTo>
                  <a:lnTo>
                    <a:pt x="1908048" y="251714"/>
                  </a:lnTo>
                  <a:lnTo>
                    <a:pt x="1908048" y="1258570"/>
                  </a:lnTo>
                  <a:lnTo>
                    <a:pt x="1903994" y="1303828"/>
                  </a:lnTo>
                  <a:lnTo>
                    <a:pt x="1892305" y="1346420"/>
                  </a:lnTo>
                  <a:lnTo>
                    <a:pt x="1873692" y="1385635"/>
                  </a:lnTo>
                  <a:lnTo>
                    <a:pt x="1848863" y="1420765"/>
                  </a:lnTo>
                  <a:lnTo>
                    <a:pt x="1818529" y="1451099"/>
                  </a:lnTo>
                  <a:lnTo>
                    <a:pt x="1783399" y="1475928"/>
                  </a:lnTo>
                  <a:lnTo>
                    <a:pt x="1744184" y="1494541"/>
                  </a:lnTo>
                  <a:lnTo>
                    <a:pt x="1701592" y="1506230"/>
                  </a:lnTo>
                  <a:lnTo>
                    <a:pt x="1656334" y="1510284"/>
                  </a:lnTo>
                  <a:lnTo>
                    <a:pt x="251713" y="1510284"/>
                  </a:lnTo>
                  <a:lnTo>
                    <a:pt x="206455" y="1506230"/>
                  </a:lnTo>
                  <a:lnTo>
                    <a:pt x="163863" y="1494541"/>
                  </a:lnTo>
                  <a:lnTo>
                    <a:pt x="124648" y="1475928"/>
                  </a:lnTo>
                  <a:lnTo>
                    <a:pt x="89518" y="1451099"/>
                  </a:lnTo>
                  <a:lnTo>
                    <a:pt x="59184" y="1420765"/>
                  </a:lnTo>
                  <a:lnTo>
                    <a:pt x="34355" y="1385635"/>
                  </a:lnTo>
                  <a:lnTo>
                    <a:pt x="15742" y="1346420"/>
                  </a:lnTo>
                  <a:lnTo>
                    <a:pt x="4053" y="1303828"/>
                  </a:lnTo>
                  <a:lnTo>
                    <a:pt x="0" y="1258570"/>
                  </a:lnTo>
                  <a:lnTo>
                    <a:pt x="0" y="251714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612140" y="5285994"/>
            <a:ext cx="733552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25830" algn="l"/>
                <a:tab pos="4339590" algn="l"/>
              </a:tabLst>
            </a:pPr>
            <a:r>
              <a:rPr sz="1800" spc="-5" dirty="0">
                <a:latin typeface="Arial"/>
                <a:cs typeface="Arial"/>
              </a:rPr>
              <a:t>Source:	</a:t>
            </a:r>
            <a:r>
              <a:rPr sz="1800" dirty="0">
                <a:latin typeface="Arial"/>
                <a:cs typeface="Arial"/>
              </a:rPr>
              <a:t>NIST </a:t>
            </a:r>
            <a:r>
              <a:rPr sz="1800" spc="-5" dirty="0">
                <a:latin typeface="Arial"/>
                <a:cs typeface="Arial"/>
              </a:rPr>
              <a:t>Special</a:t>
            </a:r>
            <a:r>
              <a:rPr sz="180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Publication</a:t>
            </a:r>
            <a:r>
              <a:rPr sz="1800" spc="3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800-34	</a:t>
            </a:r>
            <a:r>
              <a:rPr sz="1800" spc="-30" dirty="0">
                <a:latin typeface="Arial"/>
                <a:cs typeface="Arial"/>
              </a:rPr>
              <a:t>rev.1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tabLst>
                <a:tab pos="6725920" algn="l"/>
              </a:tabLst>
            </a:pPr>
            <a:r>
              <a:rPr sz="1800" spc="-5" dirty="0">
                <a:latin typeface="Arial"/>
                <a:cs typeface="Arial"/>
              </a:rPr>
              <a:t>C</a:t>
            </a:r>
            <a:r>
              <a:rPr sz="1800" spc="-15" dirty="0">
                <a:latin typeface="Arial"/>
                <a:cs typeface="Arial"/>
              </a:rPr>
              <a:t>o</a:t>
            </a:r>
            <a:r>
              <a:rPr sz="1800" spc="-5" dirty="0">
                <a:latin typeface="Arial"/>
                <a:cs typeface="Arial"/>
              </a:rPr>
              <a:t>nti</a:t>
            </a:r>
            <a:r>
              <a:rPr sz="1800" spc="-15" dirty="0">
                <a:latin typeface="Arial"/>
                <a:cs typeface="Arial"/>
              </a:rPr>
              <a:t>n</a:t>
            </a:r>
            <a:r>
              <a:rPr sz="1800" spc="-5" dirty="0">
                <a:latin typeface="Arial"/>
                <a:cs typeface="Arial"/>
              </a:rPr>
              <a:t>g</a:t>
            </a:r>
            <a:r>
              <a:rPr sz="1800" spc="-15" dirty="0">
                <a:latin typeface="Arial"/>
                <a:cs typeface="Arial"/>
              </a:rPr>
              <a:t>e</a:t>
            </a:r>
            <a:r>
              <a:rPr sz="1800" spc="-5" dirty="0">
                <a:latin typeface="Arial"/>
                <a:cs typeface="Arial"/>
              </a:rPr>
              <a:t>ncy</a:t>
            </a:r>
            <a:r>
              <a:rPr sz="1800" spc="2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Pl</a:t>
            </a:r>
            <a:r>
              <a:rPr sz="1800" spc="-15" dirty="0">
                <a:latin typeface="Arial"/>
                <a:cs typeface="Arial"/>
              </a:rPr>
              <a:t>a</a:t>
            </a:r>
            <a:r>
              <a:rPr sz="1800" spc="-5" dirty="0">
                <a:latin typeface="Arial"/>
                <a:cs typeface="Arial"/>
              </a:rPr>
              <a:t>n</a:t>
            </a:r>
            <a:r>
              <a:rPr sz="1800" spc="-15" dirty="0">
                <a:latin typeface="Arial"/>
                <a:cs typeface="Arial"/>
              </a:rPr>
              <a:t>n</a:t>
            </a:r>
            <a:r>
              <a:rPr sz="1800" spc="-5" dirty="0">
                <a:latin typeface="Arial"/>
                <a:cs typeface="Arial"/>
              </a:rPr>
              <a:t>i</a:t>
            </a:r>
            <a:r>
              <a:rPr sz="1800" spc="-15" dirty="0">
                <a:latin typeface="Arial"/>
                <a:cs typeface="Arial"/>
              </a:rPr>
              <a:t>n</a:t>
            </a:r>
            <a:r>
              <a:rPr sz="1800" spc="-5" dirty="0">
                <a:latin typeface="Arial"/>
                <a:cs typeface="Arial"/>
              </a:rPr>
              <a:t>g</a:t>
            </a:r>
            <a:r>
              <a:rPr sz="1800" spc="2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Gui</a:t>
            </a:r>
            <a:r>
              <a:rPr sz="1800" spc="-15" dirty="0">
                <a:latin typeface="Arial"/>
                <a:cs typeface="Arial"/>
              </a:rPr>
              <a:t>d</a:t>
            </a:r>
            <a:r>
              <a:rPr sz="1800" spc="-5" dirty="0">
                <a:latin typeface="Arial"/>
                <a:cs typeface="Arial"/>
              </a:rPr>
              <a:t>e</a:t>
            </a:r>
            <a:r>
              <a:rPr sz="1800" spc="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for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Inform</a:t>
            </a:r>
            <a:r>
              <a:rPr sz="1800" spc="-10" dirty="0">
                <a:latin typeface="Arial"/>
                <a:cs typeface="Arial"/>
              </a:rPr>
              <a:t>a</a:t>
            </a:r>
            <a:r>
              <a:rPr sz="1800" spc="-5" dirty="0">
                <a:latin typeface="Arial"/>
                <a:cs typeface="Arial"/>
              </a:rPr>
              <a:t>tion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spc="-190" dirty="0">
                <a:latin typeface="Arial"/>
                <a:cs typeface="Arial"/>
              </a:rPr>
              <a:t>T</a:t>
            </a:r>
            <a:r>
              <a:rPr sz="1800" spc="-5" dirty="0">
                <a:latin typeface="Arial"/>
                <a:cs typeface="Arial"/>
              </a:rPr>
              <a:t>ec</a:t>
            </a:r>
            <a:r>
              <a:rPr sz="1800" spc="-15" dirty="0">
                <a:latin typeface="Arial"/>
                <a:cs typeface="Arial"/>
              </a:rPr>
              <a:t>h</a:t>
            </a:r>
            <a:r>
              <a:rPr sz="1800" spc="-5" dirty="0">
                <a:latin typeface="Arial"/>
                <a:cs typeface="Arial"/>
              </a:rPr>
              <a:t>n</a:t>
            </a:r>
            <a:r>
              <a:rPr sz="1800" spc="-15" dirty="0">
                <a:latin typeface="Arial"/>
                <a:cs typeface="Arial"/>
              </a:rPr>
              <a:t>o</a:t>
            </a:r>
            <a:r>
              <a:rPr sz="1800" spc="-5" dirty="0">
                <a:latin typeface="Arial"/>
                <a:cs typeface="Arial"/>
              </a:rPr>
              <a:t>l</a:t>
            </a:r>
            <a:r>
              <a:rPr sz="1800" spc="-15" dirty="0">
                <a:latin typeface="Arial"/>
                <a:cs typeface="Arial"/>
              </a:rPr>
              <a:t>o</a:t>
            </a:r>
            <a:r>
              <a:rPr sz="1800" spc="-5" dirty="0">
                <a:latin typeface="Arial"/>
                <a:cs typeface="Arial"/>
              </a:rPr>
              <a:t>gy</a:t>
            </a:r>
            <a:r>
              <a:rPr sz="1800" spc="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S</a:t>
            </a:r>
            <a:r>
              <a:rPr sz="1800" spc="-30" dirty="0">
                <a:latin typeface="Arial"/>
                <a:cs typeface="Arial"/>
              </a:rPr>
              <a:t>y</a:t>
            </a:r>
            <a:r>
              <a:rPr sz="1800" dirty="0">
                <a:latin typeface="Arial"/>
                <a:cs typeface="Arial"/>
              </a:rPr>
              <a:t>stems	</a:t>
            </a:r>
            <a:r>
              <a:rPr sz="1800" spc="-5" dirty="0">
                <a:latin typeface="Arial"/>
                <a:cs typeface="Arial"/>
              </a:rPr>
              <a:t>(p.1</a:t>
            </a:r>
            <a:r>
              <a:rPr sz="1800" spc="-15" dirty="0">
                <a:latin typeface="Arial"/>
                <a:cs typeface="Arial"/>
              </a:rPr>
              <a:t>3</a:t>
            </a:r>
            <a:r>
              <a:rPr sz="1800" dirty="0">
                <a:latin typeface="Arial"/>
                <a:cs typeface="Arial"/>
              </a:rPr>
              <a:t>)</a:t>
            </a:r>
            <a:endParaRPr sz="1800">
              <a:latin typeface="Arial"/>
              <a:cs typeface="Arial"/>
            </a:endParaRPr>
          </a:p>
        </p:txBody>
      </p:sp>
      <p:sp>
        <p:nvSpPr>
          <p:cNvPr id="31" name="object 31"/>
          <p:cNvSpPr txBox="1">
            <a:spLocks noGrp="1"/>
          </p:cNvSpPr>
          <p:nvPr>
            <p:ph type="ftr" sz="quarter" idx="4294967295"/>
          </p:nvPr>
        </p:nvSpPr>
        <p:spPr>
          <a:xfrm>
            <a:off x="535940" y="6290385"/>
            <a:ext cx="1339850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endParaRPr spc="-5" dirty="0"/>
          </a:p>
        </p:txBody>
      </p:sp>
      <p:sp>
        <p:nvSpPr>
          <p:cNvPr id="32" name="object 32"/>
          <p:cNvSpPr txBox="1">
            <a:spLocks noGrp="1"/>
          </p:cNvSpPr>
          <p:nvPr>
            <p:ph type="dt" sz="half" idx="4294967295"/>
          </p:nvPr>
        </p:nvSpPr>
        <p:spPr>
          <a:xfrm>
            <a:off x="4030471" y="6290385"/>
            <a:ext cx="1161414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endParaRPr spc="-5" dirty="0"/>
          </a:p>
        </p:txBody>
      </p:sp>
      <p:sp>
        <p:nvSpPr>
          <p:cNvPr id="33" name="object 33"/>
          <p:cNvSpPr txBox="1"/>
          <p:nvPr/>
        </p:nvSpPr>
        <p:spPr>
          <a:xfrm>
            <a:off x="8359140" y="6290385"/>
            <a:ext cx="274320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sz="1400" dirty="0">
                <a:latin typeface="Arial"/>
                <a:cs typeface="Arial"/>
              </a:rPr>
              <a:t>40</a:t>
            </a:fld>
            <a:endParaRPr sz="140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2782061" y="3675126"/>
            <a:ext cx="1573530" cy="1397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latin typeface="Arial"/>
                <a:cs typeface="Arial"/>
              </a:rPr>
              <a:t>Develop</a:t>
            </a:r>
            <a:r>
              <a:rPr sz="1800" b="1" spc="1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BCP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800" spc="-5" dirty="0">
                <a:latin typeface="Arial"/>
                <a:cs typeface="Arial"/>
              </a:rPr>
              <a:t>Document:</a:t>
            </a:r>
            <a:endParaRPr sz="1800">
              <a:latin typeface="Arial"/>
              <a:cs typeface="Arial"/>
            </a:endParaRPr>
          </a:p>
          <a:p>
            <a:pPr marL="155575" indent="-143510">
              <a:lnSpc>
                <a:spcPct val="100000"/>
              </a:lnSpc>
              <a:buChar char="•"/>
              <a:tabLst>
                <a:tab pos="156210" algn="l"/>
              </a:tabLst>
            </a:pPr>
            <a:r>
              <a:rPr sz="1800" spc="-5" dirty="0">
                <a:latin typeface="Arial"/>
                <a:cs typeface="Arial"/>
              </a:rPr>
              <a:t>R</a:t>
            </a:r>
            <a:r>
              <a:rPr sz="1800" spc="-15" dirty="0">
                <a:latin typeface="Arial"/>
                <a:cs typeface="Arial"/>
              </a:rPr>
              <a:t>e</a:t>
            </a:r>
            <a:r>
              <a:rPr sz="1800" spc="-5" dirty="0">
                <a:latin typeface="Arial"/>
                <a:cs typeface="Arial"/>
              </a:rPr>
              <a:t>sp</a:t>
            </a:r>
            <a:r>
              <a:rPr sz="1800" spc="-15" dirty="0">
                <a:latin typeface="Arial"/>
                <a:cs typeface="Arial"/>
              </a:rPr>
              <a:t>o</a:t>
            </a:r>
            <a:r>
              <a:rPr sz="1800" spc="-5" dirty="0">
                <a:latin typeface="Arial"/>
                <a:cs typeface="Arial"/>
              </a:rPr>
              <a:t>ns</a:t>
            </a:r>
            <a:r>
              <a:rPr sz="1800" spc="-15" dirty="0">
                <a:latin typeface="Arial"/>
                <a:cs typeface="Arial"/>
              </a:rPr>
              <a:t>i</a:t>
            </a:r>
            <a:r>
              <a:rPr sz="1800" spc="-5" dirty="0">
                <a:latin typeface="Arial"/>
                <a:cs typeface="Arial"/>
              </a:rPr>
              <a:t>b</a:t>
            </a:r>
            <a:r>
              <a:rPr sz="1800" spc="-15" dirty="0">
                <a:latin typeface="Arial"/>
                <a:cs typeface="Arial"/>
              </a:rPr>
              <a:t>i</a:t>
            </a:r>
            <a:r>
              <a:rPr sz="1800" spc="-5" dirty="0">
                <a:latin typeface="Arial"/>
                <a:cs typeface="Arial"/>
              </a:rPr>
              <a:t>l</a:t>
            </a:r>
            <a:r>
              <a:rPr sz="1800" spc="-15" dirty="0">
                <a:latin typeface="Arial"/>
                <a:cs typeface="Arial"/>
              </a:rPr>
              <a:t>i</a:t>
            </a:r>
            <a:r>
              <a:rPr sz="1800" dirty="0">
                <a:latin typeface="Arial"/>
                <a:cs typeface="Arial"/>
              </a:rPr>
              <a:t>ty</a:t>
            </a:r>
            <a:endParaRPr sz="1800">
              <a:latin typeface="Arial"/>
              <a:cs typeface="Arial"/>
            </a:endParaRPr>
          </a:p>
          <a:p>
            <a:pPr marL="151130" indent="-139065">
              <a:lnSpc>
                <a:spcPct val="100000"/>
              </a:lnSpc>
              <a:buChar char="•"/>
              <a:tabLst>
                <a:tab pos="151765" algn="l"/>
              </a:tabLst>
            </a:pPr>
            <a:r>
              <a:rPr sz="1800" spc="-45" dirty="0">
                <a:latin typeface="Arial"/>
                <a:cs typeface="Arial"/>
              </a:rPr>
              <a:t>Teams</a:t>
            </a:r>
            <a:endParaRPr sz="1800">
              <a:latin typeface="Arial"/>
              <a:cs typeface="Arial"/>
            </a:endParaRPr>
          </a:p>
          <a:p>
            <a:pPr marL="155575" indent="-143510">
              <a:lnSpc>
                <a:spcPct val="100000"/>
              </a:lnSpc>
              <a:buChar char="•"/>
              <a:tabLst>
                <a:tab pos="156210" algn="l"/>
              </a:tabLst>
            </a:pPr>
            <a:r>
              <a:rPr sz="1800" spc="-5" dirty="0">
                <a:latin typeface="Arial"/>
                <a:cs typeface="Arial"/>
              </a:rPr>
              <a:t>Strategies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72361" y="153162"/>
            <a:ext cx="3086100" cy="1219200"/>
          </a:xfrm>
          <a:prstGeom prst="rect">
            <a:avLst/>
          </a:prstGeom>
          <a:solidFill>
            <a:srgbClr val="D1D1EF"/>
          </a:solidFill>
          <a:ln w="25907">
            <a:solidFill>
              <a:srgbClr val="88A3A7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0805">
              <a:lnSpc>
                <a:spcPts val="2340"/>
              </a:lnSpc>
            </a:pPr>
            <a:r>
              <a:rPr sz="2000" b="1" dirty="0">
                <a:latin typeface="Arial"/>
                <a:cs typeface="Arial"/>
              </a:rPr>
              <a:t>Supporting</a:t>
            </a:r>
            <a:r>
              <a:rPr sz="2000" b="1" spc="-4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Information</a:t>
            </a:r>
            <a:endParaRPr sz="2000">
              <a:latin typeface="Arial"/>
              <a:cs typeface="Arial"/>
            </a:endParaRPr>
          </a:p>
          <a:p>
            <a:pPr marL="377190" indent="-287020">
              <a:lnSpc>
                <a:spcPct val="100000"/>
              </a:lnSpc>
              <a:buChar char="•"/>
              <a:tabLst>
                <a:tab pos="377190" algn="l"/>
                <a:tab pos="377825" algn="l"/>
              </a:tabLst>
            </a:pPr>
            <a:r>
              <a:rPr sz="2000" spc="-10" dirty="0">
                <a:latin typeface="Arial"/>
                <a:cs typeface="Arial"/>
              </a:rPr>
              <a:t>BIA</a:t>
            </a:r>
            <a:endParaRPr sz="2000">
              <a:latin typeface="Arial"/>
              <a:cs typeface="Arial"/>
            </a:endParaRPr>
          </a:p>
          <a:p>
            <a:pPr marL="377190" indent="-287020">
              <a:lnSpc>
                <a:spcPct val="100000"/>
              </a:lnSpc>
              <a:buChar char="•"/>
              <a:tabLst>
                <a:tab pos="377190" algn="l"/>
                <a:tab pos="377825" algn="l"/>
              </a:tabLst>
            </a:pPr>
            <a:r>
              <a:rPr sz="2000" dirty="0">
                <a:latin typeface="Arial"/>
                <a:cs typeface="Arial"/>
              </a:rPr>
              <a:t>POC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lists</a:t>
            </a:r>
            <a:endParaRPr sz="2000">
              <a:latin typeface="Arial"/>
              <a:cs typeface="Arial"/>
            </a:endParaRPr>
          </a:p>
          <a:p>
            <a:pPr marL="377190" indent="-287020">
              <a:lnSpc>
                <a:spcPct val="100000"/>
              </a:lnSpc>
              <a:buChar char="•"/>
              <a:tabLst>
                <a:tab pos="377190" algn="l"/>
                <a:tab pos="377825" algn="l"/>
              </a:tabLst>
            </a:pPr>
            <a:r>
              <a:rPr sz="2000" dirty="0">
                <a:latin typeface="Arial"/>
                <a:cs typeface="Arial"/>
              </a:rPr>
              <a:t>Procedures</a:t>
            </a:r>
            <a:endParaRPr sz="20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648961" y="153162"/>
            <a:ext cx="4343400" cy="1219200"/>
          </a:xfrm>
          <a:prstGeom prst="rect">
            <a:avLst/>
          </a:prstGeom>
          <a:solidFill>
            <a:srgbClr val="9ED2D6"/>
          </a:solidFill>
          <a:ln w="25907">
            <a:solidFill>
              <a:srgbClr val="88A3A7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1440">
              <a:lnSpc>
                <a:spcPts val="2340"/>
              </a:lnSpc>
            </a:pPr>
            <a:r>
              <a:rPr sz="2000" b="1" spc="-5" dirty="0">
                <a:latin typeface="Arial"/>
                <a:cs typeface="Arial"/>
              </a:rPr>
              <a:t>Activation </a:t>
            </a:r>
            <a:r>
              <a:rPr sz="2000" b="1" dirty="0">
                <a:latin typeface="Arial"/>
                <a:cs typeface="Arial"/>
              </a:rPr>
              <a:t>and Notification</a:t>
            </a:r>
            <a:r>
              <a:rPr sz="2000" b="1" spc="-8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Phase</a:t>
            </a:r>
            <a:endParaRPr sz="2000">
              <a:latin typeface="Arial"/>
              <a:cs typeface="Arial"/>
            </a:endParaRPr>
          </a:p>
          <a:p>
            <a:pPr marL="377825" indent="-287020">
              <a:lnSpc>
                <a:spcPct val="100000"/>
              </a:lnSpc>
              <a:buChar char="•"/>
              <a:tabLst>
                <a:tab pos="377825" algn="l"/>
                <a:tab pos="378460" algn="l"/>
              </a:tabLst>
            </a:pPr>
            <a:r>
              <a:rPr sz="2000" spc="-5" dirty="0">
                <a:latin typeface="Arial"/>
                <a:cs typeface="Arial"/>
              </a:rPr>
              <a:t>Activation </a:t>
            </a:r>
            <a:r>
              <a:rPr sz="2000" dirty="0">
                <a:latin typeface="Arial"/>
                <a:cs typeface="Arial"/>
              </a:rPr>
              <a:t>criteria</a:t>
            </a:r>
            <a:endParaRPr sz="2000">
              <a:latin typeface="Arial"/>
              <a:cs typeface="Arial"/>
            </a:endParaRPr>
          </a:p>
          <a:p>
            <a:pPr marL="377825" indent="-287020">
              <a:lnSpc>
                <a:spcPct val="100000"/>
              </a:lnSpc>
              <a:buChar char="•"/>
              <a:tabLst>
                <a:tab pos="377825" algn="l"/>
                <a:tab pos="378460" algn="l"/>
              </a:tabLst>
            </a:pPr>
            <a:r>
              <a:rPr sz="2000" dirty="0">
                <a:latin typeface="Arial"/>
                <a:cs typeface="Arial"/>
              </a:rPr>
              <a:t>Notification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procedures</a:t>
            </a:r>
            <a:endParaRPr sz="2000">
              <a:latin typeface="Arial"/>
              <a:cs typeface="Arial"/>
            </a:endParaRPr>
          </a:p>
          <a:p>
            <a:pPr marL="377825" indent="-287020">
              <a:lnSpc>
                <a:spcPct val="100000"/>
              </a:lnSpc>
              <a:buChar char="•"/>
              <a:tabLst>
                <a:tab pos="377825" algn="l"/>
                <a:tab pos="378460" algn="l"/>
              </a:tabLst>
            </a:pPr>
            <a:r>
              <a:rPr sz="2000" dirty="0">
                <a:latin typeface="Arial"/>
                <a:cs typeface="Arial"/>
              </a:rPr>
              <a:t>Outage</a:t>
            </a:r>
            <a:r>
              <a:rPr sz="2000" spc="-3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assessment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648961" y="1677161"/>
            <a:ext cx="4343400" cy="1219200"/>
          </a:xfrm>
          <a:custGeom>
            <a:avLst/>
            <a:gdLst/>
            <a:ahLst/>
            <a:cxnLst/>
            <a:rect l="l" t="t" r="r" b="b"/>
            <a:pathLst>
              <a:path w="4343400" h="1219200">
                <a:moveTo>
                  <a:pt x="4343399" y="0"/>
                </a:moveTo>
                <a:lnTo>
                  <a:pt x="0" y="0"/>
                </a:lnTo>
                <a:lnTo>
                  <a:pt x="0" y="1219200"/>
                </a:lnTo>
                <a:lnTo>
                  <a:pt x="4343399" y="1219200"/>
                </a:lnTo>
                <a:lnTo>
                  <a:pt x="4343399" y="0"/>
                </a:lnTo>
                <a:close/>
              </a:path>
            </a:pathLst>
          </a:custGeom>
          <a:solidFill>
            <a:srgbClr val="9ED2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648961" y="1677161"/>
            <a:ext cx="4343400" cy="1219200"/>
          </a:xfrm>
          <a:prstGeom prst="rect">
            <a:avLst/>
          </a:prstGeom>
          <a:ln w="25907">
            <a:solidFill>
              <a:srgbClr val="88A3A7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1440">
              <a:lnSpc>
                <a:spcPts val="2340"/>
              </a:lnSpc>
            </a:pPr>
            <a:r>
              <a:rPr sz="2000" b="1" spc="-5" dirty="0">
                <a:latin typeface="Arial"/>
                <a:cs typeface="Arial"/>
              </a:rPr>
              <a:t>Recovery</a:t>
            </a:r>
            <a:r>
              <a:rPr sz="2000" b="1" spc="-1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Phase</a:t>
            </a:r>
            <a:endParaRPr sz="2000">
              <a:latin typeface="Arial"/>
              <a:cs typeface="Arial"/>
            </a:endParaRPr>
          </a:p>
          <a:p>
            <a:pPr marL="377825" indent="-287020">
              <a:lnSpc>
                <a:spcPct val="100000"/>
              </a:lnSpc>
              <a:buChar char="•"/>
              <a:tabLst>
                <a:tab pos="377825" algn="l"/>
                <a:tab pos="378460" algn="l"/>
              </a:tabLst>
            </a:pPr>
            <a:r>
              <a:rPr sz="2000" dirty="0">
                <a:latin typeface="Arial"/>
                <a:cs typeface="Arial"/>
              </a:rPr>
              <a:t>Sequence recovery</a:t>
            </a:r>
            <a:r>
              <a:rPr sz="2000" spc="-8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activities</a:t>
            </a:r>
            <a:endParaRPr sz="2000">
              <a:latin typeface="Arial"/>
              <a:cs typeface="Arial"/>
            </a:endParaRPr>
          </a:p>
          <a:p>
            <a:pPr marL="377825" indent="-287020">
              <a:lnSpc>
                <a:spcPct val="100000"/>
              </a:lnSpc>
              <a:buChar char="•"/>
              <a:tabLst>
                <a:tab pos="377825" algn="l"/>
                <a:tab pos="378460" algn="l"/>
              </a:tabLst>
            </a:pPr>
            <a:r>
              <a:rPr sz="2000" dirty="0">
                <a:latin typeface="Arial"/>
                <a:cs typeface="Arial"/>
              </a:rPr>
              <a:t>Recovery</a:t>
            </a:r>
            <a:r>
              <a:rPr sz="2000" spc="-4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procedures</a:t>
            </a:r>
            <a:endParaRPr sz="2000">
              <a:latin typeface="Arial"/>
              <a:cs typeface="Arial"/>
            </a:endParaRPr>
          </a:p>
          <a:p>
            <a:pPr marL="377825" indent="-287020">
              <a:lnSpc>
                <a:spcPct val="100000"/>
              </a:lnSpc>
              <a:buChar char="•"/>
              <a:tabLst>
                <a:tab pos="377825" algn="l"/>
                <a:tab pos="378460" algn="l"/>
              </a:tabLst>
            </a:pPr>
            <a:r>
              <a:rPr sz="2000" dirty="0">
                <a:latin typeface="Arial"/>
                <a:cs typeface="Arial"/>
              </a:rPr>
              <a:t>Escalation and</a:t>
            </a:r>
            <a:r>
              <a:rPr sz="2000" spc="-4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notifications</a:t>
            </a:r>
            <a:endParaRPr sz="20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648961" y="3124961"/>
            <a:ext cx="4343400" cy="2438400"/>
          </a:xfrm>
          <a:prstGeom prst="rect">
            <a:avLst/>
          </a:prstGeom>
          <a:solidFill>
            <a:srgbClr val="9ED2D6"/>
          </a:solidFill>
          <a:ln w="25907">
            <a:solidFill>
              <a:srgbClr val="88A3A7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1440">
              <a:lnSpc>
                <a:spcPts val="2345"/>
              </a:lnSpc>
            </a:pPr>
            <a:r>
              <a:rPr sz="2000" b="1" dirty="0">
                <a:latin typeface="Arial"/>
                <a:cs typeface="Arial"/>
              </a:rPr>
              <a:t>Reconstitution</a:t>
            </a:r>
            <a:r>
              <a:rPr sz="2000" b="1" spc="-3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Phase</a:t>
            </a:r>
            <a:endParaRPr sz="2000">
              <a:latin typeface="Arial"/>
              <a:cs typeface="Arial"/>
            </a:endParaRPr>
          </a:p>
          <a:p>
            <a:pPr marL="377825" indent="-287020">
              <a:lnSpc>
                <a:spcPct val="100000"/>
              </a:lnSpc>
              <a:buChar char="•"/>
              <a:tabLst>
                <a:tab pos="377825" algn="l"/>
                <a:tab pos="378460" algn="l"/>
              </a:tabLst>
            </a:pPr>
            <a:r>
              <a:rPr sz="2000" dirty="0">
                <a:latin typeface="Arial"/>
                <a:cs typeface="Arial"/>
              </a:rPr>
              <a:t>Concurrent</a:t>
            </a:r>
            <a:r>
              <a:rPr sz="2000" spc="-5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processing</a:t>
            </a:r>
            <a:endParaRPr sz="2000">
              <a:latin typeface="Arial"/>
              <a:cs typeface="Arial"/>
            </a:endParaRPr>
          </a:p>
          <a:p>
            <a:pPr marL="377825" indent="-287020">
              <a:lnSpc>
                <a:spcPct val="100000"/>
              </a:lnSpc>
              <a:buChar char="•"/>
              <a:tabLst>
                <a:tab pos="377825" algn="l"/>
                <a:tab pos="378460" algn="l"/>
              </a:tabLst>
            </a:pPr>
            <a:r>
              <a:rPr sz="2000" spc="-30" dirty="0">
                <a:latin typeface="Arial"/>
                <a:cs typeface="Arial"/>
              </a:rPr>
              <a:t>Testing</a:t>
            </a:r>
            <a:endParaRPr sz="2000">
              <a:latin typeface="Arial"/>
              <a:cs typeface="Arial"/>
            </a:endParaRPr>
          </a:p>
          <a:p>
            <a:pPr marL="377825" indent="-287020">
              <a:lnSpc>
                <a:spcPct val="100000"/>
              </a:lnSpc>
              <a:buChar char="•"/>
              <a:tabLst>
                <a:tab pos="377825" algn="l"/>
                <a:tab pos="378460" algn="l"/>
              </a:tabLst>
            </a:pPr>
            <a:r>
              <a:rPr sz="2000" dirty="0">
                <a:latin typeface="Arial"/>
                <a:cs typeface="Arial"/>
              </a:rPr>
              <a:t>Notifications</a:t>
            </a:r>
            <a:endParaRPr sz="2000">
              <a:latin typeface="Arial"/>
              <a:cs typeface="Arial"/>
            </a:endParaRPr>
          </a:p>
          <a:p>
            <a:pPr marL="377825" indent="-287020">
              <a:lnSpc>
                <a:spcPct val="100000"/>
              </a:lnSpc>
              <a:buChar char="•"/>
              <a:tabLst>
                <a:tab pos="377825" algn="l"/>
                <a:tab pos="378460" algn="l"/>
              </a:tabLst>
            </a:pPr>
            <a:r>
              <a:rPr sz="2000" dirty="0">
                <a:latin typeface="Arial"/>
                <a:cs typeface="Arial"/>
              </a:rPr>
              <a:t>Cleanup</a:t>
            </a:r>
            <a:endParaRPr sz="2000">
              <a:latin typeface="Arial"/>
              <a:cs typeface="Arial"/>
            </a:endParaRPr>
          </a:p>
          <a:p>
            <a:pPr marL="377825" indent="-287020">
              <a:lnSpc>
                <a:spcPct val="100000"/>
              </a:lnSpc>
              <a:buChar char="•"/>
              <a:tabLst>
                <a:tab pos="377825" algn="l"/>
                <a:tab pos="378460" algn="l"/>
              </a:tabLst>
            </a:pPr>
            <a:r>
              <a:rPr sz="2000" spc="-5" dirty="0">
                <a:latin typeface="Arial"/>
                <a:cs typeface="Arial"/>
              </a:rPr>
              <a:t>Offsite </a:t>
            </a:r>
            <a:r>
              <a:rPr sz="2000" dirty="0">
                <a:latin typeface="Arial"/>
                <a:cs typeface="Arial"/>
              </a:rPr>
              <a:t>data</a:t>
            </a:r>
            <a:r>
              <a:rPr sz="2000" spc="-5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storage</a:t>
            </a:r>
            <a:endParaRPr sz="2000">
              <a:latin typeface="Arial"/>
              <a:cs typeface="Arial"/>
            </a:endParaRPr>
          </a:p>
          <a:p>
            <a:pPr marL="377825" indent="-287020">
              <a:lnSpc>
                <a:spcPct val="100000"/>
              </a:lnSpc>
              <a:buChar char="•"/>
              <a:tabLst>
                <a:tab pos="377825" algn="l"/>
                <a:tab pos="378460" algn="l"/>
              </a:tabLst>
            </a:pPr>
            <a:r>
              <a:rPr sz="2000" dirty="0">
                <a:latin typeface="Arial"/>
                <a:cs typeface="Arial"/>
              </a:rPr>
              <a:t>Backup</a:t>
            </a:r>
            <a:endParaRPr sz="2000">
              <a:latin typeface="Arial"/>
              <a:cs typeface="Arial"/>
            </a:endParaRPr>
          </a:p>
          <a:p>
            <a:pPr marL="377825" indent="-287020">
              <a:lnSpc>
                <a:spcPct val="100000"/>
              </a:lnSpc>
              <a:spcBef>
                <a:spcPts val="5"/>
              </a:spcBef>
              <a:buChar char="•"/>
              <a:tabLst>
                <a:tab pos="377825" algn="l"/>
                <a:tab pos="378460" algn="l"/>
              </a:tabLst>
            </a:pPr>
            <a:r>
              <a:rPr sz="2000" dirty="0">
                <a:latin typeface="Arial"/>
                <a:cs typeface="Arial"/>
              </a:rPr>
              <a:t>Documentation</a:t>
            </a:r>
            <a:endParaRPr sz="20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448561" y="4344161"/>
            <a:ext cx="2895600" cy="1219200"/>
          </a:xfrm>
          <a:prstGeom prst="rect">
            <a:avLst/>
          </a:prstGeom>
          <a:solidFill>
            <a:srgbClr val="D1D1EF"/>
          </a:solidFill>
          <a:ln w="25907">
            <a:solidFill>
              <a:srgbClr val="88A3A7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0805">
              <a:lnSpc>
                <a:spcPts val="2345"/>
              </a:lnSpc>
            </a:pPr>
            <a:r>
              <a:rPr sz="2000" b="1" dirty="0">
                <a:latin typeface="Arial"/>
                <a:cs typeface="Arial"/>
              </a:rPr>
              <a:t>Appendices</a:t>
            </a:r>
            <a:endParaRPr sz="2000">
              <a:latin typeface="Arial"/>
              <a:cs typeface="Arial"/>
            </a:endParaRPr>
          </a:p>
          <a:p>
            <a:pPr marL="377190" indent="-287020">
              <a:lnSpc>
                <a:spcPct val="100000"/>
              </a:lnSpc>
              <a:buChar char="•"/>
              <a:tabLst>
                <a:tab pos="377190" algn="l"/>
                <a:tab pos="377825" algn="l"/>
              </a:tabLst>
            </a:pPr>
            <a:r>
              <a:rPr sz="2000" spc="-5" dirty="0">
                <a:latin typeface="Arial"/>
                <a:cs typeface="Arial"/>
              </a:rPr>
              <a:t>BIA</a:t>
            </a:r>
            <a:endParaRPr sz="2000">
              <a:latin typeface="Arial"/>
              <a:cs typeface="Arial"/>
            </a:endParaRPr>
          </a:p>
          <a:p>
            <a:pPr marL="377190" indent="-287020">
              <a:lnSpc>
                <a:spcPct val="100000"/>
              </a:lnSpc>
              <a:buChar char="•"/>
              <a:tabLst>
                <a:tab pos="377190" algn="l"/>
                <a:tab pos="377825" algn="l"/>
              </a:tabLst>
            </a:pPr>
            <a:r>
              <a:rPr sz="2000" dirty="0">
                <a:latin typeface="Arial"/>
                <a:cs typeface="Arial"/>
              </a:rPr>
              <a:t>POC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lists</a:t>
            </a:r>
            <a:endParaRPr sz="2000">
              <a:latin typeface="Arial"/>
              <a:cs typeface="Arial"/>
            </a:endParaRPr>
          </a:p>
          <a:p>
            <a:pPr marL="377190" indent="-287020">
              <a:lnSpc>
                <a:spcPct val="100000"/>
              </a:lnSpc>
              <a:buChar char="•"/>
              <a:tabLst>
                <a:tab pos="377190" algn="l"/>
                <a:tab pos="377825" algn="l"/>
              </a:tabLst>
            </a:pPr>
            <a:r>
              <a:rPr sz="2000" dirty="0">
                <a:latin typeface="Arial"/>
                <a:cs typeface="Arial"/>
              </a:rPr>
              <a:t>Procedures</a:t>
            </a:r>
            <a:endParaRPr sz="20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450594" y="5753811"/>
            <a:ext cx="594423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BCP Development </a:t>
            </a:r>
            <a:r>
              <a:rPr sz="1800" spc="-10" dirty="0">
                <a:latin typeface="Arial"/>
                <a:cs typeface="Arial"/>
              </a:rPr>
              <a:t>and </a:t>
            </a:r>
            <a:r>
              <a:rPr sz="1800" spc="-5" dirty="0">
                <a:latin typeface="Arial"/>
                <a:cs typeface="Arial"/>
              </a:rPr>
              <a:t>Output: </a:t>
            </a:r>
            <a:r>
              <a:rPr sz="1800" dirty="0">
                <a:latin typeface="Arial"/>
                <a:cs typeface="Arial"/>
              </a:rPr>
              <a:t>NIST </a:t>
            </a:r>
            <a:r>
              <a:rPr sz="1800" spc="-5" dirty="0">
                <a:latin typeface="Arial"/>
                <a:cs typeface="Arial"/>
              </a:rPr>
              <a:t>SP800-34, </a:t>
            </a:r>
            <a:r>
              <a:rPr sz="1800" spc="-30" dirty="0">
                <a:latin typeface="Arial"/>
                <a:cs typeface="Arial"/>
              </a:rPr>
              <a:t>rev.1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p.34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673544" y="1372361"/>
            <a:ext cx="4051935" cy="2971800"/>
            <a:chOff x="673544" y="1372361"/>
            <a:chExt cx="4051935" cy="2971800"/>
          </a:xfrm>
        </p:grpSpPr>
        <p:sp>
          <p:nvSpPr>
            <p:cNvPr id="10" name="object 10"/>
            <p:cNvSpPr/>
            <p:nvPr/>
          </p:nvSpPr>
          <p:spPr>
            <a:xfrm>
              <a:off x="2782189" y="1372361"/>
              <a:ext cx="1943100" cy="2971800"/>
            </a:xfrm>
            <a:custGeom>
              <a:avLst/>
              <a:gdLst/>
              <a:ahLst/>
              <a:cxnLst/>
              <a:rect l="l" t="t" r="r" b="b"/>
              <a:pathLst>
                <a:path w="1943100" h="2971800">
                  <a:moveTo>
                    <a:pt x="228333" y="2763139"/>
                  </a:moveTo>
                  <a:lnTo>
                    <a:pt x="227711" y="2755862"/>
                  </a:lnTo>
                  <a:lnTo>
                    <a:pt x="224409" y="2749359"/>
                  </a:lnTo>
                  <a:lnTo>
                    <a:pt x="218694" y="2744470"/>
                  </a:lnTo>
                  <a:lnTo>
                    <a:pt x="211442" y="2742196"/>
                  </a:lnTo>
                  <a:lnTo>
                    <a:pt x="204165" y="2742819"/>
                  </a:lnTo>
                  <a:lnTo>
                    <a:pt x="197662" y="2746121"/>
                  </a:lnTo>
                  <a:lnTo>
                    <a:pt x="192786" y="2751836"/>
                  </a:lnTo>
                  <a:lnTo>
                    <a:pt x="133223" y="2859062"/>
                  </a:lnTo>
                  <a:lnTo>
                    <a:pt x="133223" y="2209800"/>
                  </a:lnTo>
                  <a:lnTo>
                    <a:pt x="95123" y="2209800"/>
                  </a:lnTo>
                  <a:lnTo>
                    <a:pt x="95123" y="2859062"/>
                  </a:lnTo>
                  <a:lnTo>
                    <a:pt x="35560" y="2751836"/>
                  </a:lnTo>
                  <a:lnTo>
                    <a:pt x="30670" y="2746121"/>
                  </a:lnTo>
                  <a:lnTo>
                    <a:pt x="24168" y="2742819"/>
                  </a:lnTo>
                  <a:lnTo>
                    <a:pt x="16891" y="2742196"/>
                  </a:lnTo>
                  <a:lnTo>
                    <a:pt x="9652" y="2744470"/>
                  </a:lnTo>
                  <a:lnTo>
                    <a:pt x="3924" y="2749359"/>
                  </a:lnTo>
                  <a:lnTo>
                    <a:pt x="635" y="2755862"/>
                  </a:lnTo>
                  <a:lnTo>
                    <a:pt x="0" y="2763139"/>
                  </a:lnTo>
                  <a:lnTo>
                    <a:pt x="2286" y="2770378"/>
                  </a:lnTo>
                  <a:lnTo>
                    <a:pt x="114173" y="2971800"/>
                  </a:lnTo>
                  <a:lnTo>
                    <a:pt x="135966" y="2932557"/>
                  </a:lnTo>
                  <a:lnTo>
                    <a:pt x="226060" y="2770378"/>
                  </a:lnTo>
                  <a:lnTo>
                    <a:pt x="228333" y="2763139"/>
                  </a:lnTo>
                  <a:close/>
                </a:path>
                <a:path w="1943100" h="2971800">
                  <a:moveTo>
                    <a:pt x="241579" y="211772"/>
                  </a:moveTo>
                  <a:lnTo>
                    <a:pt x="239522" y="204470"/>
                  </a:lnTo>
                  <a:lnTo>
                    <a:pt x="153352" y="38735"/>
                  </a:lnTo>
                  <a:lnTo>
                    <a:pt x="133223" y="0"/>
                  </a:lnTo>
                  <a:lnTo>
                    <a:pt x="15748" y="198247"/>
                  </a:lnTo>
                  <a:lnTo>
                    <a:pt x="13258" y="205371"/>
                  </a:lnTo>
                  <a:lnTo>
                    <a:pt x="13677" y="212661"/>
                  </a:lnTo>
                  <a:lnTo>
                    <a:pt x="16814" y="219290"/>
                  </a:lnTo>
                  <a:lnTo>
                    <a:pt x="22479" y="224409"/>
                  </a:lnTo>
                  <a:lnTo>
                    <a:pt x="29591" y="226885"/>
                  </a:lnTo>
                  <a:lnTo>
                    <a:pt x="36868" y="226428"/>
                  </a:lnTo>
                  <a:lnTo>
                    <a:pt x="43459" y="223291"/>
                  </a:lnTo>
                  <a:lnTo>
                    <a:pt x="48514" y="217678"/>
                  </a:lnTo>
                  <a:lnTo>
                    <a:pt x="110985" y="112166"/>
                  </a:lnTo>
                  <a:lnTo>
                    <a:pt x="95123" y="685292"/>
                  </a:lnTo>
                  <a:lnTo>
                    <a:pt x="133223" y="686308"/>
                  </a:lnTo>
                  <a:lnTo>
                    <a:pt x="149085" y="113169"/>
                  </a:lnTo>
                  <a:lnTo>
                    <a:pt x="205740" y="221996"/>
                  </a:lnTo>
                  <a:lnTo>
                    <a:pt x="210451" y="227914"/>
                  </a:lnTo>
                  <a:lnTo>
                    <a:pt x="216852" y="231406"/>
                  </a:lnTo>
                  <a:lnTo>
                    <a:pt x="224091" y="232219"/>
                  </a:lnTo>
                  <a:lnTo>
                    <a:pt x="231394" y="230124"/>
                  </a:lnTo>
                  <a:lnTo>
                    <a:pt x="237248" y="225412"/>
                  </a:lnTo>
                  <a:lnTo>
                    <a:pt x="240741" y="219011"/>
                  </a:lnTo>
                  <a:lnTo>
                    <a:pt x="241579" y="211772"/>
                  </a:lnTo>
                  <a:close/>
                </a:path>
                <a:path w="1943100" h="2971800">
                  <a:moveTo>
                    <a:pt x="1866773" y="1981200"/>
                  </a:moveTo>
                  <a:lnTo>
                    <a:pt x="1691132" y="1831975"/>
                  </a:lnTo>
                  <a:lnTo>
                    <a:pt x="1684528" y="1828304"/>
                  </a:lnTo>
                  <a:lnTo>
                    <a:pt x="1677301" y="1827491"/>
                  </a:lnTo>
                  <a:lnTo>
                    <a:pt x="1670278" y="1829460"/>
                  </a:lnTo>
                  <a:lnTo>
                    <a:pt x="1664335" y="1834134"/>
                  </a:lnTo>
                  <a:lnTo>
                    <a:pt x="1660652" y="1840750"/>
                  </a:lnTo>
                  <a:lnTo>
                    <a:pt x="1659839" y="1848015"/>
                  </a:lnTo>
                  <a:lnTo>
                    <a:pt x="1661807" y="1855038"/>
                  </a:lnTo>
                  <a:lnTo>
                    <a:pt x="1666494" y="1860931"/>
                  </a:lnTo>
                  <a:lnTo>
                    <a:pt x="1759902" y="1940382"/>
                  </a:lnTo>
                  <a:lnTo>
                    <a:pt x="727456" y="1733931"/>
                  </a:lnTo>
                  <a:lnTo>
                    <a:pt x="720090" y="1771269"/>
                  </a:lnTo>
                  <a:lnTo>
                    <a:pt x="1752625" y="1977732"/>
                  </a:lnTo>
                  <a:lnTo>
                    <a:pt x="1635633" y="2015109"/>
                  </a:lnTo>
                  <a:lnTo>
                    <a:pt x="1629029" y="2018792"/>
                  </a:lnTo>
                  <a:lnTo>
                    <a:pt x="1624520" y="2024545"/>
                  </a:lnTo>
                  <a:lnTo>
                    <a:pt x="1622488" y="2031580"/>
                  </a:lnTo>
                  <a:lnTo>
                    <a:pt x="1623314" y="2039112"/>
                  </a:lnTo>
                  <a:lnTo>
                    <a:pt x="1627035" y="2045728"/>
                  </a:lnTo>
                  <a:lnTo>
                    <a:pt x="1632788" y="2050224"/>
                  </a:lnTo>
                  <a:lnTo>
                    <a:pt x="1639785" y="2052256"/>
                  </a:lnTo>
                  <a:lnTo>
                    <a:pt x="1647317" y="2051431"/>
                  </a:lnTo>
                  <a:lnTo>
                    <a:pt x="1832635" y="1992122"/>
                  </a:lnTo>
                  <a:lnTo>
                    <a:pt x="1866773" y="1981200"/>
                  </a:lnTo>
                  <a:close/>
                </a:path>
                <a:path w="1943100" h="2971800">
                  <a:moveTo>
                    <a:pt x="1866773" y="914400"/>
                  </a:moveTo>
                  <a:lnTo>
                    <a:pt x="1831873" y="900684"/>
                  </a:lnTo>
                  <a:lnTo>
                    <a:pt x="1652270" y="830072"/>
                  </a:lnTo>
                  <a:lnTo>
                    <a:pt x="1644827" y="828776"/>
                  </a:lnTo>
                  <a:lnTo>
                    <a:pt x="1637703" y="830376"/>
                  </a:lnTo>
                  <a:lnTo>
                    <a:pt x="1631708" y="834529"/>
                  </a:lnTo>
                  <a:lnTo>
                    <a:pt x="1627632" y="840867"/>
                  </a:lnTo>
                  <a:lnTo>
                    <a:pt x="1626311" y="848309"/>
                  </a:lnTo>
                  <a:lnTo>
                    <a:pt x="1627886" y="855433"/>
                  </a:lnTo>
                  <a:lnTo>
                    <a:pt x="1632013" y="861428"/>
                  </a:lnTo>
                  <a:lnTo>
                    <a:pt x="1638427" y="865505"/>
                  </a:lnTo>
                  <a:lnTo>
                    <a:pt x="1752574" y="910399"/>
                  </a:lnTo>
                  <a:lnTo>
                    <a:pt x="721233" y="1047877"/>
                  </a:lnTo>
                  <a:lnTo>
                    <a:pt x="726313" y="1085723"/>
                  </a:lnTo>
                  <a:lnTo>
                    <a:pt x="1757286" y="948283"/>
                  </a:lnTo>
                  <a:lnTo>
                    <a:pt x="1659128" y="1021334"/>
                  </a:lnTo>
                  <a:lnTo>
                    <a:pt x="1654098" y="1027010"/>
                  </a:lnTo>
                  <a:lnTo>
                    <a:pt x="1651673" y="1033907"/>
                  </a:lnTo>
                  <a:lnTo>
                    <a:pt x="1651990" y="1041196"/>
                  </a:lnTo>
                  <a:lnTo>
                    <a:pt x="1655191" y="1048004"/>
                  </a:lnTo>
                  <a:lnTo>
                    <a:pt x="1660855" y="1053084"/>
                  </a:lnTo>
                  <a:lnTo>
                    <a:pt x="1667764" y="1055497"/>
                  </a:lnTo>
                  <a:lnTo>
                    <a:pt x="1675041" y="1055154"/>
                  </a:lnTo>
                  <a:lnTo>
                    <a:pt x="1681861" y="1051941"/>
                  </a:lnTo>
                  <a:lnTo>
                    <a:pt x="1866773" y="914400"/>
                  </a:lnTo>
                  <a:close/>
                </a:path>
                <a:path w="1943100" h="2971800">
                  <a:moveTo>
                    <a:pt x="1942973" y="0"/>
                  </a:moveTo>
                  <a:lnTo>
                    <a:pt x="1712849" y="12954"/>
                  </a:lnTo>
                  <a:lnTo>
                    <a:pt x="1694942" y="33020"/>
                  </a:lnTo>
                  <a:lnTo>
                    <a:pt x="1696872" y="40360"/>
                  </a:lnTo>
                  <a:lnTo>
                    <a:pt x="1701304" y="46189"/>
                  </a:lnTo>
                  <a:lnTo>
                    <a:pt x="1707565" y="49936"/>
                  </a:lnTo>
                  <a:lnTo>
                    <a:pt x="1715008" y="51054"/>
                  </a:lnTo>
                  <a:lnTo>
                    <a:pt x="1837397" y="44157"/>
                  </a:lnTo>
                  <a:lnTo>
                    <a:pt x="485013" y="898271"/>
                  </a:lnTo>
                  <a:lnTo>
                    <a:pt x="505333" y="930529"/>
                  </a:lnTo>
                  <a:lnTo>
                    <a:pt x="1857743" y="76403"/>
                  </a:lnTo>
                  <a:lnTo>
                    <a:pt x="1798955" y="183896"/>
                  </a:lnTo>
                  <a:lnTo>
                    <a:pt x="1796694" y="191147"/>
                  </a:lnTo>
                  <a:lnTo>
                    <a:pt x="1797380" y="198424"/>
                  </a:lnTo>
                  <a:lnTo>
                    <a:pt x="1800758" y="204927"/>
                  </a:lnTo>
                  <a:lnTo>
                    <a:pt x="1806575" y="209804"/>
                  </a:lnTo>
                  <a:lnTo>
                    <a:pt x="1813814" y="212013"/>
                  </a:lnTo>
                  <a:lnTo>
                    <a:pt x="1821078" y="211340"/>
                  </a:lnTo>
                  <a:lnTo>
                    <a:pt x="1827530" y="207987"/>
                  </a:lnTo>
                  <a:lnTo>
                    <a:pt x="1832356" y="202184"/>
                  </a:lnTo>
                  <a:lnTo>
                    <a:pt x="1940331" y="4826"/>
                  </a:lnTo>
                  <a:lnTo>
                    <a:pt x="194297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86561" y="2058161"/>
              <a:ext cx="2819400" cy="1524000"/>
            </a:xfrm>
            <a:custGeom>
              <a:avLst/>
              <a:gdLst/>
              <a:ahLst/>
              <a:cxnLst/>
              <a:rect l="l" t="t" r="r" b="b"/>
              <a:pathLst>
                <a:path w="2819400" h="1524000">
                  <a:moveTo>
                    <a:pt x="2565400" y="0"/>
                  </a:moveTo>
                  <a:lnTo>
                    <a:pt x="254000" y="0"/>
                  </a:lnTo>
                  <a:lnTo>
                    <a:pt x="208342" y="4090"/>
                  </a:lnTo>
                  <a:lnTo>
                    <a:pt x="165369" y="15884"/>
                  </a:lnTo>
                  <a:lnTo>
                    <a:pt x="125799" y="34666"/>
                  </a:lnTo>
                  <a:lnTo>
                    <a:pt x="90349" y="59719"/>
                  </a:lnTo>
                  <a:lnTo>
                    <a:pt x="59736" y="90328"/>
                  </a:lnTo>
                  <a:lnTo>
                    <a:pt x="34677" y="125777"/>
                  </a:lnTo>
                  <a:lnTo>
                    <a:pt x="15890" y="165349"/>
                  </a:lnTo>
                  <a:lnTo>
                    <a:pt x="4092" y="208328"/>
                  </a:lnTo>
                  <a:lnTo>
                    <a:pt x="0" y="254000"/>
                  </a:lnTo>
                  <a:lnTo>
                    <a:pt x="0" y="1270000"/>
                  </a:lnTo>
                  <a:lnTo>
                    <a:pt x="4092" y="1315671"/>
                  </a:lnTo>
                  <a:lnTo>
                    <a:pt x="15890" y="1358650"/>
                  </a:lnTo>
                  <a:lnTo>
                    <a:pt x="34677" y="1398222"/>
                  </a:lnTo>
                  <a:lnTo>
                    <a:pt x="59736" y="1433671"/>
                  </a:lnTo>
                  <a:lnTo>
                    <a:pt x="90349" y="1464280"/>
                  </a:lnTo>
                  <a:lnTo>
                    <a:pt x="125799" y="1489333"/>
                  </a:lnTo>
                  <a:lnTo>
                    <a:pt x="165369" y="1508115"/>
                  </a:lnTo>
                  <a:lnTo>
                    <a:pt x="208342" y="1519909"/>
                  </a:lnTo>
                  <a:lnTo>
                    <a:pt x="254000" y="1524000"/>
                  </a:lnTo>
                  <a:lnTo>
                    <a:pt x="2565400" y="1524000"/>
                  </a:lnTo>
                  <a:lnTo>
                    <a:pt x="2611071" y="1519909"/>
                  </a:lnTo>
                  <a:lnTo>
                    <a:pt x="2654050" y="1508115"/>
                  </a:lnTo>
                  <a:lnTo>
                    <a:pt x="2693622" y="1489333"/>
                  </a:lnTo>
                  <a:lnTo>
                    <a:pt x="2729071" y="1464280"/>
                  </a:lnTo>
                  <a:lnTo>
                    <a:pt x="2759680" y="1433671"/>
                  </a:lnTo>
                  <a:lnTo>
                    <a:pt x="2784733" y="1398222"/>
                  </a:lnTo>
                  <a:lnTo>
                    <a:pt x="2803515" y="1358650"/>
                  </a:lnTo>
                  <a:lnTo>
                    <a:pt x="2815309" y="1315671"/>
                  </a:lnTo>
                  <a:lnTo>
                    <a:pt x="2819400" y="1270000"/>
                  </a:lnTo>
                  <a:lnTo>
                    <a:pt x="2819400" y="254000"/>
                  </a:lnTo>
                  <a:lnTo>
                    <a:pt x="2815309" y="208328"/>
                  </a:lnTo>
                  <a:lnTo>
                    <a:pt x="2803515" y="165349"/>
                  </a:lnTo>
                  <a:lnTo>
                    <a:pt x="2784733" y="125777"/>
                  </a:lnTo>
                  <a:lnTo>
                    <a:pt x="2759680" y="90328"/>
                  </a:lnTo>
                  <a:lnTo>
                    <a:pt x="2729071" y="59719"/>
                  </a:lnTo>
                  <a:lnTo>
                    <a:pt x="2693622" y="34666"/>
                  </a:lnTo>
                  <a:lnTo>
                    <a:pt x="2654050" y="15884"/>
                  </a:lnTo>
                  <a:lnTo>
                    <a:pt x="2611071" y="4090"/>
                  </a:lnTo>
                  <a:lnTo>
                    <a:pt x="2565400" y="0"/>
                  </a:lnTo>
                  <a:close/>
                </a:path>
              </a:pathLst>
            </a:custGeom>
            <a:solidFill>
              <a:srgbClr val="00CC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86561" y="2058161"/>
              <a:ext cx="2819400" cy="1524000"/>
            </a:xfrm>
            <a:custGeom>
              <a:avLst/>
              <a:gdLst/>
              <a:ahLst/>
              <a:cxnLst/>
              <a:rect l="l" t="t" r="r" b="b"/>
              <a:pathLst>
                <a:path w="2819400" h="1524000">
                  <a:moveTo>
                    <a:pt x="0" y="254000"/>
                  </a:moveTo>
                  <a:lnTo>
                    <a:pt x="4092" y="208328"/>
                  </a:lnTo>
                  <a:lnTo>
                    <a:pt x="15890" y="165349"/>
                  </a:lnTo>
                  <a:lnTo>
                    <a:pt x="34677" y="125777"/>
                  </a:lnTo>
                  <a:lnTo>
                    <a:pt x="59736" y="90328"/>
                  </a:lnTo>
                  <a:lnTo>
                    <a:pt x="90349" y="59719"/>
                  </a:lnTo>
                  <a:lnTo>
                    <a:pt x="125799" y="34666"/>
                  </a:lnTo>
                  <a:lnTo>
                    <a:pt x="165369" y="15884"/>
                  </a:lnTo>
                  <a:lnTo>
                    <a:pt x="208342" y="4090"/>
                  </a:lnTo>
                  <a:lnTo>
                    <a:pt x="254000" y="0"/>
                  </a:lnTo>
                  <a:lnTo>
                    <a:pt x="2565400" y="0"/>
                  </a:lnTo>
                  <a:lnTo>
                    <a:pt x="2611071" y="4090"/>
                  </a:lnTo>
                  <a:lnTo>
                    <a:pt x="2654050" y="15884"/>
                  </a:lnTo>
                  <a:lnTo>
                    <a:pt x="2693622" y="34666"/>
                  </a:lnTo>
                  <a:lnTo>
                    <a:pt x="2729071" y="59719"/>
                  </a:lnTo>
                  <a:lnTo>
                    <a:pt x="2759680" y="90328"/>
                  </a:lnTo>
                  <a:lnTo>
                    <a:pt x="2784733" y="125777"/>
                  </a:lnTo>
                  <a:lnTo>
                    <a:pt x="2803515" y="165349"/>
                  </a:lnTo>
                  <a:lnTo>
                    <a:pt x="2815309" y="208328"/>
                  </a:lnTo>
                  <a:lnTo>
                    <a:pt x="2819400" y="254000"/>
                  </a:lnTo>
                  <a:lnTo>
                    <a:pt x="2819400" y="1270000"/>
                  </a:lnTo>
                  <a:lnTo>
                    <a:pt x="2815309" y="1315671"/>
                  </a:lnTo>
                  <a:lnTo>
                    <a:pt x="2803515" y="1358650"/>
                  </a:lnTo>
                  <a:lnTo>
                    <a:pt x="2784733" y="1398222"/>
                  </a:lnTo>
                  <a:lnTo>
                    <a:pt x="2759680" y="1433671"/>
                  </a:lnTo>
                  <a:lnTo>
                    <a:pt x="2729071" y="1464280"/>
                  </a:lnTo>
                  <a:lnTo>
                    <a:pt x="2693622" y="1489333"/>
                  </a:lnTo>
                  <a:lnTo>
                    <a:pt x="2654050" y="1508115"/>
                  </a:lnTo>
                  <a:lnTo>
                    <a:pt x="2611071" y="1519909"/>
                  </a:lnTo>
                  <a:lnTo>
                    <a:pt x="2565400" y="1524000"/>
                  </a:lnTo>
                  <a:lnTo>
                    <a:pt x="254000" y="1524000"/>
                  </a:lnTo>
                  <a:lnTo>
                    <a:pt x="208342" y="1519909"/>
                  </a:lnTo>
                  <a:lnTo>
                    <a:pt x="165369" y="1508115"/>
                  </a:lnTo>
                  <a:lnTo>
                    <a:pt x="125799" y="1489333"/>
                  </a:lnTo>
                  <a:lnTo>
                    <a:pt x="90349" y="1464280"/>
                  </a:lnTo>
                  <a:lnTo>
                    <a:pt x="59736" y="1433671"/>
                  </a:lnTo>
                  <a:lnTo>
                    <a:pt x="34677" y="1398222"/>
                  </a:lnTo>
                  <a:lnTo>
                    <a:pt x="15890" y="1358650"/>
                  </a:lnTo>
                  <a:lnTo>
                    <a:pt x="4092" y="1315671"/>
                  </a:lnTo>
                  <a:lnTo>
                    <a:pt x="0" y="1270000"/>
                  </a:lnTo>
                  <a:lnTo>
                    <a:pt x="0" y="254000"/>
                  </a:lnTo>
                  <a:close/>
                </a:path>
              </a:pathLst>
            </a:custGeom>
            <a:ln w="259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839216" y="2037714"/>
            <a:ext cx="222377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latin typeface="Arial"/>
                <a:cs typeface="Arial"/>
              </a:rPr>
              <a:t>BCP</a:t>
            </a:r>
            <a:r>
              <a:rPr sz="2000" b="1" spc="-75" dirty="0">
                <a:latin typeface="Arial"/>
                <a:cs typeface="Arial"/>
              </a:rPr>
              <a:t> </a:t>
            </a:r>
            <a:r>
              <a:rPr sz="2000" b="1" spc="-5" dirty="0">
                <a:latin typeface="Arial"/>
                <a:cs typeface="Arial"/>
              </a:rPr>
              <a:t>Development</a:t>
            </a:r>
            <a:endParaRPr sz="20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39216" y="2342514"/>
            <a:ext cx="2512695" cy="12452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marR="444500" indent="-287020">
              <a:lnSpc>
                <a:spcPct val="100000"/>
              </a:lnSpc>
              <a:spcBef>
                <a:spcPts val="105"/>
              </a:spcBef>
              <a:buChar char="•"/>
              <a:tabLst>
                <a:tab pos="299085" algn="l"/>
                <a:tab pos="299720" algn="l"/>
              </a:tabLst>
            </a:pPr>
            <a:r>
              <a:rPr sz="2000" dirty="0">
                <a:latin typeface="Arial"/>
                <a:cs typeface="Arial"/>
              </a:rPr>
              <a:t>Incorporate</a:t>
            </a:r>
            <a:r>
              <a:rPr sz="2000" spc="-12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BIA  </a:t>
            </a:r>
            <a:r>
              <a:rPr sz="2000" dirty="0">
                <a:latin typeface="Arial"/>
                <a:cs typeface="Arial"/>
              </a:rPr>
              <a:t>findings</a:t>
            </a:r>
            <a:endParaRPr sz="2000">
              <a:latin typeface="Arial"/>
              <a:cs typeface="Arial"/>
            </a:endParaRPr>
          </a:p>
          <a:p>
            <a:pPr marL="299085" marR="5080" indent="-287020">
              <a:lnSpc>
                <a:spcPct val="100000"/>
              </a:lnSpc>
              <a:buChar char="•"/>
              <a:tabLst>
                <a:tab pos="299085" algn="l"/>
                <a:tab pos="299720" algn="l"/>
              </a:tabLst>
            </a:pPr>
            <a:r>
              <a:rPr sz="2000" dirty="0">
                <a:latin typeface="Arial"/>
                <a:cs typeface="Arial"/>
              </a:rPr>
              <a:t>Document</a:t>
            </a:r>
            <a:r>
              <a:rPr sz="2000" spc="-9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recovery  </a:t>
            </a:r>
            <a:r>
              <a:rPr sz="2000" dirty="0">
                <a:latin typeface="Arial"/>
                <a:cs typeface="Arial"/>
              </a:rPr>
              <a:t>strategy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2884042" y="1588008"/>
            <a:ext cx="1435100" cy="2464435"/>
            <a:chOff x="2884042" y="1588008"/>
            <a:chExt cx="1435100" cy="2464435"/>
          </a:xfrm>
        </p:grpSpPr>
        <p:sp>
          <p:nvSpPr>
            <p:cNvPr id="16" name="object 16"/>
            <p:cNvSpPr/>
            <p:nvPr/>
          </p:nvSpPr>
          <p:spPr>
            <a:xfrm>
              <a:off x="2896996" y="1600962"/>
              <a:ext cx="1409065" cy="2438400"/>
            </a:xfrm>
            <a:custGeom>
              <a:avLst/>
              <a:gdLst/>
              <a:ahLst/>
              <a:cxnLst/>
              <a:rect l="l" t="t" r="r" b="b"/>
              <a:pathLst>
                <a:path w="1409064" h="2438400">
                  <a:moveTo>
                    <a:pt x="18414" y="0"/>
                  </a:moveTo>
                  <a:lnTo>
                    <a:pt x="18414" y="324992"/>
                  </a:lnTo>
                  <a:lnTo>
                    <a:pt x="83607" y="326697"/>
                  </a:lnTo>
                  <a:lnTo>
                    <a:pt x="134546" y="330298"/>
                  </a:lnTo>
                  <a:lnTo>
                    <a:pt x="184765" y="335876"/>
                  </a:lnTo>
                  <a:lnTo>
                    <a:pt x="234210" y="343384"/>
                  </a:lnTo>
                  <a:lnTo>
                    <a:pt x="282826" y="352774"/>
                  </a:lnTo>
                  <a:lnTo>
                    <a:pt x="330556" y="363998"/>
                  </a:lnTo>
                  <a:lnTo>
                    <a:pt x="377347" y="377009"/>
                  </a:lnTo>
                  <a:lnTo>
                    <a:pt x="423143" y="391761"/>
                  </a:lnTo>
                  <a:lnTo>
                    <a:pt x="467889" y="408204"/>
                  </a:lnTo>
                  <a:lnTo>
                    <a:pt x="511529" y="426292"/>
                  </a:lnTo>
                  <a:lnTo>
                    <a:pt x="554009" y="445978"/>
                  </a:lnTo>
                  <a:lnTo>
                    <a:pt x="595273" y="467213"/>
                  </a:lnTo>
                  <a:lnTo>
                    <a:pt x="635266" y="489951"/>
                  </a:lnTo>
                  <a:lnTo>
                    <a:pt x="673934" y="514144"/>
                  </a:lnTo>
                  <a:lnTo>
                    <a:pt x="711221" y="539744"/>
                  </a:lnTo>
                  <a:lnTo>
                    <a:pt x="747071" y="566705"/>
                  </a:lnTo>
                  <a:lnTo>
                    <a:pt x="781430" y="594979"/>
                  </a:lnTo>
                  <a:lnTo>
                    <a:pt x="814243" y="624517"/>
                  </a:lnTo>
                  <a:lnTo>
                    <a:pt x="845455" y="655274"/>
                  </a:lnTo>
                  <a:lnTo>
                    <a:pt x="875009" y="687201"/>
                  </a:lnTo>
                  <a:lnTo>
                    <a:pt x="902852" y="720251"/>
                  </a:lnTo>
                  <a:lnTo>
                    <a:pt x="928928" y="754376"/>
                  </a:lnTo>
                  <a:lnTo>
                    <a:pt x="953182" y="789530"/>
                  </a:lnTo>
                  <a:lnTo>
                    <a:pt x="975558" y="825664"/>
                  </a:lnTo>
                  <a:lnTo>
                    <a:pt x="996002" y="862731"/>
                  </a:lnTo>
                  <a:lnTo>
                    <a:pt x="1014459" y="900684"/>
                  </a:lnTo>
                  <a:lnTo>
                    <a:pt x="1030873" y="939475"/>
                  </a:lnTo>
                  <a:lnTo>
                    <a:pt x="1045189" y="979058"/>
                  </a:lnTo>
                  <a:lnTo>
                    <a:pt x="1057352" y="1019383"/>
                  </a:lnTo>
                  <a:lnTo>
                    <a:pt x="1067307" y="1060405"/>
                  </a:lnTo>
                  <a:lnTo>
                    <a:pt x="1074999" y="1102075"/>
                  </a:lnTo>
                  <a:lnTo>
                    <a:pt x="1080373" y="1144346"/>
                  </a:lnTo>
                  <a:lnTo>
                    <a:pt x="1083373" y="1187171"/>
                  </a:lnTo>
                  <a:lnTo>
                    <a:pt x="1083944" y="1230502"/>
                  </a:lnTo>
                  <a:lnTo>
                    <a:pt x="1082058" y="1273818"/>
                  </a:lnTo>
                  <a:lnTo>
                    <a:pt x="1077760" y="1316576"/>
                  </a:lnTo>
                  <a:lnTo>
                    <a:pt x="1071107" y="1358729"/>
                  </a:lnTo>
                  <a:lnTo>
                    <a:pt x="1062154" y="1400231"/>
                  </a:lnTo>
                  <a:lnTo>
                    <a:pt x="1050959" y="1441035"/>
                  </a:lnTo>
                  <a:lnTo>
                    <a:pt x="1037578" y="1481097"/>
                  </a:lnTo>
                  <a:lnTo>
                    <a:pt x="1022067" y="1520369"/>
                  </a:lnTo>
                  <a:lnTo>
                    <a:pt x="1004483" y="1558805"/>
                  </a:lnTo>
                  <a:lnTo>
                    <a:pt x="984883" y="1596358"/>
                  </a:lnTo>
                  <a:lnTo>
                    <a:pt x="963323" y="1632984"/>
                  </a:lnTo>
                  <a:lnTo>
                    <a:pt x="939859" y="1668635"/>
                  </a:lnTo>
                  <a:lnTo>
                    <a:pt x="914548" y="1703265"/>
                  </a:lnTo>
                  <a:lnTo>
                    <a:pt x="887447" y="1736828"/>
                  </a:lnTo>
                  <a:lnTo>
                    <a:pt x="858612" y="1769278"/>
                  </a:lnTo>
                  <a:lnTo>
                    <a:pt x="828100" y="1800569"/>
                  </a:lnTo>
                  <a:lnTo>
                    <a:pt x="795967" y="1830653"/>
                  </a:lnTo>
                  <a:lnTo>
                    <a:pt x="762269" y="1859486"/>
                  </a:lnTo>
                  <a:lnTo>
                    <a:pt x="727064" y="1887020"/>
                  </a:lnTo>
                  <a:lnTo>
                    <a:pt x="690407" y="1913210"/>
                  </a:lnTo>
                  <a:lnTo>
                    <a:pt x="652356" y="1938009"/>
                  </a:lnTo>
                  <a:lnTo>
                    <a:pt x="612966" y="1961372"/>
                  </a:lnTo>
                  <a:lnTo>
                    <a:pt x="572294" y="1983251"/>
                  </a:lnTo>
                  <a:lnTo>
                    <a:pt x="530397" y="2003600"/>
                  </a:lnTo>
                  <a:lnTo>
                    <a:pt x="487332" y="2022374"/>
                  </a:lnTo>
                  <a:lnTo>
                    <a:pt x="443154" y="2039526"/>
                  </a:lnTo>
                  <a:lnTo>
                    <a:pt x="397920" y="2055010"/>
                  </a:lnTo>
                  <a:lnTo>
                    <a:pt x="351687" y="2068780"/>
                  </a:lnTo>
                  <a:lnTo>
                    <a:pt x="304511" y="2080789"/>
                  </a:lnTo>
                  <a:lnTo>
                    <a:pt x="256450" y="2090991"/>
                  </a:lnTo>
                  <a:lnTo>
                    <a:pt x="207558" y="2099340"/>
                  </a:lnTo>
                  <a:lnTo>
                    <a:pt x="157893" y="2105789"/>
                  </a:lnTo>
                  <a:lnTo>
                    <a:pt x="107512" y="2110293"/>
                  </a:lnTo>
                  <a:lnTo>
                    <a:pt x="56471" y="2112805"/>
                  </a:lnTo>
                  <a:lnTo>
                    <a:pt x="4825" y="2113280"/>
                  </a:lnTo>
                  <a:lnTo>
                    <a:pt x="0" y="2438273"/>
                  </a:lnTo>
                  <a:lnTo>
                    <a:pt x="69400" y="2437595"/>
                  </a:lnTo>
                  <a:lnTo>
                    <a:pt x="119923" y="2435202"/>
                  </a:lnTo>
                  <a:lnTo>
                    <a:pt x="169952" y="2431246"/>
                  </a:lnTo>
                  <a:lnTo>
                    <a:pt x="219455" y="2425755"/>
                  </a:lnTo>
                  <a:lnTo>
                    <a:pt x="268402" y="2418757"/>
                  </a:lnTo>
                  <a:lnTo>
                    <a:pt x="316760" y="2410279"/>
                  </a:lnTo>
                  <a:lnTo>
                    <a:pt x="364499" y="2400350"/>
                  </a:lnTo>
                  <a:lnTo>
                    <a:pt x="411586" y="2388996"/>
                  </a:lnTo>
                  <a:lnTo>
                    <a:pt x="457991" y="2376245"/>
                  </a:lnTo>
                  <a:lnTo>
                    <a:pt x="503682" y="2362124"/>
                  </a:lnTo>
                  <a:lnTo>
                    <a:pt x="548628" y="2346662"/>
                  </a:lnTo>
                  <a:lnTo>
                    <a:pt x="592797" y="2329885"/>
                  </a:lnTo>
                  <a:lnTo>
                    <a:pt x="636158" y="2311822"/>
                  </a:lnTo>
                  <a:lnTo>
                    <a:pt x="678679" y="2292499"/>
                  </a:lnTo>
                  <a:lnTo>
                    <a:pt x="720329" y="2271945"/>
                  </a:lnTo>
                  <a:lnTo>
                    <a:pt x="761077" y="2250186"/>
                  </a:lnTo>
                  <a:lnTo>
                    <a:pt x="800892" y="2227251"/>
                  </a:lnTo>
                  <a:lnTo>
                    <a:pt x="839741" y="2203167"/>
                  </a:lnTo>
                  <a:lnTo>
                    <a:pt x="877593" y="2177961"/>
                  </a:lnTo>
                  <a:lnTo>
                    <a:pt x="914418" y="2151662"/>
                  </a:lnTo>
                  <a:lnTo>
                    <a:pt x="950183" y="2124296"/>
                  </a:lnTo>
                  <a:lnTo>
                    <a:pt x="984857" y="2095891"/>
                  </a:lnTo>
                  <a:lnTo>
                    <a:pt x="1018409" y="2066474"/>
                  </a:lnTo>
                  <a:lnTo>
                    <a:pt x="1050808" y="2036074"/>
                  </a:lnTo>
                  <a:lnTo>
                    <a:pt x="1082021" y="2004718"/>
                  </a:lnTo>
                  <a:lnTo>
                    <a:pt x="1112018" y="1972433"/>
                  </a:lnTo>
                  <a:lnTo>
                    <a:pt x="1140767" y="1939247"/>
                  </a:lnTo>
                  <a:lnTo>
                    <a:pt x="1168237" y="1905187"/>
                  </a:lnTo>
                  <a:lnTo>
                    <a:pt x="1194396" y="1870281"/>
                  </a:lnTo>
                  <a:lnTo>
                    <a:pt x="1219214" y="1834557"/>
                  </a:lnTo>
                  <a:lnTo>
                    <a:pt x="1242657" y="1798041"/>
                  </a:lnTo>
                  <a:lnTo>
                    <a:pt x="1264696" y="1760763"/>
                  </a:lnTo>
                  <a:lnTo>
                    <a:pt x="1285299" y="1722748"/>
                  </a:lnTo>
                  <a:lnTo>
                    <a:pt x="1304433" y="1684025"/>
                  </a:lnTo>
                  <a:lnTo>
                    <a:pt x="1322069" y="1644621"/>
                  </a:lnTo>
                  <a:lnTo>
                    <a:pt x="1338174" y="1604564"/>
                  </a:lnTo>
                  <a:lnTo>
                    <a:pt x="1352717" y="1563881"/>
                  </a:lnTo>
                  <a:lnTo>
                    <a:pt x="1365667" y="1522601"/>
                  </a:lnTo>
                  <a:lnTo>
                    <a:pt x="1376992" y="1480749"/>
                  </a:lnTo>
                  <a:lnTo>
                    <a:pt x="1386661" y="1438354"/>
                  </a:lnTo>
                  <a:lnTo>
                    <a:pt x="1394643" y="1395444"/>
                  </a:lnTo>
                  <a:lnTo>
                    <a:pt x="1400905" y="1352046"/>
                  </a:lnTo>
                  <a:lnTo>
                    <a:pt x="1405417" y="1308188"/>
                  </a:lnTo>
                  <a:lnTo>
                    <a:pt x="1408147" y="1263896"/>
                  </a:lnTo>
                  <a:lnTo>
                    <a:pt x="1409064" y="1219200"/>
                  </a:lnTo>
                  <a:lnTo>
                    <a:pt x="1408147" y="1174503"/>
                  </a:lnTo>
                  <a:lnTo>
                    <a:pt x="1405417" y="1130211"/>
                  </a:lnTo>
                  <a:lnTo>
                    <a:pt x="1400905" y="1086353"/>
                  </a:lnTo>
                  <a:lnTo>
                    <a:pt x="1394643" y="1042955"/>
                  </a:lnTo>
                  <a:lnTo>
                    <a:pt x="1386661" y="1000045"/>
                  </a:lnTo>
                  <a:lnTo>
                    <a:pt x="1376992" y="957650"/>
                  </a:lnTo>
                  <a:lnTo>
                    <a:pt x="1365667" y="915798"/>
                  </a:lnTo>
                  <a:lnTo>
                    <a:pt x="1352717" y="874518"/>
                  </a:lnTo>
                  <a:lnTo>
                    <a:pt x="1338174" y="833835"/>
                  </a:lnTo>
                  <a:lnTo>
                    <a:pt x="1322069" y="793778"/>
                  </a:lnTo>
                  <a:lnTo>
                    <a:pt x="1304433" y="754374"/>
                  </a:lnTo>
                  <a:lnTo>
                    <a:pt x="1285299" y="715651"/>
                  </a:lnTo>
                  <a:lnTo>
                    <a:pt x="1264696" y="677636"/>
                  </a:lnTo>
                  <a:lnTo>
                    <a:pt x="1242657" y="640358"/>
                  </a:lnTo>
                  <a:lnTo>
                    <a:pt x="1219214" y="603842"/>
                  </a:lnTo>
                  <a:lnTo>
                    <a:pt x="1194396" y="568118"/>
                  </a:lnTo>
                  <a:lnTo>
                    <a:pt x="1168237" y="533212"/>
                  </a:lnTo>
                  <a:lnTo>
                    <a:pt x="1140767" y="499152"/>
                  </a:lnTo>
                  <a:lnTo>
                    <a:pt x="1112018" y="465966"/>
                  </a:lnTo>
                  <a:lnTo>
                    <a:pt x="1082021" y="433681"/>
                  </a:lnTo>
                  <a:lnTo>
                    <a:pt x="1050808" y="402325"/>
                  </a:lnTo>
                  <a:lnTo>
                    <a:pt x="1018409" y="371925"/>
                  </a:lnTo>
                  <a:lnTo>
                    <a:pt x="984857" y="342508"/>
                  </a:lnTo>
                  <a:lnTo>
                    <a:pt x="950183" y="314103"/>
                  </a:lnTo>
                  <a:lnTo>
                    <a:pt x="914418" y="286737"/>
                  </a:lnTo>
                  <a:lnTo>
                    <a:pt x="877593" y="260438"/>
                  </a:lnTo>
                  <a:lnTo>
                    <a:pt x="839741" y="235232"/>
                  </a:lnTo>
                  <a:lnTo>
                    <a:pt x="800892" y="211148"/>
                  </a:lnTo>
                  <a:lnTo>
                    <a:pt x="761077" y="188213"/>
                  </a:lnTo>
                  <a:lnTo>
                    <a:pt x="720329" y="166454"/>
                  </a:lnTo>
                  <a:lnTo>
                    <a:pt x="678679" y="145900"/>
                  </a:lnTo>
                  <a:lnTo>
                    <a:pt x="636158" y="126577"/>
                  </a:lnTo>
                  <a:lnTo>
                    <a:pt x="592797" y="108514"/>
                  </a:lnTo>
                  <a:lnTo>
                    <a:pt x="548628" y="91737"/>
                  </a:lnTo>
                  <a:lnTo>
                    <a:pt x="503682" y="76275"/>
                  </a:lnTo>
                  <a:lnTo>
                    <a:pt x="457991" y="62154"/>
                  </a:lnTo>
                  <a:lnTo>
                    <a:pt x="411586" y="49403"/>
                  </a:lnTo>
                  <a:lnTo>
                    <a:pt x="364499" y="38049"/>
                  </a:lnTo>
                  <a:lnTo>
                    <a:pt x="316760" y="28120"/>
                  </a:lnTo>
                  <a:lnTo>
                    <a:pt x="268402" y="19642"/>
                  </a:lnTo>
                  <a:lnTo>
                    <a:pt x="219455" y="12644"/>
                  </a:lnTo>
                  <a:lnTo>
                    <a:pt x="169952" y="7153"/>
                  </a:lnTo>
                  <a:lnTo>
                    <a:pt x="119923" y="3197"/>
                  </a:lnTo>
                  <a:lnTo>
                    <a:pt x="69400" y="804"/>
                  </a:lnTo>
                  <a:lnTo>
                    <a:pt x="18414" y="0"/>
                  </a:lnTo>
                  <a:close/>
                </a:path>
              </a:pathLst>
            </a:custGeom>
            <a:solidFill>
              <a:srgbClr val="BADF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896996" y="1600962"/>
              <a:ext cx="1409065" cy="2438400"/>
            </a:xfrm>
            <a:custGeom>
              <a:avLst/>
              <a:gdLst/>
              <a:ahLst/>
              <a:cxnLst/>
              <a:rect l="l" t="t" r="r" b="b"/>
              <a:pathLst>
                <a:path w="1409064" h="2438400">
                  <a:moveTo>
                    <a:pt x="18414" y="0"/>
                  </a:moveTo>
                  <a:lnTo>
                    <a:pt x="69400" y="804"/>
                  </a:lnTo>
                  <a:lnTo>
                    <a:pt x="119923" y="3197"/>
                  </a:lnTo>
                  <a:lnTo>
                    <a:pt x="169952" y="7153"/>
                  </a:lnTo>
                  <a:lnTo>
                    <a:pt x="219455" y="12644"/>
                  </a:lnTo>
                  <a:lnTo>
                    <a:pt x="268402" y="19642"/>
                  </a:lnTo>
                  <a:lnTo>
                    <a:pt x="316760" y="28120"/>
                  </a:lnTo>
                  <a:lnTo>
                    <a:pt x="364499" y="38049"/>
                  </a:lnTo>
                  <a:lnTo>
                    <a:pt x="411586" y="49403"/>
                  </a:lnTo>
                  <a:lnTo>
                    <a:pt x="457991" y="62154"/>
                  </a:lnTo>
                  <a:lnTo>
                    <a:pt x="503682" y="76275"/>
                  </a:lnTo>
                  <a:lnTo>
                    <a:pt x="548628" y="91737"/>
                  </a:lnTo>
                  <a:lnTo>
                    <a:pt x="592797" y="108514"/>
                  </a:lnTo>
                  <a:lnTo>
                    <a:pt x="636158" y="126577"/>
                  </a:lnTo>
                  <a:lnTo>
                    <a:pt x="678679" y="145900"/>
                  </a:lnTo>
                  <a:lnTo>
                    <a:pt x="720329" y="166454"/>
                  </a:lnTo>
                  <a:lnTo>
                    <a:pt x="761077" y="188213"/>
                  </a:lnTo>
                  <a:lnTo>
                    <a:pt x="800892" y="211148"/>
                  </a:lnTo>
                  <a:lnTo>
                    <a:pt x="839741" y="235232"/>
                  </a:lnTo>
                  <a:lnTo>
                    <a:pt x="877593" y="260438"/>
                  </a:lnTo>
                  <a:lnTo>
                    <a:pt x="914418" y="286737"/>
                  </a:lnTo>
                  <a:lnTo>
                    <a:pt x="950183" y="314103"/>
                  </a:lnTo>
                  <a:lnTo>
                    <a:pt x="984857" y="342508"/>
                  </a:lnTo>
                  <a:lnTo>
                    <a:pt x="1018409" y="371925"/>
                  </a:lnTo>
                  <a:lnTo>
                    <a:pt x="1050808" y="402325"/>
                  </a:lnTo>
                  <a:lnTo>
                    <a:pt x="1082021" y="433681"/>
                  </a:lnTo>
                  <a:lnTo>
                    <a:pt x="1112018" y="465966"/>
                  </a:lnTo>
                  <a:lnTo>
                    <a:pt x="1140767" y="499152"/>
                  </a:lnTo>
                  <a:lnTo>
                    <a:pt x="1168237" y="533212"/>
                  </a:lnTo>
                  <a:lnTo>
                    <a:pt x="1194396" y="568118"/>
                  </a:lnTo>
                  <a:lnTo>
                    <a:pt x="1219214" y="603842"/>
                  </a:lnTo>
                  <a:lnTo>
                    <a:pt x="1242657" y="640358"/>
                  </a:lnTo>
                  <a:lnTo>
                    <a:pt x="1264696" y="677636"/>
                  </a:lnTo>
                  <a:lnTo>
                    <a:pt x="1285299" y="715651"/>
                  </a:lnTo>
                  <a:lnTo>
                    <a:pt x="1304433" y="754374"/>
                  </a:lnTo>
                  <a:lnTo>
                    <a:pt x="1322069" y="793778"/>
                  </a:lnTo>
                  <a:lnTo>
                    <a:pt x="1338174" y="833835"/>
                  </a:lnTo>
                  <a:lnTo>
                    <a:pt x="1352717" y="874518"/>
                  </a:lnTo>
                  <a:lnTo>
                    <a:pt x="1365667" y="915798"/>
                  </a:lnTo>
                  <a:lnTo>
                    <a:pt x="1376992" y="957650"/>
                  </a:lnTo>
                  <a:lnTo>
                    <a:pt x="1386661" y="1000045"/>
                  </a:lnTo>
                  <a:lnTo>
                    <a:pt x="1394643" y="1042955"/>
                  </a:lnTo>
                  <a:lnTo>
                    <a:pt x="1400905" y="1086353"/>
                  </a:lnTo>
                  <a:lnTo>
                    <a:pt x="1405417" y="1130211"/>
                  </a:lnTo>
                  <a:lnTo>
                    <a:pt x="1408147" y="1174503"/>
                  </a:lnTo>
                  <a:lnTo>
                    <a:pt x="1409064" y="1219200"/>
                  </a:lnTo>
                  <a:lnTo>
                    <a:pt x="1408147" y="1263896"/>
                  </a:lnTo>
                  <a:lnTo>
                    <a:pt x="1405417" y="1308188"/>
                  </a:lnTo>
                  <a:lnTo>
                    <a:pt x="1400905" y="1352046"/>
                  </a:lnTo>
                  <a:lnTo>
                    <a:pt x="1394643" y="1395444"/>
                  </a:lnTo>
                  <a:lnTo>
                    <a:pt x="1386661" y="1438354"/>
                  </a:lnTo>
                  <a:lnTo>
                    <a:pt x="1376992" y="1480749"/>
                  </a:lnTo>
                  <a:lnTo>
                    <a:pt x="1365667" y="1522601"/>
                  </a:lnTo>
                  <a:lnTo>
                    <a:pt x="1352717" y="1563881"/>
                  </a:lnTo>
                  <a:lnTo>
                    <a:pt x="1338174" y="1604564"/>
                  </a:lnTo>
                  <a:lnTo>
                    <a:pt x="1322069" y="1644621"/>
                  </a:lnTo>
                  <a:lnTo>
                    <a:pt x="1304433" y="1684025"/>
                  </a:lnTo>
                  <a:lnTo>
                    <a:pt x="1285299" y="1722748"/>
                  </a:lnTo>
                  <a:lnTo>
                    <a:pt x="1264696" y="1760763"/>
                  </a:lnTo>
                  <a:lnTo>
                    <a:pt x="1242657" y="1798041"/>
                  </a:lnTo>
                  <a:lnTo>
                    <a:pt x="1219214" y="1834557"/>
                  </a:lnTo>
                  <a:lnTo>
                    <a:pt x="1194396" y="1870281"/>
                  </a:lnTo>
                  <a:lnTo>
                    <a:pt x="1168237" y="1905187"/>
                  </a:lnTo>
                  <a:lnTo>
                    <a:pt x="1140767" y="1939247"/>
                  </a:lnTo>
                  <a:lnTo>
                    <a:pt x="1112018" y="1972433"/>
                  </a:lnTo>
                  <a:lnTo>
                    <a:pt x="1082021" y="2004718"/>
                  </a:lnTo>
                  <a:lnTo>
                    <a:pt x="1050808" y="2036074"/>
                  </a:lnTo>
                  <a:lnTo>
                    <a:pt x="1018409" y="2066474"/>
                  </a:lnTo>
                  <a:lnTo>
                    <a:pt x="984857" y="2095891"/>
                  </a:lnTo>
                  <a:lnTo>
                    <a:pt x="950183" y="2124296"/>
                  </a:lnTo>
                  <a:lnTo>
                    <a:pt x="914418" y="2151662"/>
                  </a:lnTo>
                  <a:lnTo>
                    <a:pt x="877593" y="2177961"/>
                  </a:lnTo>
                  <a:lnTo>
                    <a:pt x="839741" y="2203167"/>
                  </a:lnTo>
                  <a:lnTo>
                    <a:pt x="800892" y="2227251"/>
                  </a:lnTo>
                  <a:lnTo>
                    <a:pt x="761077" y="2250186"/>
                  </a:lnTo>
                  <a:lnTo>
                    <a:pt x="720329" y="2271945"/>
                  </a:lnTo>
                  <a:lnTo>
                    <a:pt x="678679" y="2292499"/>
                  </a:lnTo>
                  <a:lnTo>
                    <a:pt x="636158" y="2311822"/>
                  </a:lnTo>
                  <a:lnTo>
                    <a:pt x="592797" y="2329885"/>
                  </a:lnTo>
                  <a:lnTo>
                    <a:pt x="548628" y="2346662"/>
                  </a:lnTo>
                  <a:lnTo>
                    <a:pt x="503682" y="2362124"/>
                  </a:lnTo>
                  <a:lnTo>
                    <a:pt x="457991" y="2376245"/>
                  </a:lnTo>
                  <a:lnTo>
                    <a:pt x="411586" y="2388996"/>
                  </a:lnTo>
                  <a:lnTo>
                    <a:pt x="364499" y="2400350"/>
                  </a:lnTo>
                  <a:lnTo>
                    <a:pt x="316760" y="2410279"/>
                  </a:lnTo>
                  <a:lnTo>
                    <a:pt x="268402" y="2418757"/>
                  </a:lnTo>
                  <a:lnTo>
                    <a:pt x="219455" y="2425755"/>
                  </a:lnTo>
                  <a:lnTo>
                    <a:pt x="169952" y="2431246"/>
                  </a:lnTo>
                  <a:lnTo>
                    <a:pt x="119923" y="2435202"/>
                  </a:lnTo>
                  <a:lnTo>
                    <a:pt x="69400" y="2437595"/>
                  </a:lnTo>
                  <a:lnTo>
                    <a:pt x="18414" y="2438400"/>
                  </a:lnTo>
                  <a:lnTo>
                    <a:pt x="12318" y="2438400"/>
                  </a:lnTo>
                  <a:lnTo>
                    <a:pt x="6095" y="2438400"/>
                  </a:lnTo>
                  <a:lnTo>
                    <a:pt x="0" y="2438273"/>
                  </a:lnTo>
                  <a:lnTo>
                    <a:pt x="4825" y="2113280"/>
                  </a:lnTo>
                  <a:lnTo>
                    <a:pt x="56471" y="2112805"/>
                  </a:lnTo>
                  <a:lnTo>
                    <a:pt x="107512" y="2110293"/>
                  </a:lnTo>
                  <a:lnTo>
                    <a:pt x="157893" y="2105789"/>
                  </a:lnTo>
                  <a:lnTo>
                    <a:pt x="207558" y="2099340"/>
                  </a:lnTo>
                  <a:lnTo>
                    <a:pt x="256450" y="2090991"/>
                  </a:lnTo>
                  <a:lnTo>
                    <a:pt x="304511" y="2080789"/>
                  </a:lnTo>
                  <a:lnTo>
                    <a:pt x="351687" y="2068780"/>
                  </a:lnTo>
                  <a:lnTo>
                    <a:pt x="397920" y="2055010"/>
                  </a:lnTo>
                  <a:lnTo>
                    <a:pt x="443154" y="2039526"/>
                  </a:lnTo>
                  <a:lnTo>
                    <a:pt x="487332" y="2022374"/>
                  </a:lnTo>
                  <a:lnTo>
                    <a:pt x="530397" y="2003600"/>
                  </a:lnTo>
                  <a:lnTo>
                    <a:pt x="572294" y="1983251"/>
                  </a:lnTo>
                  <a:lnTo>
                    <a:pt x="612966" y="1961372"/>
                  </a:lnTo>
                  <a:lnTo>
                    <a:pt x="652356" y="1938009"/>
                  </a:lnTo>
                  <a:lnTo>
                    <a:pt x="690407" y="1913210"/>
                  </a:lnTo>
                  <a:lnTo>
                    <a:pt x="727064" y="1887020"/>
                  </a:lnTo>
                  <a:lnTo>
                    <a:pt x="762269" y="1859486"/>
                  </a:lnTo>
                  <a:lnTo>
                    <a:pt x="795967" y="1830653"/>
                  </a:lnTo>
                  <a:lnTo>
                    <a:pt x="828100" y="1800569"/>
                  </a:lnTo>
                  <a:lnTo>
                    <a:pt x="858612" y="1769278"/>
                  </a:lnTo>
                  <a:lnTo>
                    <a:pt x="887447" y="1736828"/>
                  </a:lnTo>
                  <a:lnTo>
                    <a:pt x="914548" y="1703265"/>
                  </a:lnTo>
                  <a:lnTo>
                    <a:pt x="939859" y="1668635"/>
                  </a:lnTo>
                  <a:lnTo>
                    <a:pt x="963323" y="1632984"/>
                  </a:lnTo>
                  <a:lnTo>
                    <a:pt x="984883" y="1596358"/>
                  </a:lnTo>
                  <a:lnTo>
                    <a:pt x="1004483" y="1558805"/>
                  </a:lnTo>
                  <a:lnTo>
                    <a:pt x="1022067" y="1520369"/>
                  </a:lnTo>
                  <a:lnTo>
                    <a:pt x="1037578" y="1481097"/>
                  </a:lnTo>
                  <a:lnTo>
                    <a:pt x="1050959" y="1441035"/>
                  </a:lnTo>
                  <a:lnTo>
                    <a:pt x="1062154" y="1400231"/>
                  </a:lnTo>
                  <a:lnTo>
                    <a:pt x="1071107" y="1358729"/>
                  </a:lnTo>
                  <a:lnTo>
                    <a:pt x="1077760" y="1316576"/>
                  </a:lnTo>
                  <a:lnTo>
                    <a:pt x="1082058" y="1273818"/>
                  </a:lnTo>
                  <a:lnTo>
                    <a:pt x="1083944" y="1230502"/>
                  </a:lnTo>
                  <a:lnTo>
                    <a:pt x="1083373" y="1187171"/>
                  </a:lnTo>
                  <a:lnTo>
                    <a:pt x="1080373" y="1144346"/>
                  </a:lnTo>
                  <a:lnTo>
                    <a:pt x="1074999" y="1102075"/>
                  </a:lnTo>
                  <a:lnTo>
                    <a:pt x="1067307" y="1060405"/>
                  </a:lnTo>
                  <a:lnTo>
                    <a:pt x="1057352" y="1019383"/>
                  </a:lnTo>
                  <a:lnTo>
                    <a:pt x="1045189" y="979058"/>
                  </a:lnTo>
                  <a:lnTo>
                    <a:pt x="1030873" y="939475"/>
                  </a:lnTo>
                  <a:lnTo>
                    <a:pt x="1014459" y="900684"/>
                  </a:lnTo>
                  <a:lnTo>
                    <a:pt x="996002" y="862731"/>
                  </a:lnTo>
                  <a:lnTo>
                    <a:pt x="975558" y="825664"/>
                  </a:lnTo>
                  <a:lnTo>
                    <a:pt x="953182" y="789530"/>
                  </a:lnTo>
                  <a:lnTo>
                    <a:pt x="928928" y="754376"/>
                  </a:lnTo>
                  <a:lnTo>
                    <a:pt x="902852" y="720251"/>
                  </a:lnTo>
                  <a:lnTo>
                    <a:pt x="875009" y="687201"/>
                  </a:lnTo>
                  <a:lnTo>
                    <a:pt x="845455" y="655274"/>
                  </a:lnTo>
                  <a:lnTo>
                    <a:pt x="814243" y="624517"/>
                  </a:lnTo>
                  <a:lnTo>
                    <a:pt x="781430" y="594979"/>
                  </a:lnTo>
                  <a:lnTo>
                    <a:pt x="747071" y="566705"/>
                  </a:lnTo>
                  <a:lnTo>
                    <a:pt x="711221" y="539744"/>
                  </a:lnTo>
                  <a:lnTo>
                    <a:pt x="673934" y="514144"/>
                  </a:lnTo>
                  <a:lnTo>
                    <a:pt x="635266" y="489951"/>
                  </a:lnTo>
                  <a:lnTo>
                    <a:pt x="595273" y="467213"/>
                  </a:lnTo>
                  <a:lnTo>
                    <a:pt x="554009" y="445978"/>
                  </a:lnTo>
                  <a:lnTo>
                    <a:pt x="511529" y="426292"/>
                  </a:lnTo>
                  <a:lnTo>
                    <a:pt x="467889" y="408204"/>
                  </a:lnTo>
                  <a:lnTo>
                    <a:pt x="423143" y="391761"/>
                  </a:lnTo>
                  <a:lnTo>
                    <a:pt x="377347" y="377009"/>
                  </a:lnTo>
                  <a:lnTo>
                    <a:pt x="330556" y="363998"/>
                  </a:lnTo>
                  <a:lnTo>
                    <a:pt x="282826" y="352774"/>
                  </a:lnTo>
                  <a:lnTo>
                    <a:pt x="234210" y="343384"/>
                  </a:lnTo>
                  <a:lnTo>
                    <a:pt x="184765" y="335876"/>
                  </a:lnTo>
                  <a:lnTo>
                    <a:pt x="134546" y="330298"/>
                  </a:lnTo>
                  <a:lnTo>
                    <a:pt x="83607" y="326697"/>
                  </a:lnTo>
                  <a:lnTo>
                    <a:pt x="32003" y="325120"/>
                  </a:lnTo>
                  <a:lnTo>
                    <a:pt x="27431" y="324992"/>
                  </a:lnTo>
                  <a:lnTo>
                    <a:pt x="22986" y="324992"/>
                  </a:lnTo>
                  <a:lnTo>
                    <a:pt x="18414" y="324992"/>
                  </a:lnTo>
                  <a:lnTo>
                    <a:pt x="18414" y="0"/>
                  </a:lnTo>
                  <a:close/>
                </a:path>
              </a:pathLst>
            </a:custGeom>
            <a:ln w="25908">
              <a:solidFill>
                <a:srgbClr val="88A3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8" name="object 18"/>
          <p:cNvGrpSpPr/>
          <p:nvPr/>
        </p:nvGrpSpPr>
        <p:grpSpPr>
          <a:xfrm>
            <a:off x="3653535" y="1955545"/>
            <a:ext cx="566420" cy="1796414"/>
            <a:chOff x="3653535" y="1955545"/>
            <a:chExt cx="566420" cy="1796414"/>
          </a:xfrm>
        </p:grpSpPr>
        <p:pic>
          <p:nvPicPr>
            <p:cNvPr id="19" name="object 1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00089" y="1955545"/>
              <a:ext cx="185729" cy="185324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84239" y="2224150"/>
              <a:ext cx="209732" cy="198969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018406" y="2933699"/>
              <a:ext cx="177164" cy="183261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023105" y="2538348"/>
              <a:ext cx="196469" cy="145541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839336" y="3274714"/>
              <a:ext cx="209296" cy="198989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653535" y="3557650"/>
              <a:ext cx="180975" cy="194182"/>
            </a:xfrm>
            <a:prstGeom prst="rect">
              <a:avLst/>
            </a:prstGeom>
          </p:spPr>
        </p:pic>
      </p:grpSp>
      <p:sp>
        <p:nvSpPr>
          <p:cNvPr id="25" name="object 25"/>
          <p:cNvSpPr txBox="1">
            <a:spLocks noGrp="1"/>
          </p:cNvSpPr>
          <p:nvPr>
            <p:ph type="ftr" sz="quarter" idx="4294967295"/>
          </p:nvPr>
        </p:nvSpPr>
        <p:spPr>
          <a:xfrm>
            <a:off x="535940" y="6290385"/>
            <a:ext cx="1339850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endParaRPr spc="-5" dirty="0"/>
          </a:p>
        </p:txBody>
      </p:sp>
      <p:sp>
        <p:nvSpPr>
          <p:cNvPr id="26" name="object 26"/>
          <p:cNvSpPr txBox="1">
            <a:spLocks noGrp="1"/>
          </p:cNvSpPr>
          <p:nvPr>
            <p:ph type="dt" sz="half" idx="4294967295"/>
          </p:nvPr>
        </p:nvSpPr>
        <p:spPr>
          <a:xfrm>
            <a:off x="4030471" y="6290385"/>
            <a:ext cx="1161414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endParaRPr spc="-5" dirty="0"/>
          </a:p>
        </p:txBody>
      </p:sp>
      <p:sp>
        <p:nvSpPr>
          <p:cNvPr id="27" name="object 27"/>
          <p:cNvSpPr txBox="1"/>
          <p:nvPr/>
        </p:nvSpPr>
        <p:spPr>
          <a:xfrm>
            <a:off x="8359140" y="6290385"/>
            <a:ext cx="274320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sz="1400" dirty="0">
                <a:latin typeface="Arial"/>
                <a:cs typeface="Arial"/>
              </a:rPr>
              <a:t>41</a:t>
            </a:fld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ftr" sz="quarter" idx="4294967295"/>
          </p:nvPr>
        </p:nvSpPr>
        <p:spPr>
          <a:xfrm>
            <a:off x="535940" y="6290385"/>
            <a:ext cx="1339850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endParaRPr spc="-5" dirty="0"/>
          </a:p>
        </p:txBody>
      </p:sp>
      <p:sp>
        <p:nvSpPr>
          <p:cNvPr id="7" name="object 7"/>
          <p:cNvSpPr txBox="1">
            <a:spLocks noGrp="1"/>
          </p:cNvSpPr>
          <p:nvPr>
            <p:ph type="dt" sz="half" idx="4294967295"/>
          </p:nvPr>
        </p:nvSpPr>
        <p:spPr>
          <a:xfrm>
            <a:off x="4030471" y="6290385"/>
            <a:ext cx="1161414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endParaRPr spc="-5" dirty="0"/>
          </a:p>
        </p:txBody>
      </p:sp>
      <p:sp>
        <p:nvSpPr>
          <p:cNvPr id="8" name="object 8"/>
          <p:cNvSpPr txBox="1"/>
          <p:nvPr/>
        </p:nvSpPr>
        <p:spPr>
          <a:xfrm>
            <a:off x="8359140" y="6290385"/>
            <a:ext cx="274320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sz="1400" dirty="0">
                <a:latin typeface="Arial"/>
                <a:cs typeface="Arial"/>
              </a:rPr>
              <a:t>42</a:t>
            </a:fld>
            <a:endParaRPr sz="1400">
              <a:latin typeface="Arial"/>
              <a:cs typeface="Arial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20318" y="612089"/>
            <a:ext cx="5511165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>
                <a:solidFill>
                  <a:srgbClr val="333399"/>
                </a:solidFill>
              </a:rPr>
              <a:t>BIA: </a:t>
            </a:r>
            <a:r>
              <a:rPr spc="-5" dirty="0">
                <a:solidFill>
                  <a:srgbClr val="333399"/>
                </a:solidFill>
              </a:rPr>
              <a:t>Business Impact</a:t>
            </a:r>
            <a:r>
              <a:rPr spc="-75" dirty="0">
                <a:solidFill>
                  <a:srgbClr val="333399"/>
                </a:solidFill>
              </a:rPr>
              <a:t> </a:t>
            </a:r>
            <a:r>
              <a:rPr dirty="0">
                <a:solidFill>
                  <a:srgbClr val="333399"/>
                </a:solidFill>
              </a:rPr>
              <a:t>Analysis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3535">
              <a:lnSpc>
                <a:spcPct val="100000"/>
              </a:lnSpc>
              <a:spcBef>
                <a:spcPts val="100"/>
              </a:spcBef>
              <a:buChar char="•"/>
              <a:tabLst>
                <a:tab pos="355600" algn="l"/>
                <a:tab pos="356235" algn="l"/>
              </a:tabLst>
            </a:pPr>
            <a:r>
              <a:rPr dirty="0"/>
              <a:t>A </a:t>
            </a:r>
            <a:r>
              <a:rPr spc="-5" dirty="0"/>
              <a:t>Business </a:t>
            </a:r>
            <a:r>
              <a:rPr dirty="0"/>
              <a:t>Impact </a:t>
            </a:r>
            <a:r>
              <a:rPr spc="-5" dirty="0"/>
              <a:t>Analysis </a:t>
            </a:r>
            <a:r>
              <a:rPr dirty="0"/>
              <a:t>(BIA) is </a:t>
            </a:r>
            <a:r>
              <a:rPr spc="-5" dirty="0"/>
              <a:t>performed </a:t>
            </a:r>
            <a:r>
              <a:rPr dirty="0"/>
              <a:t>as </a:t>
            </a:r>
            <a:r>
              <a:rPr spc="-5" dirty="0"/>
              <a:t>part </a:t>
            </a:r>
            <a:r>
              <a:rPr dirty="0"/>
              <a:t>of  </a:t>
            </a:r>
            <a:r>
              <a:rPr spc="-5" dirty="0"/>
              <a:t>the </a:t>
            </a:r>
            <a:r>
              <a:rPr spc="-10" dirty="0"/>
              <a:t>BCP </a:t>
            </a:r>
            <a:r>
              <a:rPr spc="-5" dirty="0"/>
              <a:t>development </a:t>
            </a:r>
            <a:r>
              <a:rPr dirty="0"/>
              <a:t>to </a:t>
            </a:r>
            <a:r>
              <a:rPr spc="-5" dirty="0"/>
              <a:t>identify </a:t>
            </a:r>
            <a:r>
              <a:rPr dirty="0"/>
              <a:t>the </a:t>
            </a:r>
            <a:r>
              <a:rPr spc="-5" dirty="0"/>
              <a:t>functions </a:t>
            </a:r>
            <a:r>
              <a:rPr dirty="0"/>
              <a:t>that </a:t>
            </a:r>
            <a:r>
              <a:rPr spc="-5" dirty="0"/>
              <a:t>in </a:t>
            </a:r>
            <a:r>
              <a:rPr dirty="0"/>
              <a:t>the  </a:t>
            </a:r>
            <a:r>
              <a:rPr spc="-5" dirty="0"/>
              <a:t>event </a:t>
            </a:r>
            <a:r>
              <a:rPr dirty="0"/>
              <a:t>of </a:t>
            </a:r>
            <a:r>
              <a:rPr spc="-5" dirty="0"/>
              <a:t>a disaster or disruption, would cause </a:t>
            </a:r>
            <a:r>
              <a:rPr dirty="0"/>
              <a:t>the  greatest </a:t>
            </a:r>
            <a:r>
              <a:rPr spc="-5" dirty="0"/>
              <a:t>financial or operational</a:t>
            </a:r>
            <a:r>
              <a:rPr spc="65" dirty="0"/>
              <a:t> </a:t>
            </a:r>
            <a:r>
              <a:rPr spc="-5" dirty="0"/>
              <a:t>loss.</a:t>
            </a:r>
          </a:p>
          <a:p>
            <a:pPr marL="355600" indent="-343535">
              <a:lnSpc>
                <a:spcPct val="100000"/>
              </a:lnSpc>
              <a:spcBef>
                <a:spcPts val="580"/>
              </a:spcBef>
              <a:buChar char="•"/>
              <a:tabLst>
                <a:tab pos="355600" algn="l"/>
                <a:tab pos="356235" algn="l"/>
              </a:tabLst>
            </a:pPr>
            <a:r>
              <a:rPr spc="-5" dirty="0"/>
              <a:t>Consider</a:t>
            </a:r>
            <a:r>
              <a:rPr spc="20" dirty="0"/>
              <a:t> </a:t>
            </a:r>
            <a:r>
              <a:rPr dirty="0"/>
              <a:t>e.g.: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93444" y="3605250"/>
            <a:ext cx="2840355" cy="1854835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580"/>
              </a:spcBef>
              <a:buChar char="–"/>
              <a:tabLst>
                <a:tab pos="299085" algn="l"/>
                <a:tab pos="299720" algn="l"/>
              </a:tabLst>
            </a:pPr>
            <a:r>
              <a:rPr sz="2000" dirty="0">
                <a:latin typeface="Arial"/>
                <a:cs typeface="Arial"/>
              </a:rPr>
              <a:t>IT network</a:t>
            </a:r>
            <a:r>
              <a:rPr sz="2000" spc="-6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support</a:t>
            </a:r>
            <a:endParaRPr sz="200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spcBef>
                <a:spcPts val="480"/>
              </a:spcBef>
              <a:buChar char="–"/>
              <a:tabLst>
                <a:tab pos="299085" algn="l"/>
                <a:tab pos="299720" algn="l"/>
              </a:tabLst>
            </a:pPr>
            <a:r>
              <a:rPr sz="2000" dirty="0">
                <a:latin typeface="Arial"/>
                <a:cs typeface="Arial"/>
              </a:rPr>
              <a:t>Data</a:t>
            </a:r>
            <a:r>
              <a:rPr sz="2000" spc="-3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processing</a:t>
            </a:r>
            <a:endParaRPr sz="200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spcBef>
                <a:spcPts val="480"/>
              </a:spcBef>
              <a:buChar char="–"/>
              <a:tabLst>
                <a:tab pos="299085" algn="l"/>
                <a:tab pos="299720" algn="l"/>
              </a:tabLst>
            </a:pPr>
            <a:r>
              <a:rPr sz="2000" dirty="0">
                <a:latin typeface="Arial"/>
                <a:cs typeface="Arial"/>
              </a:rPr>
              <a:t>Accounting</a:t>
            </a:r>
            <a:endParaRPr sz="200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spcBef>
                <a:spcPts val="480"/>
              </a:spcBef>
              <a:buChar char="–"/>
              <a:tabLst>
                <a:tab pos="299085" algn="l"/>
                <a:tab pos="299720" algn="l"/>
              </a:tabLst>
            </a:pPr>
            <a:r>
              <a:rPr sz="2000" dirty="0">
                <a:latin typeface="Arial"/>
                <a:cs typeface="Arial"/>
              </a:rPr>
              <a:t>Software</a:t>
            </a:r>
            <a:r>
              <a:rPr sz="2000" spc="-9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development</a:t>
            </a:r>
            <a:endParaRPr sz="200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spcBef>
                <a:spcPts val="480"/>
              </a:spcBef>
              <a:buChar char="–"/>
              <a:tabLst>
                <a:tab pos="299085" algn="l"/>
                <a:tab pos="299720" algn="l"/>
              </a:tabLst>
            </a:pPr>
            <a:r>
              <a:rPr sz="2000" dirty="0">
                <a:latin typeface="Arial"/>
                <a:cs typeface="Arial"/>
              </a:rPr>
              <a:t>Payroll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170678" y="3616197"/>
            <a:ext cx="2528570" cy="15506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Arial"/>
                <a:cs typeface="Arial"/>
              </a:rPr>
              <a:t>Customer support  Order entry  Production</a:t>
            </a:r>
            <a:r>
              <a:rPr sz="2000" spc="-7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scheduling  Purchasing  Communications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ftr" sz="quarter" idx="4294967295"/>
          </p:nvPr>
        </p:nvSpPr>
        <p:spPr>
          <a:xfrm>
            <a:off x="535940" y="6290385"/>
            <a:ext cx="1339850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endParaRPr spc="-5" dirty="0"/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4294967295"/>
          </p:nvPr>
        </p:nvSpPr>
        <p:spPr>
          <a:xfrm>
            <a:off x="4030471" y="6290385"/>
            <a:ext cx="1161414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endParaRPr spc="-5" dirty="0"/>
          </a:p>
        </p:txBody>
      </p:sp>
      <p:sp>
        <p:nvSpPr>
          <p:cNvPr id="6" name="object 6"/>
          <p:cNvSpPr txBox="1"/>
          <p:nvPr/>
        </p:nvSpPr>
        <p:spPr>
          <a:xfrm>
            <a:off x="8359140" y="6290385"/>
            <a:ext cx="274320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sz="1400" dirty="0">
                <a:latin typeface="Arial"/>
                <a:cs typeface="Arial"/>
              </a:rPr>
              <a:t>43</a:t>
            </a:fld>
            <a:endParaRPr sz="1400">
              <a:latin typeface="Arial"/>
              <a:cs typeface="Arial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437464"/>
            <a:ext cx="2826385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>
                <a:solidFill>
                  <a:srgbClr val="333399"/>
                </a:solidFill>
              </a:rPr>
              <a:t>BIA</a:t>
            </a:r>
            <a:r>
              <a:rPr spc="-60" dirty="0">
                <a:solidFill>
                  <a:srgbClr val="333399"/>
                </a:solidFill>
              </a:rPr>
              <a:t> </a:t>
            </a:r>
            <a:r>
              <a:rPr spc="-5" dirty="0">
                <a:solidFill>
                  <a:srgbClr val="333399"/>
                </a:solidFill>
              </a:rPr>
              <a:t>(continued)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777949"/>
            <a:ext cx="7877809" cy="30264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100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Arial"/>
                <a:cs typeface="Arial"/>
              </a:rPr>
              <a:t>The </a:t>
            </a:r>
            <a:r>
              <a:rPr sz="2400" dirty="0">
                <a:latin typeface="Arial"/>
                <a:cs typeface="Arial"/>
              </a:rPr>
              <a:t>MTD </a:t>
            </a:r>
            <a:r>
              <a:rPr sz="2400" spc="-5" dirty="0">
                <a:latin typeface="Arial"/>
                <a:cs typeface="Arial"/>
              </a:rPr>
              <a:t>(Maximum Tolerable Downtime) </a:t>
            </a:r>
            <a:r>
              <a:rPr sz="2400" dirty="0">
                <a:latin typeface="Arial"/>
                <a:cs typeface="Arial"/>
              </a:rPr>
              <a:t>is </a:t>
            </a:r>
            <a:r>
              <a:rPr sz="2400" spc="-5" dirty="0">
                <a:latin typeface="Arial"/>
                <a:cs typeface="Arial"/>
              </a:rPr>
              <a:t>defined</a:t>
            </a:r>
            <a:r>
              <a:rPr sz="2400" spc="114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for</a:t>
            </a:r>
            <a:endParaRPr sz="2400">
              <a:latin typeface="Arial"/>
              <a:cs typeface="Arial"/>
            </a:endParaRPr>
          </a:p>
          <a:p>
            <a:pPr marL="355600">
              <a:lnSpc>
                <a:spcPct val="100000"/>
              </a:lnSpc>
              <a:spcBef>
                <a:spcPts val="5"/>
              </a:spcBef>
            </a:pPr>
            <a:r>
              <a:rPr sz="2400" spc="-5" dirty="0">
                <a:latin typeface="Arial"/>
                <a:cs typeface="Arial"/>
              </a:rPr>
              <a:t>each function in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-5" dirty="0">
                <a:latin typeface="Arial"/>
                <a:cs typeface="Arial"/>
              </a:rPr>
              <a:t>event of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disaster.</a:t>
            </a:r>
            <a:endParaRPr sz="240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spcBef>
                <a:spcPts val="575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Arial"/>
                <a:cs typeface="Arial"/>
              </a:rPr>
              <a:t>Example:</a:t>
            </a:r>
            <a:endParaRPr sz="240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spcBef>
                <a:spcPts val="484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dirty="0">
                <a:latin typeface="Arial"/>
                <a:cs typeface="Arial"/>
              </a:rPr>
              <a:t>Non-essential = 30</a:t>
            </a:r>
            <a:r>
              <a:rPr sz="2000" spc="-6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days</a:t>
            </a:r>
            <a:endParaRPr sz="200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spcBef>
                <a:spcPts val="480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dirty="0">
                <a:latin typeface="Arial"/>
                <a:cs typeface="Arial"/>
              </a:rPr>
              <a:t>Normal = 7</a:t>
            </a:r>
            <a:r>
              <a:rPr sz="2000" spc="-5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days</a:t>
            </a:r>
            <a:endParaRPr sz="200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spcBef>
                <a:spcPts val="480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dirty="0">
                <a:latin typeface="Arial"/>
                <a:cs typeface="Arial"/>
              </a:rPr>
              <a:t>Important = 72</a:t>
            </a:r>
            <a:r>
              <a:rPr sz="2000" spc="-8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hours</a:t>
            </a:r>
            <a:endParaRPr sz="200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spcBef>
                <a:spcPts val="480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dirty="0">
                <a:latin typeface="Arial"/>
                <a:cs typeface="Arial"/>
              </a:rPr>
              <a:t>Urgent = 24</a:t>
            </a:r>
            <a:r>
              <a:rPr sz="2000" spc="-6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hours</a:t>
            </a:r>
            <a:endParaRPr sz="200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spcBef>
                <a:spcPts val="480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dirty="0">
                <a:latin typeface="Arial"/>
                <a:cs typeface="Arial"/>
              </a:rPr>
              <a:t>Critical = minutes to</a:t>
            </a:r>
            <a:r>
              <a:rPr sz="2000" spc="-7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hours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68707"/>
            <a:ext cx="295910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solidFill>
                  <a:srgbClr val="333399"/>
                </a:solidFill>
              </a:rPr>
              <a:t>Alternative</a:t>
            </a:r>
            <a:r>
              <a:rPr spc="-50" dirty="0">
                <a:solidFill>
                  <a:srgbClr val="333399"/>
                </a:solidFill>
              </a:rPr>
              <a:t> </a:t>
            </a:r>
            <a:r>
              <a:rPr spc="-5" dirty="0">
                <a:solidFill>
                  <a:srgbClr val="333399"/>
                </a:solidFill>
              </a:rPr>
              <a:t>Sites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223897" y="801370"/>
            <a:ext cx="6734809" cy="46647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Arial"/>
                <a:cs typeface="Arial"/>
              </a:rPr>
              <a:t>Redundant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site</a:t>
            </a:r>
            <a:endParaRPr sz="240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spcBef>
                <a:spcPts val="75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dirty="0">
                <a:latin typeface="Arial"/>
                <a:cs typeface="Arial"/>
              </a:rPr>
              <a:t>Mirror of the primary processing</a:t>
            </a:r>
            <a:r>
              <a:rPr sz="2000" spc="-15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environment</a:t>
            </a:r>
            <a:endParaRPr sz="200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spcBef>
                <a:spcPts val="70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dirty="0">
                <a:latin typeface="Arial"/>
                <a:cs typeface="Arial"/>
              </a:rPr>
              <a:t>Operable within</a:t>
            </a:r>
            <a:r>
              <a:rPr sz="2000" spc="-4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minutes</a:t>
            </a:r>
            <a:endParaRPr sz="20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80"/>
              </a:spcBef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Arial"/>
                <a:cs typeface="Arial"/>
              </a:rPr>
              <a:t>Hot</a:t>
            </a:r>
            <a:r>
              <a:rPr sz="2400" dirty="0">
                <a:latin typeface="Arial"/>
                <a:cs typeface="Arial"/>
              </a:rPr>
              <a:t> site</a:t>
            </a:r>
            <a:endParaRPr sz="240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spcBef>
                <a:spcPts val="80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dirty="0">
                <a:latin typeface="Arial"/>
                <a:cs typeface="Arial"/>
              </a:rPr>
              <a:t>Fully configured hardware and software, but no</a:t>
            </a:r>
            <a:r>
              <a:rPr sz="2000" spc="-19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data</a:t>
            </a:r>
            <a:endParaRPr sz="200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spcBef>
                <a:spcPts val="70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dirty="0">
                <a:latin typeface="Arial"/>
                <a:cs typeface="Arial"/>
              </a:rPr>
              <a:t>Operable within</a:t>
            </a:r>
            <a:r>
              <a:rPr sz="2000" spc="-4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hours</a:t>
            </a:r>
            <a:endParaRPr sz="20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85"/>
              </a:spcBef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Arial"/>
                <a:cs typeface="Arial"/>
              </a:rPr>
              <a:t>Cloud</a:t>
            </a:r>
            <a:endParaRPr sz="24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80"/>
              </a:spcBef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latin typeface="Arial"/>
                <a:cs typeface="Arial"/>
              </a:rPr>
              <a:t>Warm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site</a:t>
            </a:r>
            <a:endParaRPr sz="2400">
              <a:latin typeface="Arial"/>
              <a:cs typeface="Arial"/>
            </a:endParaRPr>
          </a:p>
          <a:p>
            <a:pPr marL="756285" marR="5080" lvl="1" indent="-287020">
              <a:lnSpc>
                <a:spcPts val="1989"/>
              </a:lnSpc>
              <a:spcBef>
                <a:spcPts val="500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dirty="0">
                <a:latin typeface="Arial"/>
                <a:cs typeface="Arial"/>
              </a:rPr>
              <a:t>Partially configured with some equipment, but not</a:t>
            </a:r>
            <a:r>
              <a:rPr sz="2000" spc="-17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the  actual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computers</a:t>
            </a:r>
            <a:endParaRPr sz="200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spcBef>
                <a:spcPts val="75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dirty="0">
                <a:latin typeface="Arial"/>
                <a:cs typeface="Arial"/>
              </a:rPr>
              <a:t>Operable within</a:t>
            </a:r>
            <a:r>
              <a:rPr sz="2000" spc="-4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days</a:t>
            </a:r>
            <a:endParaRPr sz="20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80"/>
              </a:spcBef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Arial"/>
                <a:cs typeface="Arial"/>
              </a:rPr>
              <a:t>Cold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site</a:t>
            </a:r>
            <a:endParaRPr sz="240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spcBef>
                <a:spcPts val="75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dirty="0">
                <a:latin typeface="Arial"/>
                <a:cs typeface="Arial"/>
              </a:rPr>
              <a:t>Basic electricity and</a:t>
            </a:r>
            <a:r>
              <a:rPr sz="2000" spc="-5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plumbing</a:t>
            </a:r>
            <a:endParaRPr sz="200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spcBef>
                <a:spcPts val="75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dirty="0">
                <a:latin typeface="Arial"/>
                <a:cs typeface="Arial"/>
              </a:rPr>
              <a:t>Operable within</a:t>
            </a:r>
            <a:r>
              <a:rPr sz="2000" spc="-4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weeks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697735" y="938783"/>
            <a:ext cx="440690" cy="1809114"/>
            <a:chOff x="1697735" y="938783"/>
            <a:chExt cx="440690" cy="1809114"/>
          </a:xfrm>
        </p:grpSpPr>
        <p:sp>
          <p:nvSpPr>
            <p:cNvPr id="5" name="object 5"/>
            <p:cNvSpPr/>
            <p:nvPr/>
          </p:nvSpPr>
          <p:spPr>
            <a:xfrm>
              <a:off x="1702307" y="943355"/>
              <a:ext cx="431800" cy="1800225"/>
            </a:xfrm>
            <a:custGeom>
              <a:avLst/>
              <a:gdLst/>
              <a:ahLst/>
              <a:cxnLst/>
              <a:rect l="l" t="t" r="r" b="b"/>
              <a:pathLst>
                <a:path w="431800" h="1800225">
                  <a:moveTo>
                    <a:pt x="215646" y="0"/>
                  </a:moveTo>
                  <a:lnTo>
                    <a:pt x="0" y="449580"/>
                  </a:lnTo>
                  <a:lnTo>
                    <a:pt x="107823" y="449580"/>
                  </a:lnTo>
                  <a:lnTo>
                    <a:pt x="107823" y="1799844"/>
                  </a:lnTo>
                  <a:lnTo>
                    <a:pt x="323469" y="1799844"/>
                  </a:lnTo>
                  <a:lnTo>
                    <a:pt x="323469" y="449580"/>
                  </a:lnTo>
                  <a:lnTo>
                    <a:pt x="431292" y="449580"/>
                  </a:lnTo>
                  <a:lnTo>
                    <a:pt x="215646" y="0"/>
                  </a:lnTo>
                  <a:close/>
                </a:path>
              </a:pathLst>
            </a:custGeom>
            <a:solidFill>
              <a:srgbClr val="BADF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702307" y="943355"/>
              <a:ext cx="431800" cy="1800225"/>
            </a:xfrm>
            <a:custGeom>
              <a:avLst/>
              <a:gdLst/>
              <a:ahLst/>
              <a:cxnLst/>
              <a:rect l="l" t="t" r="r" b="b"/>
              <a:pathLst>
                <a:path w="431800" h="1800225">
                  <a:moveTo>
                    <a:pt x="0" y="449580"/>
                  </a:moveTo>
                  <a:lnTo>
                    <a:pt x="215646" y="0"/>
                  </a:lnTo>
                  <a:lnTo>
                    <a:pt x="431292" y="449580"/>
                  </a:lnTo>
                  <a:lnTo>
                    <a:pt x="323469" y="449580"/>
                  </a:lnTo>
                  <a:lnTo>
                    <a:pt x="323469" y="1799844"/>
                  </a:lnTo>
                  <a:lnTo>
                    <a:pt x="107823" y="1799844"/>
                  </a:lnTo>
                  <a:lnTo>
                    <a:pt x="107823" y="449580"/>
                  </a:lnTo>
                  <a:lnTo>
                    <a:pt x="0" y="44958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1697735" y="3681984"/>
            <a:ext cx="440690" cy="1809114"/>
            <a:chOff x="1697735" y="3681984"/>
            <a:chExt cx="440690" cy="1809114"/>
          </a:xfrm>
        </p:grpSpPr>
        <p:sp>
          <p:nvSpPr>
            <p:cNvPr id="8" name="object 8"/>
            <p:cNvSpPr/>
            <p:nvPr/>
          </p:nvSpPr>
          <p:spPr>
            <a:xfrm>
              <a:off x="1702307" y="3686556"/>
              <a:ext cx="431800" cy="1800225"/>
            </a:xfrm>
            <a:custGeom>
              <a:avLst/>
              <a:gdLst/>
              <a:ahLst/>
              <a:cxnLst/>
              <a:rect l="l" t="t" r="r" b="b"/>
              <a:pathLst>
                <a:path w="431800" h="1800225">
                  <a:moveTo>
                    <a:pt x="323469" y="0"/>
                  </a:moveTo>
                  <a:lnTo>
                    <a:pt x="107823" y="0"/>
                  </a:lnTo>
                  <a:lnTo>
                    <a:pt x="107823" y="1350264"/>
                  </a:lnTo>
                  <a:lnTo>
                    <a:pt x="0" y="1350264"/>
                  </a:lnTo>
                  <a:lnTo>
                    <a:pt x="215646" y="1799844"/>
                  </a:lnTo>
                  <a:lnTo>
                    <a:pt x="431292" y="1350264"/>
                  </a:lnTo>
                  <a:lnTo>
                    <a:pt x="323469" y="1350264"/>
                  </a:lnTo>
                  <a:lnTo>
                    <a:pt x="323469" y="0"/>
                  </a:lnTo>
                  <a:close/>
                </a:path>
              </a:pathLst>
            </a:custGeom>
            <a:solidFill>
              <a:srgbClr val="BADF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702307" y="3686556"/>
              <a:ext cx="431800" cy="1800225"/>
            </a:xfrm>
            <a:custGeom>
              <a:avLst/>
              <a:gdLst/>
              <a:ahLst/>
              <a:cxnLst/>
              <a:rect l="l" t="t" r="r" b="b"/>
              <a:pathLst>
                <a:path w="431800" h="1800225">
                  <a:moveTo>
                    <a:pt x="0" y="1350264"/>
                  </a:moveTo>
                  <a:lnTo>
                    <a:pt x="215646" y="1799844"/>
                  </a:lnTo>
                  <a:lnTo>
                    <a:pt x="431292" y="1350264"/>
                  </a:lnTo>
                  <a:lnTo>
                    <a:pt x="323469" y="1350264"/>
                  </a:lnTo>
                  <a:lnTo>
                    <a:pt x="323469" y="0"/>
                  </a:lnTo>
                  <a:lnTo>
                    <a:pt x="107823" y="0"/>
                  </a:lnTo>
                  <a:lnTo>
                    <a:pt x="107823" y="1350264"/>
                  </a:lnTo>
                  <a:lnTo>
                    <a:pt x="0" y="1350264"/>
                  </a:lnTo>
                  <a:close/>
                </a:path>
              </a:pathLst>
            </a:custGeom>
            <a:ln w="91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535940" y="1549653"/>
            <a:ext cx="1171575" cy="636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Arial"/>
                <a:cs typeface="Arial"/>
              </a:rPr>
              <a:t>More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000" dirty="0">
                <a:latin typeface="Arial"/>
                <a:cs typeface="Arial"/>
              </a:rPr>
              <a:t>e</a:t>
            </a:r>
            <a:r>
              <a:rPr sz="2000" spc="-10" dirty="0">
                <a:latin typeface="Arial"/>
                <a:cs typeface="Arial"/>
              </a:rPr>
              <a:t>x</a:t>
            </a:r>
            <a:r>
              <a:rPr sz="2000" dirty="0">
                <a:latin typeface="Arial"/>
                <a:cs typeface="Arial"/>
              </a:rPr>
              <a:t>pensi</a:t>
            </a:r>
            <a:r>
              <a:rPr sz="2000" spc="-10" dirty="0">
                <a:latin typeface="Arial"/>
                <a:cs typeface="Arial"/>
              </a:rPr>
              <a:t>v</a:t>
            </a:r>
            <a:r>
              <a:rPr sz="2000" dirty="0">
                <a:latin typeface="Arial"/>
                <a:cs typeface="Arial"/>
              </a:rPr>
              <a:t>e</a:t>
            </a:r>
            <a:endParaRPr sz="2000">
              <a:latin typeface="Arial"/>
              <a:cs typeface="Arial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ftr" sz="quarter" idx="4294967295"/>
          </p:nvPr>
        </p:nvSpPr>
        <p:spPr>
          <a:xfrm>
            <a:off x="535940" y="6290385"/>
            <a:ext cx="1339850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endParaRPr spc="-5" dirty="0"/>
          </a:p>
        </p:txBody>
      </p:sp>
      <p:sp>
        <p:nvSpPr>
          <p:cNvPr id="14" name="object 14"/>
          <p:cNvSpPr txBox="1">
            <a:spLocks noGrp="1"/>
          </p:cNvSpPr>
          <p:nvPr>
            <p:ph type="dt" sz="half" idx="4294967295"/>
          </p:nvPr>
        </p:nvSpPr>
        <p:spPr>
          <a:xfrm>
            <a:off x="4030471" y="6290385"/>
            <a:ext cx="1161414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endParaRPr spc="-5" dirty="0"/>
          </a:p>
        </p:txBody>
      </p:sp>
      <p:sp>
        <p:nvSpPr>
          <p:cNvPr id="15" name="object 15"/>
          <p:cNvSpPr txBox="1"/>
          <p:nvPr/>
        </p:nvSpPr>
        <p:spPr>
          <a:xfrm>
            <a:off x="8359140" y="6290385"/>
            <a:ext cx="274320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sz="1400" dirty="0">
                <a:latin typeface="Arial"/>
                <a:cs typeface="Arial"/>
              </a:rPr>
              <a:t>44</a:t>
            </a:fld>
            <a:endParaRPr sz="14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35940" y="3747261"/>
            <a:ext cx="1171575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Arial"/>
                <a:cs typeface="Arial"/>
              </a:rPr>
              <a:t>Less  expen</a:t>
            </a:r>
            <a:r>
              <a:rPr sz="2000" spc="5" dirty="0">
                <a:latin typeface="Arial"/>
                <a:cs typeface="Arial"/>
              </a:rPr>
              <a:t>s</a:t>
            </a:r>
            <a:r>
              <a:rPr sz="2000" dirty="0">
                <a:latin typeface="Arial"/>
                <a:cs typeface="Arial"/>
              </a:rPr>
              <a:t>i</a:t>
            </a:r>
            <a:r>
              <a:rPr sz="2000" spc="-10" dirty="0">
                <a:latin typeface="Arial"/>
                <a:cs typeface="Arial"/>
              </a:rPr>
              <a:t>v</a:t>
            </a:r>
            <a:r>
              <a:rPr sz="2000" dirty="0">
                <a:latin typeface="Arial"/>
                <a:cs typeface="Arial"/>
              </a:rPr>
              <a:t>e</a:t>
            </a:r>
            <a:endParaRPr sz="20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94563" y="5722111"/>
            <a:ext cx="862076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Arial"/>
                <a:cs typeface="Arial"/>
              </a:rPr>
              <a:t>Whenever relevant, consider cloud services, which can be relatively </a:t>
            </a:r>
            <a:r>
              <a:rPr sz="2000" spc="-5" dirty="0">
                <a:latin typeface="Arial"/>
                <a:cs typeface="Arial"/>
              </a:rPr>
              <a:t>low</a:t>
            </a:r>
            <a:r>
              <a:rPr sz="2000" spc="-15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cost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ftr" sz="quarter" idx="4294967295"/>
          </p:nvPr>
        </p:nvSpPr>
        <p:spPr>
          <a:xfrm>
            <a:off x="535940" y="6290385"/>
            <a:ext cx="1339850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endParaRPr spc="-5" dirty="0"/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4294967295"/>
          </p:nvPr>
        </p:nvSpPr>
        <p:spPr>
          <a:xfrm>
            <a:off x="4030471" y="6290385"/>
            <a:ext cx="1161414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endParaRPr spc="-5" dirty="0"/>
          </a:p>
        </p:txBody>
      </p:sp>
      <p:sp>
        <p:nvSpPr>
          <p:cNvPr id="6" name="object 6"/>
          <p:cNvSpPr txBox="1"/>
          <p:nvPr/>
        </p:nvSpPr>
        <p:spPr>
          <a:xfrm>
            <a:off x="8359140" y="6290385"/>
            <a:ext cx="274320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sz="1400" dirty="0">
                <a:latin typeface="Arial"/>
                <a:cs typeface="Arial"/>
              </a:rPr>
              <a:t>45</a:t>
            </a:fld>
            <a:endParaRPr sz="1400">
              <a:latin typeface="Arial"/>
              <a:cs typeface="Arial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577722"/>
            <a:ext cx="230759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>
                <a:solidFill>
                  <a:srgbClr val="333399"/>
                </a:solidFill>
              </a:rPr>
              <a:t>BCP</a:t>
            </a:r>
            <a:r>
              <a:rPr spc="-60" dirty="0">
                <a:solidFill>
                  <a:srgbClr val="333399"/>
                </a:solidFill>
              </a:rPr>
              <a:t> </a:t>
            </a:r>
            <a:r>
              <a:rPr spc="-5" dirty="0">
                <a:solidFill>
                  <a:srgbClr val="333399"/>
                </a:solidFill>
              </a:rPr>
              <a:t>Testing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639265"/>
            <a:ext cx="7663180" cy="42291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100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Arial"/>
                <a:cs typeface="Arial"/>
              </a:rPr>
              <a:t>Checklist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test</a:t>
            </a:r>
            <a:endParaRPr sz="240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spcBef>
                <a:spcPts val="80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dirty="0">
                <a:latin typeface="Arial"/>
                <a:cs typeface="Arial"/>
              </a:rPr>
              <a:t>Copies of the BCP distributed to departments for</a:t>
            </a:r>
            <a:r>
              <a:rPr sz="2000" spc="-19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review</a:t>
            </a:r>
            <a:endParaRPr sz="200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spcBef>
                <a:spcPts val="80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Arial"/>
                <a:cs typeface="Arial"/>
              </a:rPr>
              <a:t>Structured walk-through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test</a:t>
            </a:r>
            <a:endParaRPr sz="2400">
              <a:latin typeface="Arial"/>
              <a:cs typeface="Arial"/>
            </a:endParaRPr>
          </a:p>
          <a:p>
            <a:pPr marL="756285" marR="190500" lvl="1" indent="-287020">
              <a:lnSpc>
                <a:spcPts val="1989"/>
              </a:lnSpc>
              <a:spcBef>
                <a:spcPts val="484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dirty="0">
                <a:latin typeface="Arial"/>
                <a:cs typeface="Arial"/>
              </a:rPr>
              <a:t>Representatives from each department come together to</a:t>
            </a:r>
            <a:r>
              <a:rPr sz="2000" spc="-24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go  through the</a:t>
            </a:r>
            <a:r>
              <a:rPr sz="2000" spc="-6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plan</a:t>
            </a:r>
            <a:endParaRPr sz="200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spcBef>
                <a:spcPts val="85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Arial"/>
                <a:cs typeface="Arial"/>
              </a:rPr>
              <a:t>Simulation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test</a:t>
            </a:r>
            <a:endParaRPr sz="2400">
              <a:latin typeface="Arial"/>
              <a:cs typeface="Arial"/>
            </a:endParaRPr>
          </a:p>
          <a:p>
            <a:pPr marL="756285" marR="5080" lvl="1" indent="-287020">
              <a:lnSpc>
                <a:spcPts val="1989"/>
              </a:lnSpc>
              <a:spcBef>
                <a:spcPts val="495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dirty="0">
                <a:latin typeface="Arial"/>
                <a:cs typeface="Arial"/>
              </a:rPr>
              <a:t>All staff in operational and support functions come together</a:t>
            </a:r>
            <a:r>
              <a:rPr sz="2000" spc="-21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to  practice executing the</a:t>
            </a:r>
            <a:r>
              <a:rPr sz="2000" spc="-8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BCP</a:t>
            </a:r>
            <a:endParaRPr sz="200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spcBef>
                <a:spcPts val="75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Arial"/>
                <a:cs typeface="Arial"/>
              </a:rPr>
              <a:t>Parallel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test</a:t>
            </a:r>
            <a:endParaRPr sz="240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spcBef>
                <a:spcPts val="85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dirty="0">
                <a:latin typeface="Arial"/>
                <a:cs typeface="Arial"/>
              </a:rPr>
              <a:t>Business functions tested at alternative</a:t>
            </a:r>
            <a:r>
              <a:rPr sz="2000" spc="-13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site</a:t>
            </a:r>
            <a:endParaRPr sz="200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spcBef>
                <a:spcPts val="80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Arial"/>
                <a:cs typeface="Arial"/>
              </a:rPr>
              <a:t>Full interruption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test</a:t>
            </a:r>
            <a:endParaRPr sz="2400">
              <a:latin typeface="Arial"/>
              <a:cs typeface="Arial"/>
            </a:endParaRPr>
          </a:p>
          <a:p>
            <a:pPr marL="756285" marR="454025" lvl="1" indent="-287020">
              <a:lnSpc>
                <a:spcPts val="1989"/>
              </a:lnSpc>
              <a:spcBef>
                <a:spcPts val="489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dirty="0">
                <a:latin typeface="Arial"/>
                <a:cs typeface="Arial"/>
              </a:rPr>
              <a:t>Business functions at primary site halted, and migrated</a:t>
            </a:r>
            <a:r>
              <a:rPr sz="2000" spc="-18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to  alternative site in accordance with </a:t>
            </a:r>
            <a:r>
              <a:rPr sz="2000" spc="-5" dirty="0">
                <a:latin typeface="Arial"/>
                <a:cs typeface="Arial"/>
              </a:rPr>
              <a:t>the</a:t>
            </a:r>
            <a:r>
              <a:rPr sz="2000" spc="-10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BCP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ftr" sz="quarter" idx="4294967295"/>
          </p:nvPr>
        </p:nvSpPr>
        <p:spPr>
          <a:xfrm>
            <a:off x="535940" y="6290385"/>
            <a:ext cx="1339850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endParaRPr spc="-5" dirty="0"/>
          </a:p>
        </p:txBody>
      </p:sp>
      <p:sp>
        <p:nvSpPr>
          <p:cNvPr id="4" name="object 4"/>
          <p:cNvSpPr txBox="1">
            <a:spLocks noGrp="1"/>
          </p:cNvSpPr>
          <p:nvPr>
            <p:ph type="dt" sz="half" idx="4294967295"/>
          </p:nvPr>
        </p:nvSpPr>
        <p:spPr>
          <a:xfrm>
            <a:off x="4030471" y="6290385"/>
            <a:ext cx="1161414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endParaRPr spc="-5" dirty="0"/>
          </a:p>
        </p:txBody>
      </p:sp>
      <p:sp>
        <p:nvSpPr>
          <p:cNvPr id="5" name="object 5"/>
          <p:cNvSpPr txBox="1"/>
          <p:nvPr/>
        </p:nvSpPr>
        <p:spPr>
          <a:xfrm>
            <a:off x="8359140" y="6290385"/>
            <a:ext cx="274320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sz="1400" dirty="0">
                <a:latin typeface="Arial"/>
                <a:cs typeface="Arial"/>
              </a:rPr>
              <a:t>46</a:t>
            </a:fld>
            <a:endParaRPr sz="1400">
              <a:latin typeface="Arial"/>
              <a:cs typeface="Arial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335">
              <a:lnSpc>
                <a:spcPct val="100000"/>
              </a:lnSpc>
              <a:spcBef>
                <a:spcPts val="100"/>
              </a:spcBef>
            </a:pPr>
            <a:r>
              <a:rPr dirty="0"/>
              <a:t>End of</a:t>
            </a:r>
            <a:r>
              <a:rPr spc="-85" dirty="0"/>
              <a:t> </a:t>
            </a:r>
            <a:r>
              <a:rPr spc="-5" dirty="0"/>
              <a:t>Lecture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58928"/>
            <a:ext cx="23895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solidFill>
                  <a:srgbClr val="333399"/>
                </a:solidFill>
              </a:rPr>
              <a:t>Many</a:t>
            </a:r>
            <a:r>
              <a:rPr sz="3600" spc="-70" dirty="0">
                <a:solidFill>
                  <a:srgbClr val="333399"/>
                </a:solidFill>
              </a:rPr>
              <a:t> </a:t>
            </a:r>
            <a:r>
              <a:rPr sz="3600" dirty="0">
                <a:solidFill>
                  <a:srgbClr val="333399"/>
                </a:solidFill>
              </a:rPr>
              <a:t>Risks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329590" y="1021207"/>
            <a:ext cx="7078345" cy="20739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Arial"/>
                <a:cs typeface="Arial"/>
              </a:rPr>
              <a:t>Multiple different </a:t>
            </a:r>
            <a:r>
              <a:rPr sz="2400" dirty="0">
                <a:latin typeface="Arial"/>
                <a:cs typeface="Arial"/>
              </a:rPr>
              <a:t>threats (threat </a:t>
            </a:r>
            <a:r>
              <a:rPr sz="2400" spc="-5" dirty="0">
                <a:latin typeface="Arial"/>
                <a:cs typeface="Arial"/>
              </a:rPr>
              <a:t>scenarios) can be  identified</a:t>
            </a:r>
            <a:endParaRPr sz="24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575"/>
              </a:spcBef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Arial"/>
                <a:cs typeface="Arial"/>
              </a:rPr>
              <a:t>Each threat can potentially cause an</a:t>
            </a:r>
            <a:r>
              <a:rPr sz="2400" spc="6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incident</a:t>
            </a:r>
            <a:endParaRPr sz="24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575"/>
              </a:spcBef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Arial"/>
                <a:cs typeface="Arial"/>
              </a:rPr>
              <a:t>Each potential incident has </a:t>
            </a:r>
            <a:r>
              <a:rPr sz="2400" dirty="0">
                <a:latin typeface="Arial"/>
                <a:cs typeface="Arial"/>
              </a:rPr>
              <a:t>a risk</a:t>
            </a:r>
            <a:r>
              <a:rPr sz="2400" spc="4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level</a:t>
            </a:r>
            <a:endParaRPr sz="24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580"/>
              </a:spcBef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Arial"/>
                <a:cs typeface="Arial"/>
              </a:rPr>
              <a:t>Multiple </a:t>
            </a:r>
            <a:r>
              <a:rPr sz="2400" dirty="0">
                <a:latin typeface="Arial"/>
                <a:cs typeface="Arial"/>
              </a:rPr>
              <a:t>threats </a:t>
            </a:r>
            <a:r>
              <a:rPr sz="2400" dirty="0">
                <a:latin typeface="Symbol"/>
                <a:cs typeface="Symbol"/>
              </a:rPr>
              <a:t>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Arial"/>
                <a:cs typeface="Arial"/>
              </a:rPr>
              <a:t>Many</a:t>
            </a:r>
            <a:r>
              <a:rPr sz="2400" spc="7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risks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85037" y="3677920"/>
            <a:ext cx="1856739" cy="399415"/>
          </a:xfrm>
          <a:prstGeom prst="rect">
            <a:avLst/>
          </a:prstGeom>
          <a:solidFill>
            <a:srgbClr val="FFFF66"/>
          </a:solidFill>
          <a:ln w="16764">
            <a:solidFill>
              <a:srgbClr val="000000"/>
            </a:solidFill>
          </a:ln>
        </p:spPr>
        <p:txBody>
          <a:bodyPr vert="horz" wrap="square" lIns="0" tIns="38100" rIns="0" bIns="0" rtlCol="0">
            <a:spAutoFit/>
          </a:bodyPr>
          <a:lstStyle/>
          <a:p>
            <a:pPr marL="454025">
              <a:lnSpc>
                <a:spcPct val="100000"/>
              </a:lnSpc>
              <a:spcBef>
                <a:spcPts val="300"/>
              </a:spcBef>
            </a:pPr>
            <a:r>
              <a:rPr sz="2000" dirty="0">
                <a:latin typeface="Arial"/>
                <a:cs typeface="Arial"/>
              </a:rPr>
              <a:t>Threat</a:t>
            </a:r>
            <a:r>
              <a:rPr sz="2000" spc="-5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1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565397" y="3678173"/>
            <a:ext cx="1854835" cy="399415"/>
          </a:xfrm>
          <a:prstGeom prst="rect">
            <a:avLst/>
          </a:prstGeom>
          <a:solidFill>
            <a:srgbClr val="A7E6FF"/>
          </a:solidFill>
          <a:ln w="19811">
            <a:solidFill>
              <a:srgbClr val="000000"/>
            </a:solidFill>
          </a:ln>
        </p:spPr>
        <p:txBody>
          <a:bodyPr vert="horz" wrap="square" lIns="0" tIns="37465" rIns="0" bIns="0" rtlCol="0">
            <a:spAutoFit/>
          </a:bodyPr>
          <a:lstStyle/>
          <a:p>
            <a:pPr marL="375920">
              <a:lnSpc>
                <a:spcPct val="100000"/>
              </a:lnSpc>
              <a:spcBef>
                <a:spcPts val="295"/>
              </a:spcBef>
            </a:pPr>
            <a:r>
              <a:rPr sz="2000" dirty="0">
                <a:latin typeface="Arial"/>
                <a:cs typeface="Arial"/>
              </a:rPr>
              <a:t>Incident</a:t>
            </a:r>
            <a:r>
              <a:rPr sz="2000" spc="-5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1</a:t>
            </a:r>
            <a:endParaRPr sz="20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374129" y="3685794"/>
            <a:ext cx="1854835" cy="399415"/>
          </a:xfrm>
          <a:prstGeom prst="rect">
            <a:avLst/>
          </a:prstGeom>
          <a:solidFill>
            <a:srgbClr val="FFDA64"/>
          </a:solidFill>
          <a:ln w="19811">
            <a:solidFill>
              <a:srgbClr val="000000"/>
            </a:solidFill>
          </a:ln>
        </p:spPr>
        <p:txBody>
          <a:bodyPr vert="horz" wrap="square" lIns="0" tIns="38100" rIns="0" bIns="0" rtlCol="0">
            <a:spAutoFit/>
          </a:bodyPr>
          <a:lstStyle/>
          <a:p>
            <a:pPr marL="574675">
              <a:lnSpc>
                <a:spcPct val="100000"/>
              </a:lnSpc>
              <a:spcBef>
                <a:spcPts val="300"/>
              </a:spcBef>
            </a:pPr>
            <a:r>
              <a:rPr sz="2000" dirty="0">
                <a:latin typeface="Arial"/>
                <a:cs typeface="Arial"/>
              </a:rPr>
              <a:t>Risk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1</a:t>
            </a:r>
            <a:endParaRPr sz="20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85037" y="4439920"/>
            <a:ext cx="1856739" cy="399415"/>
          </a:xfrm>
          <a:prstGeom prst="rect">
            <a:avLst/>
          </a:prstGeom>
          <a:solidFill>
            <a:srgbClr val="FFFF66"/>
          </a:solidFill>
          <a:ln w="16764">
            <a:solidFill>
              <a:srgbClr val="000000"/>
            </a:solidFill>
          </a:ln>
        </p:spPr>
        <p:txBody>
          <a:bodyPr vert="horz" wrap="square" lIns="0" tIns="38100" rIns="0" bIns="0" rtlCol="0">
            <a:spAutoFit/>
          </a:bodyPr>
          <a:lstStyle/>
          <a:p>
            <a:pPr marL="454025">
              <a:lnSpc>
                <a:spcPct val="100000"/>
              </a:lnSpc>
              <a:spcBef>
                <a:spcPts val="300"/>
              </a:spcBef>
            </a:pPr>
            <a:r>
              <a:rPr sz="2000" dirty="0">
                <a:latin typeface="Arial"/>
                <a:cs typeface="Arial"/>
              </a:rPr>
              <a:t>Threat</a:t>
            </a:r>
            <a:r>
              <a:rPr sz="2000" spc="-5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2</a:t>
            </a:r>
            <a:endParaRPr sz="20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565397" y="4440173"/>
            <a:ext cx="1854835" cy="399415"/>
          </a:xfrm>
          <a:prstGeom prst="rect">
            <a:avLst/>
          </a:prstGeom>
          <a:solidFill>
            <a:srgbClr val="A7E6FF"/>
          </a:solidFill>
          <a:ln w="19811">
            <a:solidFill>
              <a:srgbClr val="000000"/>
            </a:solidFill>
          </a:ln>
        </p:spPr>
        <p:txBody>
          <a:bodyPr vert="horz" wrap="square" lIns="0" tIns="38100" rIns="0" bIns="0" rtlCol="0">
            <a:spAutoFit/>
          </a:bodyPr>
          <a:lstStyle/>
          <a:p>
            <a:pPr marL="375920">
              <a:lnSpc>
                <a:spcPct val="100000"/>
              </a:lnSpc>
              <a:spcBef>
                <a:spcPts val="300"/>
              </a:spcBef>
            </a:pPr>
            <a:r>
              <a:rPr sz="2000" dirty="0">
                <a:latin typeface="Arial"/>
                <a:cs typeface="Arial"/>
              </a:rPr>
              <a:t>Incident</a:t>
            </a:r>
            <a:r>
              <a:rPr sz="2000" spc="-5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2</a:t>
            </a:r>
            <a:endParaRPr sz="20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374129" y="4447794"/>
            <a:ext cx="1854835" cy="399415"/>
          </a:xfrm>
          <a:prstGeom prst="rect">
            <a:avLst/>
          </a:prstGeom>
          <a:solidFill>
            <a:srgbClr val="FFDA64"/>
          </a:solidFill>
          <a:ln w="19811">
            <a:solidFill>
              <a:srgbClr val="000000"/>
            </a:solidFill>
          </a:ln>
        </p:spPr>
        <p:txBody>
          <a:bodyPr vert="horz" wrap="square" lIns="0" tIns="38100" rIns="0" bIns="0" rtlCol="0">
            <a:spAutoFit/>
          </a:bodyPr>
          <a:lstStyle/>
          <a:p>
            <a:pPr marL="574675">
              <a:lnSpc>
                <a:spcPct val="100000"/>
              </a:lnSpc>
              <a:spcBef>
                <a:spcPts val="300"/>
              </a:spcBef>
            </a:pPr>
            <a:r>
              <a:rPr sz="2000" dirty="0">
                <a:latin typeface="Arial"/>
                <a:cs typeface="Arial"/>
              </a:rPr>
              <a:t>Risk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2</a:t>
            </a:r>
            <a:endParaRPr sz="20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85037" y="5231129"/>
            <a:ext cx="1856739" cy="400685"/>
          </a:xfrm>
          <a:prstGeom prst="rect">
            <a:avLst/>
          </a:prstGeom>
          <a:solidFill>
            <a:srgbClr val="FFFF66"/>
          </a:solidFill>
          <a:ln w="16764">
            <a:solidFill>
              <a:srgbClr val="000000"/>
            </a:solidFill>
          </a:ln>
        </p:spPr>
        <p:txBody>
          <a:bodyPr vert="horz" wrap="square" lIns="0" tIns="39369" rIns="0" bIns="0" rtlCol="0">
            <a:spAutoFit/>
          </a:bodyPr>
          <a:lstStyle/>
          <a:p>
            <a:pPr marL="454025">
              <a:lnSpc>
                <a:spcPct val="100000"/>
              </a:lnSpc>
              <a:spcBef>
                <a:spcPts val="309"/>
              </a:spcBef>
            </a:pPr>
            <a:r>
              <a:rPr sz="2000" dirty="0">
                <a:latin typeface="Arial"/>
                <a:cs typeface="Arial"/>
              </a:rPr>
              <a:t>Threat</a:t>
            </a:r>
            <a:r>
              <a:rPr sz="2000" spc="-5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3</a:t>
            </a:r>
            <a:endParaRPr sz="20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565397" y="5231129"/>
            <a:ext cx="1854835" cy="401320"/>
          </a:xfrm>
          <a:prstGeom prst="rect">
            <a:avLst/>
          </a:prstGeom>
          <a:solidFill>
            <a:srgbClr val="A7E6FF"/>
          </a:solidFill>
          <a:ln w="19811">
            <a:solidFill>
              <a:srgbClr val="000000"/>
            </a:solidFill>
          </a:ln>
        </p:spPr>
        <p:txBody>
          <a:bodyPr vert="horz" wrap="square" lIns="0" tIns="39369" rIns="0" bIns="0" rtlCol="0">
            <a:spAutoFit/>
          </a:bodyPr>
          <a:lstStyle/>
          <a:p>
            <a:pPr marL="375920">
              <a:lnSpc>
                <a:spcPct val="100000"/>
              </a:lnSpc>
              <a:spcBef>
                <a:spcPts val="309"/>
              </a:spcBef>
            </a:pPr>
            <a:r>
              <a:rPr sz="2000" dirty="0">
                <a:latin typeface="Arial"/>
                <a:cs typeface="Arial"/>
              </a:rPr>
              <a:t>Incident</a:t>
            </a:r>
            <a:r>
              <a:rPr sz="2000" spc="-5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3</a:t>
            </a:r>
            <a:endParaRPr sz="20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374129" y="5238750"/>
            <a:ext cx="1854835" cy="401320"/>
          </a:xfrm>
          <a:prstGeom prst="rect">
            <a:avLst/>
          </a:prstGeom>
          <a:solidFill>
            <a:srgbClr val="FFDA64"/>
          </a:solidFill>
          <a:ln w="19811">
            <a:solidFill>
              <a:srgbClr val="000000"/>
            </a:solidFill>
          </a:ln>
        </p:spPr>
        <p:txBody>
          <a:bodyPr vert="horz" wrap="square" lIns="0" tIns="39370" rIns="0" bIns="0" rtlCol="0">
            <a:spAutoFit/>
          </a:bodyPr>
          <a:lstStyle/>
          <a:p>
            <a:pPr marL="574675">
              <a:lnSpc>
                <a:spcPct val="100000"/>
              </a:lnSpc>
              <a:spcBef>
                <a:spcPts val="310"/>
              </a:spcBef>
            </a:pPr>
            <a:r>
              <a:rPr sz="2000" dirty="0">
                <a:latin typeface="Arial"/>
                <a:cs typeface="Arial"/>
              </a:rPr>
              <a:t>Risk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3</a:t>
            </a:r>
            <a:endParaRPr sz="20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593085" y="3839717"/>
            <a:ext cx="971550" cy="76200"/>
          </a:xfrm>
          <a:custGeom>
            <a:avLst/>
            <a:gdLst/>
            <a:ahLst/>
            <a:cxnLst/>
            <a:rect l="l" t="t" r="r" b="b"/>
            <a:pathLst>
              <a:path w="971550" h="76200">
                <a:moveTo>
                  <a:pt x="79247" y="28193"/>
                </a:moveTo>
                <a:lnTo>
                  <a:pt x="0" y="28193"/>
                </a:lnTo>
                <a:lnTo>
                  <a:pt x="0" y="48005"/>
                </a:lnTo>
                <a:lnTo>
                  <a:pt x="79247" y="48005"/>
                </a:lnTo>
                <a:lnTo>
                  <a:pt x="79247" y="28193"/>
                </a:lnTo>
                <a:close/>
              </a:path>
              <a:path w="971550" h="76200">
                <a:moveTo>
                  <a:pt x="217931" y="28193"/>
                </a:moveTo>
                <a:lnTo>
                  <a:pt x="138683" y="28193"/>
                </a:lnTo>
                <a:lnTo>
                  <a:pt x="138683" y="48005"/>
                </a:lnTo>
                <a:lnTo>
                  <a:pt x="217931" y="48005"/>
                </a:lnTo>
                <a:lnTo>
                  <a:pt x="217931" y="28193"/>
                </a:lnTo>
                <a:close/>
              </a:path>
              <a:path w="971550" h="76200">
                <a:moveTo>
                  <a:pt x="356615" y="28193"/>
                </a:moveTo>
                <a:lnTo>
                  <a:pt x="277368" y="28193"/>
                </a:lnTo>
                <a:lnTo>
                  <a:pt x="277368" y="48005"/>
                </a:lnTo>
                <a:lnTo>
                  <a:pt x="356615" y="48005"/>
                </a:lnTo>
                <a:lnTo>
                  <a:pt x="356615" y="28193"/>
                </a:lnTo>
                <a:close/>
              </a:path>
              <a:path w="971550" h="76200">
                <a:moveTo>
                  <a:pt x="495300" y="28193"/>
                </a:moveTo>
                <a:lnTo>
                  <a:pt x="416051" y="28193"/>
                </a:lnTo>
                <a:lnTo>
                  <a:pt x="416051" y="48005"/>
                </a:lnTo>
                <a:lnTo>
                  <a:pt x="495300" y="48005"/>
                </a:lnTo>
                <a:lnTo>
                  <a:pt x="495300" y="28193"/>
                </a:lnTo>
                <a:close/>
              </a:path>
              <a:path w="971550" h="76200">
                <a:moveTo>
                  <a:pt x="633983" y="28193"/>
                </a:moveTo>
                <a:lnTo>
                  <a:pt x="554736" y="28193"/>
                </a:lnTo>
                <a:lnTo>
                  <a:pt x="554736" y="48005"/>
                </a:lnTo>
                <a:lnTo>
                  <a:pt x="633983" y="48005"/>
                </a:lnTo>
                <a:lnTo>
                  <a:pt x="633983" y="28193"/>
                </a:lnTo>
                <a:close/>
              </a:path>
              <a:path w="971550" h="76200">
                <a:moveTo>
                  <a:pt x="772667" y="28193"/>
                </a:moveTo>
                <a:lnTo>
                  <a:pt x="693419" y="28193"/>
                </a:lnTo>
                <a:lnTo>
                  <a:pt x="693419" y="48005"/>
                </a:lnTo>
                <a:lnTo>
                  <a:pt x="772667" y="48005"/>
                </a:lnTo>
                <a:lnTo>
                  <a:pt x="772667" y="28193"/>
                </a:lnTo>
                <a:close/>
              </a:path>
              <a:path w="971550" h="76200">
                <a:moveTo>
                  <a:pt x="844550" y="0"/>
                </a:moveTo>
                <a:lnTo>
                  <a:pt x="844550" y="76199"/>
                </a:lnTo>
                <a:lnTo>
                  <a:pt x="938529" y="48005"/>
                </a:lnTo>
                <a:lnTo>
                  <a:pt x="857250" y="48005"/>
                </a:lnTo>
                <a:lnTo>
                  <a:pt x="857250" y="28193"/>
                </a:lnTo>
                <a:lnTo>
                  <a:pt x="938529" y="28193"/>
                </a:lnTo>
                <a:lnTo>
                  <a:pt x="844550" y="0"/>
                </a:lnTo>
                <a:close/>
              </a:path>
              <a:path w="971550" h="76200">
                <a:moveTo>
                  <a:pt x="844550" y="28193"/>
                </a:moveTo>
                <a:lnTo>
                  <a:pt x="832103" y="28193"/>
                </a:lnTo>
                <a:lnTo>
                  <a:pt x="832103" y="48005"/>
                </a:lnTo>
                <a:lnTo>
                  <a:pt x="844550" y="48005"/>
                </a:lnTo>
                <a:lnTo>
                  <a:pt x="844550" y="28193"/>
                </a:lnTo>
                <a:close/>
              </a:path>
              <a:path w="971550" h="76200">
                <a:moveTo>
                  <a:pt x="938529" y="28193"/>
                </a:moveTo>
                <a:lnTo>
                  <a:pt x="857250" y="28193"/>
                </a:lnTo>
                <a:lnTo>
                  <a:pt x="857250" y="48005"/>
                </a:lnTo>
                <a:lnTo>
                  <a:pt x="938529" y="48005"/>
                </a:lnTo>
                <a:lnTo>
                  <a:pt x="971550" y="38099"/>
                </a:lnTo>
                <a:lnTo>
                  <a:pt x="938529" y="281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593085" y="4615434"/>
            <a:ext cx="971550" cy="76200"/>
          </a:xfrm>
          <a:custGeom>
            <a:avLst/>
            <a:gdLst/>
            <a:ahLst/>
            <a:cxnLst/>
            <a:rect l="l" t="t" r="r" b="b"/>
            <a:pathLst>
              <a:path w="971550" h="76200">
                <a:moveTo>
                  <a:pt x="79247" y="28194"/>
                </a:moveTo>
                <a:lnTo>
                  <a:pt x="0" y="28194"/>
                </a:lnTo>
                <a:lnTo>
                  <a:pt x="0" y="48006"/>
                </a:lnTo>
                <a:lnTo>
                  <a:pt x="79247" y="48006"/>
                </a:lnTo>
                <a:lnTo>
                  <a:pt x="79247" y="28194"/>
                </a:lnTo>
                <a:close/>
              </a:path>
              <a:path w="971550" h="76200">
                <a:moveTo>
                  <a:pt x="217931" y="28194"/>
                </a:moveTo>
                <a:lnTo>
                  <a:pt x="138683" y="28194"/>
                </a:lnTo>
                <a:lnTo>
                  <a:pt x="138683" y="48006"/>
                </a:lnTo>
                <a:lnTo>
                  <a:pt x="217931" y="48006"/>
                </a:lnTo>
                <a:lnTo>
                  <a:pt x="217931" y="28194"/>
                </a:lnTo>
                <a:close/>
              </a:path>
              <a:path w="971550" h="76200">
                <a:moveTo>
                  <a:pt x="356615" y="28194"/>
                </a:moveTo>
                <a:lnTo>
                  <a:pt x="277368" y="28194"/>
                </a:lnTo>
                <a:lnTo>
                  <a:pt x="277368" y="48006"/>
                </a:lnTo>
                <a:lnTo>
                  <a:pt x="356615" y="48006"/>
                </a:lnTo>
                <a:lnTo>
                  <a:pt x="356615" y="28194"/>
                </a:lnTo>
                <a:close/>
              </a:path>
              <a:path w="971550" h="76200">
                <a:moveTo>
                  <a:pt x="495300" y="28194"/>
                </a:moveTo>
                <a:lnTo>
                  <a:pt x="416051" y="28194"/>
                </a:lnTo>
                <a:lnTo>
                  <a:pt x="416051" y="48006"/>
                </a:lnTo>
                <a:lnTo>
                  <a:pt x="495300" y="48006"/>
                </a:lnTo>
                <a:lnTo>
                  <a:pt x="495300" y="28194"/>
                </a:lnTo>
                <a:close/>
              </a:path>
              <a:path w="971550" h="76200">
                <a:moveTo>
                  <a:pt x="633983" y="28194"/>
                </a:moveTo>
                <a:lnTo>
                  <a:pt x="554736" y="28194"/>
                </a:lnTo>
                <a:lnTo>
                  <a:pt x="554736" y="48006"/>
                </a:lnTo>
                <a:lnTo>
                  <a:pt x="633983" y="48006"/>
                </a:lnTo>
                <a:lnTo>
                  <a:pt x="633983" y="28194"/>
                </a:lnTo>
                <a:close/>
              </a:path>
              <a:path w="971550" h="76200">
                <a:moveTo>
                  <a:pt x="772667" y="28194"/>
                </a:moveTo>
                <a:lnTo>
                  <a:pt x="693419" y="28194"/>
                </a:lnTo>
                <a:lnTo>
                  <a:pt x="693419" y="48006"/>
                </a:lnTo>
                <a:lnTo>
                  <a:pt x="772667" y="48006"/>
                </a:lnTo>
                <a:lnTo>
                  <a:pt x="772667" y="28194"/>
                </a:lnTo>
                <a:close/>
              </a:path>
              <a:path w="971550" h="76200">
                <a:moveTo>
                  <a:pt x="844550" y="0"/>
                </a:moveTo>
                <a:lnTo>
                  <a:pt x="844550" y="76200"/>
                </a:lnTo>
                <a:lnTo>
                  <a:pt x="938529" y="48006"/>
                </a:lnTo>
                <a:lnTo>
                  <a:pt x="857250" y="48006"/>
                </a:lnTo>
                <a:lnTo>
                  <a:pt x="857250" y="28194"/>
                </a:lnTo>
                <a:lnTo>
                  <a:pt x="938529" y="28194"/>
                </a:lnTo>
                <a:lnTo>
                  <a:pt x="844550" y="0"/>
                </a:lnTo>
                <a:close/>
              </a:path>
              <a:path w="971550" h="76200">
                <a:moveTo>
                  <a:pt x="844550" y="28194"/>
                </a:moveTo>
                <a:lnTo>
                  <a:pt x="832103" y="28194"/>
                </a:lnTo>
                <a:lnTo>
                  <a:pt x="832103" y="48006"/>
                </a:lnTo>
                <a:lnTo>
                  <a:pt x="844550" y="48006"/>
                </a:lnTo>
                <a:lnTo>
                  <a:pt x="844550" y="28194"/>
                </a:lnTo>
                <a:close/>
              </a:path>
              <a:path w="971550" h="76200">
                <a:moveTo>
                  <a:pt x="938529" y="28194"/>
                </a:moveTo>
                <a:lnTo>
                  <a:pt x="857250" y="28194"/>
                </a:lnTo>
                <a:lnTo>
                  <a:pt x="857250" y="48006"/>
                </a:lnTo>
                <a:lnTo>
                  <a:pt x="938529" y="48006"/>
                </a:lnTo>
                <a:lnTo>
                  <a:pt x="971550" y="38100"/>
                </a:lnTo>
                <a:lnTo>
                  <a:pt x="938529" y="2819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593085" y="5407914"/>
            <a:ext cx="971550" cy="76200"/>
          </a:xfrm>
          <a:custGeom>
            <a:avLst/>
            <a:gdLst/>
            <a:ahLst/>
            <a:cxnLst/>
            <a:rect l="l" t="t" r="r" b="b"/>
            <a:pathLst>
              <a:path w="971550" h="76200">
                <a:moveTo>
                  <a:pt x="79247" y="28194"/>
                </a:moveTo>
                <a:lnTo>
                  <a:pt x="0" y="28194"/>
                </a:lnTo>
                <a:lnTo>
                  <a:pt x="0" y="48006"/>
                </a:lnTo>
                <a:lnTo>
                  <a:pt x="79247" y="48006"/>
                </a:lnTo>
                <a:lnTo>
                  <a:pt x="79247" y="28194"/>
                </a:lnTo>
                <a:close/>
              </a:path>
              <a:path w="971550" h="76200">
                <a:moveTo>
                  <a:pt x="217931" y="28194"/>
                </a:moveTo>
                <a:lnTo>
                  <a:pt x="138683" y="28194"/>
                </a:lnTo>
                <a:lnTo>
                  <a:pt x="138683" y="48006"/>
                </a:lnTo>
                <a:lnTo>
                  <a:pt x="217931" y="48006"/>
                </a:lnTo>
                <a:lnTo>
                  <a:pt x="217931" y="28194"/>
                </a:lnTo>
                <a:close/>
              </a:path>
              <a:path w="971550" h="76200">
                <a:moveTo>
                  <a:pt x="356615" y="28194"/>
                </a:moveTo>
                <a:lnTo>
                  <a:pt x="277368" y="28194"/>
                </a:lnTo>
                <a:lnTo>
                  <a:pt x="277368" y="48006"/>
                </a:lnTo>
                <a:lnTo>
                  <a:pt x="356615" y="48006"/>
                </a:lnTo>
                <a:lnTo>
                  <a:pt x="356615" y="28194"/>
                </a:lnTo>
                <a:close/>
              </a:path>
              <a:path w="971550" h="76200">
                <a:moveTo>
                  <a:pt x="495300" y="28194"/>
                </a:moveTo>
                <a:lnTo>
                  <a:pt x="416051" y="28194"/>
                </a:lnTo>
                <a:lnTo>
                  <a:pt x="416051" y="48006"/>
                </a:lnTo>
                <a:lnTo>
                  <a:pt x="495300" y="48006"/>
                </a:lnTo>
                <a:lnTo>
                  <a:pt x="495300" y="28194"/>
                </a:lnTo>
                <a:close/>
              </a:path>
              <a:path w="971550" h="76200">
                <a:moveTo>
                  <a:pt x="633983" y="28194"/>
                </a:moveTo>
                <a:lnTo>
                  <a:pt x="554736" y="28194"/>
                </a:lnTo>
                <a:lnTo>
                  <a:pt x="554736" y="48006"/>
                </a:lnTo>
                <a:lnTo>
                  <a:pt x="633983" y="48006"/>
                </a:lnTo>
                <a:lnTo>
                  <a:pt x="633983" y="28194"/>
                </a:lnTo>
                <a:close/>
              </a:path>
              <a:path w="971550" h="76200">
                <a:moveTo>
                  <a:pt x="772667" y="28194"/>
                </a:moveTo>
                <a:lnTo>
                  <a:pt x="693419" y="28194"/>
                </a:lnTo>
                <a:lnTo>
                  <a:pt x="693419" y="48006"/>
                </a:lnTo>
                <a:lnTo>
                  <a:pt x="772667" y="48006"/>
                </a:lnTo>
                <a:lnTo>
                  <a:pt x="772667" y="28194"/>
                </a:lnTo>
                <a:close/>
              </a:path>
              <a:path w="971550" h="76200">
                <a:moveTo>
                  <a:pt x="844550" y="0"/>
                </a:moveTo>
                <a:lnTo>
                  <a:pt x="844550" y="76200"/>
                </a:lnTo>
                <a:lnTo>
                  <a:pt x="938529" y="48006"/>
                </a:lnTo>
                <a:lnTo>
                  <a:pt x="857250" y="48006"/>
                </a:lnTo>
                <a:lnTo>
                  <a:pt x="857250" y="28194"/>
                </a:lnTo>
                <a:lnTo>
                  <a:pt x="938530" y="28194"/>
                </a:lnTo>
                <a:lnTo>
                  <a:pt x="844550" y="0"/>
                </a:lnTo>
                <a:close/>
              </a:path>
              <a:path w="971550" h="76200">
                <a:moveTo>
                  <a:pt x="844550" y="28194"/>
                </a:moveTo>
                <a:lnTo>
                  <a:pt x="832103" y="28194"/>
                </a:lnTo>
                <a:lnTo>
                  <a:pt x="832103" y="48006"/>
                </a:lnTo>
                <a:lnTo>
                  <a:pt x="844550" y="48006"/>
                </a:lnTo>
                <a:lnTo>
                  <a:pt x="844550" y="28194"/>
                </a:lnTo>
                <a:close/>
              </a:path>
              <a:path w="971550" h="76200">
                <a:moveTo>
                  <a:pt x="938530" y="28194"/>
                </a:moveTo>
                <a:lnTo>
                  <a:pt x="857250" y="28194"/>
                </a:lnTo>
                <a:lnTo>
                  <a:pt x="857250" y="48006"/>
                </a:lnTo>
                <a:lnTo>
                  <a:pt x="938529" y="48006"/>
                </a:lnTo>
                <a:lnTo>
                  <a:pt x="971550" y="38100"/>
                </a:lnTo>
                <a:lnTo>
                  <a:pt x="938530" y="2819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436870" y="3822953"/>
            <a:ext cx="936625" cy="76200"/>
          </a:xfrm>
          <a:custGeom>
            <a:avLst/>
            <a:gdLst/>
            <a:ahLst/>
            <a:cxnLst/>
            <a:rect l="l" t="t" r="r" b="b"/>
            <a:pathLst>
              <a:path w="936625" h="76200">
                <a:moveTo>
                  <a:pt x="79247" y="28194"/>
                </a:moveTo>
                <a:lnTo>
                  <a:pt x="0" y="28194"/>
                </a:lnTo>
                <a:lnTo>
                  <a:pt x="0" y="48006"/>
                </a:lnTo>
                <a:lnTo>
                  <a:pt x="79247" y="48006"/>
                </a:lnTo>
                <a:lnTo>
                  <a:pt x="79247" y="28194"/>
                </a:lnTo>
                <a:close/>
              </a:path>
              <a:path w="936625" h="76200">
                <a:moveTo>
                  <a:pt x="217931" y="28194"/>
                </a:moveTo>
                <a:lnTo>
                  <a:pt x="138683" y="28194"/>
                </a:lnTo>
                <a:lnTo>
                  <a:pt x="138683" y="48006"/>
                </a:lnTo>
                <a:lnTo>
                  <a:pt x="217931" y="48006"/>
                </a:lnTo>
                <a:lnTo>
                  <a:pt x="217931" y="28194"/>
                </a:lnTo>
                <a:close/>
              </a:path>
              <a:path w="936625" h="76200">
                <a:moveTo>
                  <a:pt x="356615" y="28194"/>
                </a:moveTo>
                <a:lnTo>
                  <a:pt x="277367" y="28194"/>
                </a:lnTo>
                <a:lnTo>
                  <a:pt x="277367" y="48006"/>
                </a:lnTo>
                <a:lnTo>
                  <a:pt x="356615" y="48006"/>
                </a:lnTo>
                <a:lnTo>
                  <a:pt x="356615" y="28194"/>
                </a:lnTo>
                <a:close/>
              </a:path>
              <a:path w="936625" h="76200">
                <a:moveTo>
                  <a:pt x="495300" y="28194"/>
                </a:moveTo>
                <a:lnTo>
                  <a:pt x="416051" y="28194"/>
                </a:lnTo>
                <a:lnTo>
                  <a:pt x="416051" y="48006"/>
                </a:lnTo>
                <a:lnTo>
                  <a:pt x="495300" y="48006"/>
                </a:lnTo>
                <a:lnTo>
                  <a:pt x="495300" y="28194"/>
                </a:lnTo>
                <a:close/>
              </a:path>
              <a:path w="936625" h="76200">
                <a:moveTo>
                  <a:pt x="633983" y="28194"/>
                </a:moveTo>
                <a:lnTo>
                  <a:pt x="554735" y="28194"/>
                </a:lnTo>
                <a:lnTo>
                  <a:pt x="554735" y="48006"/>
                </a:lnTo>
                <a:lnTo>
                  <a:pt x="633983" y="48006"/>
                </a:lnTo>
                <a:lnTo>
                  <a:pt x="633983" y="28194"/>
                </a:lnTo>
                <a:close/>
              </a:path>
              <a:path w="936625" h="76200">
                <a:moveTo>
                  <a:pt x="772667" y="28194"/>
                </a:moveTo>
                <a:lnTo>
                  <a:pt x="693419" y="28194"/>
                </a:lnTo>
                <a:lnTo>
                  <a:pt x="693419" y="48006"/>
                </a:lnTo>
                <a:lnTo>
                  <a:pt x="772667" y="48006"/>
                </a:lnTo>
                <a:lnTo>
                  <a:pt x="772667" y="28194"/>
                </a:lnTo>
                <a:close/>
              </a:path>
              <a:path w="936625" h="76200">
                <a:moveTo>
                  <a:pt x="809625" y="0"/>
                </a:moveTo>
                <a:lnTo>
                  <a:pt x="809625" y="76200"/>
                </a:lnTo>
                <a:lnTo>
                  <a:pt x="936625" y="38100"/>
                </a:lnTo>
                <a:lnTo>
                  <a:pt x="80962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436870" y="4615434"/>
            <a:ext cx="936625" cy="76200"/>
          </a:xfrm>
          <a:custGeom>
            <a:avLst/>
            <a:gdLst/>
            <a:ahLst/>
            <a:cxnLst/>
            <a:rect l="l" t="t" r="r" b="b"/>
            <a:pathLst>
              <a:path w="936625" h="76200">
                <a:moveTo>
                  <a:pt x="79247" y="28194"/>
                </a:moveTo>
                <a:lnTo>
                  <a:pt x="0" y="28194"/>
                </a:lnTo>
                <a:lnTo>
                  <a:pt x="0" y="48006"/>
                </a:lnTo>
                <a:lnTo>
                  <a:pt x="79247" y="48006"/>
                </a:lnTo>
                <a:lnTo>
                  <a:pt x="79247" y="28194"/>
                </a:lnTo>
                <a:close/>
              </a:path>
              <a:path w="936625" h="76200">
                <a:moveTo>
                  <a:pt x="217931" y="28194"/>
                </a:moveTo>
                <a:lnTo>
                  <a:pt x="138683" y="28194"/>
                </a:lnTo>
                <a:lnTo>
                  <a:pt x="138683" y="48006"/>
                </a:lnTo>
                <a:lnTo>
                  <a:pt x="217931" y="48006"/>
                </a:lnTo>
                <a:lnTo>
                  <a:pt x="217931" y="28194"/>
                </a:lnTo>
                <a:close/>
              </a:path>
              <a:path w="936625" h="76200">
                <a:moveTo>
                  <a:pt x="356615" y="28194"/>
                </a:moveTo>
                <a:lnTo>
                  <a:pt x="277367" y="28194"/>
                </a:lnTo>
                <a:lnTo>
                  <a:pt x="277367" y="48006"/>
                </a:lnTo>
                <a:lnTo>
                  <a:pt x="356615" y="48006"/>
                </a:lnTo>
                <a:lnTo>
                  <a:pt x="356615" y="28194"/>
                </a:lnTo>
                <a:close/>
              </a:path>
              <a:path w="936625" h="76200">
                <a:moveTo>
                  <a:pt x="495300" y="28194"/>
                </a:moveTo>
                <a:lnTo>
                  <a:pt x="416051" y="28194"/>
                </a:lnTo>
                <a:lnTo>
                  <a:pt x="416051" y="48006"/>
                </a:lnTo>
                <a:lnTo>
                  <a:pt x="495300" y="48006"/>
                </a:lnTo>
                <a:lnTo>
                  <a:pt x="495300" y="28194"/>
                </a:lnTo>
                <a:close/>
              </a:path>
              <a:path w="936625" h="76200">
                <a:moveTo>
                  <a:pt x="633983" y="28194"/>
                </a:moveTo>
                <a:lnTo>
                  <a:pt x="554735" y="28194"/>
                </a:lnTo>
                <a:lnTo>
                  <a:pt x="554735" y="48006"/>
                </a:lnTo>
                <a:lnTo>
                  <a:pt x="633983" y="48006"/>
                </a:lnTo>
                <a:lnTo>
                  <a:pt x="633983" y="28194"/>
                </a:lnTo>
                <a:close/>
              </a:path>
              <a:path w="936625" h="76200">
                <a:moveTo>
                  <a:pt x="772667" y="28194"/>
                </a:moveTo>
                <a:lnTo>
                  <a:pt x="693419" y="28194"/>
                </a:lnTo>
                <a:lnTo>
                  <a:pt x="693419" y="48006"/>
                </a:lnTo>
                <a:lnTo>
                  <a:pt x="772667" y="48006"/>
                </a:lnTo>
                <a:lnTo>
                  <a:pt x="772667" y="28194"/>
                </a:lnTo>
                <a:close/>
              </a:path>
              <a:path w="936625" h="76200">
                <a:moveTo>
                  <a:pt x="809625" y="0"/>
                </a:moveTo>
                <a:lnTo>
                  <a:pt x="809625" y="76200"/>
                </a:lnTo>
                <a:lnTo>
                  <a:pt x="936625" y="38100"/>
                </a:lnTo>
                <a:lnTo>
                  <a:pt x="80962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436870" y="5407914"/>
            <a:ext cx="936625" cy="76200"/>
          </a:xfrm>
          <a:custGeom>
            <a:avLst/>
            <a:gdLst/>
            <a:ahLst/>
            <a:cxnLst/>
            <a:rect l="l" t="t" r="r" b="b"/>
            <a:pathLst>
              <a:path w="936625" h="76200">
                <a:moveTo>
                  <a:pt x="79247" y="28194"/>
                </a:moveTo>
                <a:lnTo>
                  <a:pt x="0" y="28194"/>
                </a:lnTo>
                <a:lnTo>
                  <a:pt x="0" y="48006"/>
                </a:lnTo>
                <a:lnTo>
                  <a:pt x="79247" y="48006"/>
                </a:lnTo>
                <a:lnTo>
                  <a:pt x="79247" y="28194"/>
                </a:lnTo>
                <a:close/>
              </a:path>
              <a:path w="936625" h="76200">
                <a:moveTo>
                  <a:pt x="217931" y="28194"/>
                </a:moveTo>
                <a:lnTo>
                  <a:pt x="138683" y="28194"/>
                </a:lnTo>
                <a:lnTo>
                  <a:pt x="138683" y="48006"/>
                </a:lnTo>
                <a:lnTo>
                  <a:pt x="217931" y="48006"/>
                </a:lnTo>
                <a:lnTo>
                  <a:pt x="217931" y="28194"/>
                </a:lnTo>
                <a:close/>
              </a:path>
              <a:path w="936625" h="76200">
                <a:moveTo>
                  <a:pt x="356615" y="28194"/>
                </a:moveTo>
                <a:lnTo>
                  <a:pt x="277367" y="28194"/>
                </a:lnTo>
                <a:lnTo>
                  <a:pt x="277367" y="48006"/>
                </a:lnTo>
                <a:lnTo>
                  <a:pt x="356615" y="48006"/>
                </a:lnTo>
                <a:lnTo>
                  <a:pt x="356615" y="28194"/>
                </a:lnTo>
                <a:close/>
              </a:path>
              <a:path w="936625" h="76200">
                <a:moveTo>
                  <a:pt x="495300" y="28194"/>
                </a:moveTo>
                <a:lnTo>
                  <a:pt x="416051" y="28194"/>
                </a:lnTo>
                <a:lnTo>
                  <a:pt x="416051" y="48006"/>
                </a:lnTo>
                <a:lnTo>
                  <a:pt x="495300" y="48006"/>
                </a:lnTo>
                <a:lnTo>
                  <a:pt x="495300" y="28194"/>
                </a:lnTo>
                <a:close/>
              </a:path>
              <a:path w="936625" h="76200">
                <a:moveTo>
                  <a:pt x="633983" y="28194"/>
                </a:moveTo>
                <a:lnTo>
                  <a:pt x="554735" y="28194"/>
                </a:lnTo>
                <a:lnTo>
                  <a:pt x="554735" y="48006"/>
                </a:lnTo>
                <a:lnTo>
                  <a:pt x="633983" y="48006"/>
                </a:lnTo>
                <a:lnTo>
                  <a:pt x="633983" y="28194"/>
                </a:lnTo>
                <a:close/>
              </a:path>
              <a:path w="936625" h="76200">
                <a:moveTo>
                  <a:pt x="772667" y="28194"/>
                </a:moveTo>
                <a:lnTo>
                  <a:pt x="693419" y="28194"/>
                </a:lnTo>
                <a:lnTo>
                  <a:pt x="693419" y="48006"/>
                </a:lnTo>
                <a:lnTo>
                  <a:pt x="772667" y="48006"/>
                </a:lnTo>
                <a:lnTo>
                  <a:pt x="772667" y="28194"/>
                </a:lnTo>
                <a:close/>
              </a:path>
              <a:path w="936625" h="76200">
                <a:moveTo>
                  <a:pt x="809625" y="0"/>
                </a:moveTo>
                <a:lnTo>
                  <a:pt x="809625" y="76200"/>
                </a:lnTo>
                <a:lnTo>
                  <a:pt x="936625" y="38100"/>
                </a:lnTo>
                <a:lnTo>
                  <a:pt x="80962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>
            <a:spLocks noGrp="1"/>
          </p:cNvSpPr>
          <p:nvPr>
            <p:ph type="ftr" sz="quarter" idx="4294967295"/>
          </p:nvPr>
        </p:nvSpPr>
        <p:spPr>
          <a:xfrm>
            <a:off x="535940" y="6290385"/>
            <a:ext cx="1339850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endParaRPr dirty="0"/>
          </a:p>
        </p:txBody>
      </p:sp>
      <p:sp>
        <p:nvSpPr>
          <p:cNvPr id="20" name="object 20"/>
          <p:cNvSpPr txBox="1">
            <a:spLocks noGrp="1"/>
          </p:cNvSpPr>
          <p:nvPr>
            <p:ph type="dt" sz="half" idx="4294967295"/>
          </p:nvPr>
        </p:nvSpPr>
        <p:spPr>
          <a:xfrm>
            <a:off x="4030471" y="6290385"/>
            <a:ext cx="1161414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endParaRPr spc="-5" dirty="0"/>
          </a:p>
        </p:txBody>
      </p:sp>
      <p:sp>
        <p:nvSpPr>
          <p:cNvPr id="21" name="object 2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80"/>
              </a:spcBef>
            </a:pPr>
            <a:fld id="{81D60167-4931-47E6-BA6A-407CBD079E47}" type="slidenum">
              <a:rPr dirty="0"/>
              <a:t>5</a:t>
            </a:fld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77845" y="143002"/>
            <a:ext cx="39884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solidFill>
                  <a:srgbClr val="333399"/>
                </a:solidFill>
              </a:rPr>
              <a:t>Practical risk</a:t>
            </a:r>
            <a:r>
              <a:rPr sz="3600" spc="-10" dirty="0">
                <a:solidFill>
                  <a:srgbClr val="333399"/>
                </a:solidFill>
              </a:rPr>
              <a:t> </a:t>
            </a:r>
            <a:r>
              <a:rPr sz="3600" spc="-5" dirty="0">
                <a:solidFill>
                  <a:srgbClr val="333399"/>
                </a:solidFill>
              </a:rPr>
              <a:t>model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258267" y="1016253"/>
            <a:ext cx="7740015" cy="14897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Arial"/>
                <a:cs typeface="Arial"/>
              </a:rPr>
              <a:t>Practical risk analysis typically considers </a:t>
            </a:r>
            <a:r>
              <a:rPr sz="2400" dirty="0">
                <a:latin typeface="Arial"/>
                <a:cs typeface="Arial"/>
              </a:rPr>
              <a:t>two factors </a:t>
            </a:r>
            <a:r>
              <a:rPr sz="2400" spc="-5" dirty="0">
                <a:latin typeface="Arial"/>
                <a:cs typeface="Arial"/>
              </a:rPr>
              <a:t>to  determine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-5" dirty="0">
                <a:latin typeface="Arial"/>
                <a:cs typeface="Arial"/>
              </a:rPr>
              <a:t>level </a:t>
            </a:r>
            <a:r>
              <a:rPr sz="2400" dirty="0">
                <a:latin typeface="Arial"/>
                <a:cs typeface="Arial"/>
              </a:rPr>
              <a:t>of </a:t>
            </a:r>
            <a:r>
              <a:rPr sz="2400" spc="-5" dirty="0">
                <a:latin typeface="Arial"/>
                <a:cs typeface="Arial"/>
              </a:rPr>
              <a:t>each</a:t>
            </a:r>
            <a:r>
              <a:rPr sz="2400" spc="3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risk</a:t>
            </a:r>
            <a:endParaRPr sz="240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spcBef>
                <a:spcPts val="484"/>
              </a:spcBef>
              <a:buAutoNum type="arabicPeriod"/>
              <a:tabLst>
                <a:tab pos="756920" algn="l"/>
              </a:tabLst>
            </a:pPr>
            <a:r>
              <a:rPr sz="2000" dirty="0">
                <a:latin typeface="Arial"/>
                <a:cs typeface="Arial"/>
              </a:rPr>
              <a:t>Likelihood / frequency of each </a:t>
            </a:r>
            <a:r>
              <a:rPr sz="2000" spc="-5" dirty="0">
                <a:latin typeface="Arial"/>
                <a:cs typeface="Arial"/>
              </a:rPr>
              <a:t>type </a:t>
            </a:r>
            <a:r>
              <a:rPr sz="2000" dirty="0">
                <a:latin typeface="Arial"/>
                <a:cs typeface="Arial"/>
              </a:rPr>
              <a:t>of</a:t>
            </a:r>
            <a:r>
              <a:rPr sz="2000" spc="-14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incident</a:t>
            </a:r>
            <a:endParaRPr sz="200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spcBef>
                <a:spcPts val="480"/>
              </a:spcBef>
              <a:buAutoNum type="arabicPeriod"/>
              <a:tabLst>
                <a:tab pos="756920" algn="l"/>
              </a:tabLst>
            </a:pPr>
            <a:r>
              <a:rPr sz="2000" dirty="0">
                <a:latin typeface="Arial"/>
                <a:cs typeface="Arial"/>
              </a:rPr>
              <a:t>Impact on assets (loss) resulting from each </a:t>
            </a:r>
            <a:r>
              <a:rPr sz="2000" spc="-5" dirty="0">
                <a:latin typeface="Arial"/>
                <a:cs typeface="Arial"/>
              </a:rPr>
              <a:t>type </a:t>
            </a:r>
            <a:r>
              <a:rPr sz="2000" dirty="0">
                <a:latin typeface="Arial"/>
                <a:cs typeface="Arial"/>
              </a:rPr>
              <a:t>of</a:t>
            </a:r>
            <a:r>
              <a:rPr sz="2000" spc="-21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incident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989582" y="3833621"/>
            <a:ext cx="2537460" cy="1015365"/>
          </a:xfrm>
          <a:prstGeom prst="rect">
            <a:avLst/>
          </a:prstGeom>
          <a:solidFill>
            <a:srgbClr val="A7E6FF"/>
          </a:solidFill>
          <a:ln w="19811">
            <a:solidFill>
              <a:srgbClr val="000000"/>
            </a:solidFill>
          </a:ln>
        </p:spPr>
        <p:txBody>
          <a:bodyPr vert="horz" wrap="square" lIns="0" tIns="38100" rIns="0" bIns="0" rtlCol="0">
            <a:spAutoFit/>
          </a:bodyPr>
          <a:lstStyle/>
          <a:p>
            <a:pPr marL="100965" marR="93345" algn="ctr">
              <a:lnSpc>
                <a:spcPct val="100000"/>
              </a:lnSpc>
              <a:spcBef>
                <a:spcPts val="300"/>
              </a:spcBef>
              <a:tabLst>
                <a:tab pos="452120" algn="l"/>
              </a:tabLst>
            </a:pPr>
            <a:r>
              <a:rPr sz="2000" dirty="0">
                <a:latin typeface="Arial"/>
                <a:cs typeface="Arial"/>
              </a:rPr>
              <a:t>Likelihoo</a:t>
            </a:r>
            <a:r>
              <a:rPr sz="2000" spc="5" dirty="0">
                <a:latin typeface="Arial"/>
                <a:cs typeface="Arial"/>
              </a:rPr>
              <a:t>d</a:t>
            </a:r>
            <a:r>
              <a:rPr sz="2000" dirty="0">
                <a:latin typeface="Arial"/>
                <a:cs typeface="Arial"/>
              </a:rPr>
              <a:t>/</a:t>
            </a:r>
            <a:r>
              <a:rPr sz="2000" spc="-10" dirty="0">
                <a:latin typeface="Arial"/>
                <a:cs typeface="Arial"/>
              </a:rPr>
              <a:t>f</a:t>
            </a:r>
            <a:r>
              <a:rPr sz="2000" dirty="0">
                <a:latin typeface="Arial"/>
                <a:cs typeface="Arial"/>
              </a:rPr>
              <a:t>reque</a:t>
            </a:r>
            <a:r>
              <a:rPr sz="2000" spc="5" dirty="0">
                <a:latin typeface="Arial"/>
                <a:cs typeface="Arial"/>
              </a:rPr>
              <a:t>n</a:t>
            </a:r>
            <a:r>
              <a:rPr sz="2000" dirty="0">
                <a:latin typeface="Arial"/>
                <a:cs typeface="Arial"/>
              </a:rPr>
              <a:t>cy  of	(threat scenario  to cause)</a:t>
            </a:r>
            <a:r>
              <a:rPr sz="2000" spc="-8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incident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697729" y="4089653"/>
            <a:ext cx="2161540" cy="708660"/>
          </a:xfrm>
          <a:prstGeom prst="rect">
            <a:avLst/>
          </a:prstGeom>
          <a:solidFill>
            <a:srgbClr val="A7E6FF"/>
          </a:solidFill>
          <a:ln w="19811">
            <a:solidFill>
              <a:srgbClr val="000000"/>
            </a:solidFill>
          </a:ln>
        </p:spPr>
        <p:txBody>
          <a:bodyPr vert="horz" wrap="square" lIns="0" tIns="39369" rIns="0" bIns="0" rtlCol="0">
            <a:spAutoFit/>
          </a:bodyPr>
          <a:lstStyle/>
          <a:p>
            <a:pPr marL="126364" marR="118745" indent="432434">
              <a:lnSpc>
                <a:spcPct val="100000"/>
              </a:lnSpc>
              <a:spcBef>
                <a:spcPts val="309"/>
              </a:spcBef>
            </a:pPr>
            <a:r>
              <a:rPr sz="2000" dirty="0">
                <a:latin typeface="Arial"/>
                <a:cs typeface="Arial"/>
              </a:rPr>
              <a:t>Impact of  incident on</a:t>
            </a:r>
            <a:r>
              <a:rPr sz="2000" spc="-10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asset</a:t>
            </a:r>
            <a:endParaRPr sz="20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519678" y="5526785"/>
            <a:ext cx="2196465" cy="462280"/>
          </a:xfrm>
          <a:prstGeom prst="rect">
            <a:avLst/>
          </a:prstGeom>
          <a:solidFill>
            <a:srgbClr val="FFDA64"/>
          </a:solidFill>
          <a:ln w="19811">
            <a:solidFill>
              <a:srgbClr val="000000"/>
            </a:solidFill>
          </a:ln>
        </p:spPr>
        <p:txBody>
          <a:bodyPr vert="horz" wrap="square" lIns="0" tIns="38100" rIns="0" bIns="0" rtlCol="0">
            <a:spAutoFit/>
          </a:bodyPr>
          <a:lstStyle/>
          <a:p>
            <a:pPr marL="445770">
              <a:lnSpc>
                <a:spcPct val="100000"/>
              </a:lnSpc>
              <a:spcBef>
                <a:spcPts val="300"/>
              </a:spcBef>
            </a:pPr>
            <a:r>
              <a:rPr sz="2400" spc="-5" dirty="0">
                <a:latin typeface="Arial"/>
                <a:cs typeface="Arial"/>
              </a:rPr>
              <a:t>Risk level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3752278" y="4891341"/>
            <a:ext cx="569595" cy="569595"/>
            <a:chOff x="3752278" y="4891341"/>
            <a:chExt cx="569595" cy="569595"/>
          </a:xfrm>
        </p:grpSpPr>
        <p:sp>
          <p:nvSpPr>
            <p:cNvPr id="8" name="object 8"/>
            <p:cNvSpPr/>
            <p:nvPr/>
          </p:nvSpPr>
          <p:spPr>
            <a:xfrm>
              <a:off x="3757040" y="4896103"/>
              <a:ext cx="560070" cy="560070"/>
            </a:xfrm>
            <a:custGeom>
              <a:avLst/>
              <a:gdLst/>
              <a:ahLst/>
              <a:cxnLst/>
              <a:rect l="l" t="t" r="r" b="b"/>
              <a:pathLst>
                <a:path w="560070" h="560070">
                  <a:moveTo>
                    <a:pt x="102235" y="0"/>
                  </a:moveTo>
                  <a:lnTo>
                    <a:pt x="0" y="102108"/>
                  </a:lnTo>
                  <a:lnTo>
                    <a:pt x="355854" y="457962"/>
                  </a:lnTo>
                  <a:lnTo>
                    <a:pt x="304800" y="509143"/>
                  </a:lnTo>
                  <a:lnTo>
                    <a:pt x="559562" y="559562"/>
                  </a:lnTo>
                  <a:lnTo>
                    <a:pt x="509143" y="304800"/>
                  </a:lnTo>
                  <a:lnTo>
                    <a:pt x="458088" y="355854"/>
                  </a:lnTo>
                  <a:lnTo>
                    <a:pt x="102235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757040" y="4896103"/>
              <a:ext cx="560070" cy="560070"/>
            </a:xfrm>
            <a:custGeom>
              <a:avLst/>
              <a:gdLst/>
              <a:ahLst/>
              <a:cxnLst/>
              <a:rect l="l" t="t" r="r" b="b"/>
              <a:pathLst>
                <a:path w="560070" h="560070">
                  <a:moveTo>
                    <a:pt x="102235" y="0"/>
                  </a:moveTo>
                  <a:lnTo>
                    <a:pt x="458088" y="355854"/>
                  </a:lnTo>
                  <a:lnTo>
                    <a:pt x="509143" y="304800"/>
                  </a:lnTo>
                  <a:lnTo>
                    <a:pt x="559562" y="559562"/>
                  </a:lnTo>
                  <a:lnTo>
                    <a:pt x="304800" y="509143"/>
                  </a:lnTo>
                  <a:lnTo>
                    <a:pt x="355854" y="457962"/>
                  </a:lnTo>
                  <a:lnTo>
                    <a:pt x="0" y="102108"/>
                  </a:lnTo>
                  <a:lnTo>
                    <a:pt x="102235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4883721" y="4905946"/>
            <a:ext cx="568960" cy="568960"/>
            <a:chOff x="4883721" y="4905946"/>
            <a:chExt cx="568960" cy="568960"/>
          </a:xfrm>
        </p:grpSpPr>
        <p:sp>
          <p:nvSpPr>
            <p:cNvPr id="11" name="object 11"/>
            <p:cNvSpPr/>
            <p:nvPr/>
          </p:nvSpPr>
          <p:spPr>
            <a:xfrm>
              <a:off x="4888484" y="4910709"/>
              <a:ext cx="559435" cy="559435"/>
            </a:xfrm>
            <a:custGeom>
              <a:avLst/>
              <a:gdLst/>
              <a:ahLst/>
              <a:cxnLst/>
              <a:rect l="l" t="t" r="r" b="b"/>
              <a:pathLst>
                <a:path w="559435" h="559435">
                  <a:moveTo>
                    <a:pt x="457707" y="0"/>
                  </a:moveTo>
                  <a:lnTo>
                    <a:pt x="101853" y="355854"/>
                  </a:lnTo>
                  <a:lnTo>
                    <a:pt x="51053" y="305054"/>
                  </a:lnTo>
                  <a:lnTo>
                    <a:pt x="0" y="559308"/>
                  </a:lnTo>
                  <a:lnTo>
                    <a:pt x="254253" y="508254"/>
                  </a:lnTo>
                  <a:lnTo>
                    <a:pt x="203453" y="457454"/>
                  </a:lnTo>
                  <a:lnTo>
                    <a:pt x="559307" y="101600"/>
                  </a:lnTo>
                  <a:lnTo>
                    <a:pt x="457707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888484" y="4910709"/>
              <a:ext cx="559435" cy="559435"/>
            </a:xfrm>
            <a:custGeom>
              <a:avLst/>
              <a:gdLst/>
              <a:ahLst/>
              <a:cxnLst/>
              <a:rect l="l" t="t" r="r" b="b"/>
              <a:pathLst>
                <a:path w="559435" h="559435">
                  <a:moveTo>
                    <a:pt x="559307" y="101600"/>
                  </a:moveTo>
                  <a:lnTo>
                    <a:pt x="203453" y="457454"/>
                  </a:lnTo>
                  <a:lnTo>
                    <a:pt x="254253" y="508254"/>
                  </a:lnTo>
                  <a:lnTo>
                    <a:pt x="0" y="559308"/>
                  </a:lnTo>
                  <a:lnTo>
                    <a:pt x="51053" y="305054"/>
                  </a:lnTo>
                  <a:lnTo>
                    <a:pt x="101853" y="355854"/>
                  </a:lnTo>
                  <a:lnTo>
                    <a:pt x="457707" y="0"/>
                  </a:lnTo>
                  <a:lnTo>
                    <a:pt x="559307" y="10160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3952494" y="2896235"/>
            <a:ext cx="1260475" cy="708660"/>
          </a:xfrm>
          <a:prstGeom prst="rect">
            <a:avLst/>
          </a:prstGeom>
          <a:solidFill>
            <a:srgbClr val="FFFF66"/>
          </a:solidFill>
          <a:ln w="16763">
            <a:solidFill>
              <a:srgbClr val="000000"/>
            </a:solidFill>
          </a:ln>
        </p:spPr>
        <p:txBody>
          <a:bodyPr vert="horz" wrap="square" lIns="0" tIns="38100" rIns="0" bIns="0" rtlCol="0">
            <a:spAutoFit/>
          </a:bodyPr>
          <a:lstStyle/>
          <a:p>
            <a:pPr marL="146050" marR="141605" indent="114300">
              <a:lnSpc>
                <a:spcPct val="100000"/>
              </a:lnSpc>
              <a:spcBef>
                <a:spcPts val="300"/>
              </a:spcBef>
            </a:pPr>
            <a:r>
              <a:rPr sz="2000" dirty="0">
                <a:latin typeface="Arial"/>
                <a:cs typeface="Arial"/>
              </a:rPr>
              <a:t>Threat  s</a:t>
            </a:r>
            <a:r>
              <a:rPr sz="2000" spc="10" dirty="0">
                <a:latin typeface="Arial"/>
                <a:cs typeface="Arial"/>
              </a:rPr>
              <a:t>c</a:t>
            </a:r>
            <a:r>
              <a:rPr sz="2000" dirty="0">
                <a:latin typeface="Arial"/>
                <a:cs typeface="Arial"/>
              </a:rPr>
              <a:t>ena</a:t>
            </a:r>
            <a:r>
              <a:rPr sz="2000" spc="5" dirty="0">
                <a:latin typeface="Arial"/>
                <a:cs typeface="Arial"/>
              </a:rPr>
              <a:t>r</a:t>
            </a:r>
            <a:r>
              <a:rPr sz="2000" dirty="0">
                <a:latin typeface="Arial"/>
                <a:cs typeface="Arial"/>
              </a:rPr>
              <a:t>io</a:t>
            </a:r>
            <a:endParaRPr sz="20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446778" y="4771771"/>
            <a:ext cx="30416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 spc="-5" dirty="0">
                <a:latin typeface="Symbol"/>
                <a:cs typeface="Symbol"/>
              </a:rPr>
              <a:t></a:t>
            </a:r>
            <a:endParaRPr sz="4000">
              <a:latin typeface="Symbol"/>
              <a:cs typeface="Symbo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290946" y="3211576"/>
            <a:ext cx="572770" cy="866775"/>
          </a:xfrm>
          <a:custGeom>
            <a:avLst/>
            <a:gdLst/>
            <a:ahLst/>
            <a:cxnLst/>
            <a:rect l="l" t="t" r="r" b="b"/>
            <a:pathLst>
              <a:path w="572770" h="866775">
                <a:moveTo>
                  <a:pt x="762" y="0"/>
                </a:moveTo>
                <a:lnTo>
                  <a:pt x="0" y="12700"/>
                </a:lnTo>
                <a:lnTo>
                  <a:pt x="50800" y="15494"/>
                </a:lnTo>
                <a:lnTo>
                  <a:pt x="51435" y="2794"/>
                </a:lnTo>
                <a:lnTo>
                  <a:pt x="37718" y="2159"/>
                </a:lnTo>
                <a:lnTo>
                  <a:pt x="762" y="0"/>
                </a:lnTo>
                <a:close/>
              </a:path>
              <a:path w="572770" h="866775">
                <a:moveTo>
                  <a:pt x="89407" y="4572"/>
                </a:moveTo>
                <a:lnTo>
                  <a:pt x="88900" y="17272"/>
                </a:lnTo>
                <a:lnTo>
                  <a:pt x="134492" y="19050"/>
                </a:lnTo>
                <a:lnTo>
                  <a:pt x="139700" y="19176"/>
                </a:lnTo>
                <a:lnTo>
                  <a:pt x="140080" y="6476"/>
                </a:lnTo>
                <a:lnTo>
                  <a:pt x="135000" y="6350"/>
                </a:lnTo>
                <a:lnTo>
                  <a:pt x="89407" y="4572"/>
                </a:lnTo>
                <a:close/>
              </a:path>
              <a:path w="572770" h="866775">
                <a:moveTo>
                  <a:pt x="178180" y="7620"/>
                </a:moveTo>
                <a:lnTo>
                  <a:pt x="177800" y="20320"/>
                </a:lnTo>
                <a:lnTo>
                  <a:pt x="192531" y="20574"/>
                </a:lnTo>
                <a:lnTo>
                  <a:pt x="228726" y="20827"/>
                </a:lnTo>
                <a:lnTo>
                  <a:pt x="228853" y="8127"/>
                </a:lnTo>
                <a:lnTo>
                  <a:pt x="192786" y="7874"/>
                </a:lnTo>
                <a:lnTo>
                  <a:pt x="178180" y="7620"/>
                </a:lnTo>
                <a:close/>
              </a:path>
              <a:path w="572770" h="866775">
                <a:moveTo>
                  <a:pt x="317500" y="7238"/>
                </a:moveTo>
                <a:lnTo>
                  <a:pt x="266826" y="8000"/>
                </a:lnTo>
                <a:lnTo>
                  <a:pt x="266953" y="20700"/>
                </a:lnTo>
                <a:lnTo>
                  <a:pt x="317880" y="19812"/>
                </a:lnTo>
                <a:lnTo>
                  <a:pt x="317500" y="7238"/>
                </a:lnTo>
                <a:close/>
              </a:path>
              <a:path w="572770" h="866775">
                <a:moveTo>
                  <a:pt x="406273" y="4318"/>
                </a:moveTo>
                <a:lnTo>
                  <a:pt x="405511" y="4445"/>
                </a:lnTo>
                <a:lnTo>
                  <a:pt x="370713" y="5714"/>
                </a:lnTo>
                <a:lnTo>
                  <a:pt x="355600" y="6096"/>
                </a:lnTo>
                <a:lnTo>
                  <a:pt x="355980" y="18796"/>
                </a:lnTo>
                <a:lnTo>
                  <a:pt x="371093" y="18414"/>
                </a:lnTo>
                <a:lnTo>
                  <a:pt x="406018" y="17018"/>
                </a:lnTo>
                <a:lnTo>
                  <a:pt x="406780" y="17018"/>
                </a:lnTo>
                <a:lnTo>
                  <a:pt x="406273" y="4318"/>
                </a:lnTo>
                <a:close/>
              </a:path>
              <a:path w="572770" h="866775">
                <a:moveTo>
                  <a:pt x="495045" y="762"/>
                </a:moveTo>
                <a:lnTo>
                  <a:pt x="444373" y="2921"/>
                </a:lnTo>
                <a:lnTo>
                  <a:pt x="444880" y="15621"/>
                </a:lnTo>
                <a:lnTo>
                  <a:pt x="463295" y="14732"/>
                </a:lnTo>
                <a:lnTo>
                  <a:pt x="495680" y="13462"/>
                </a:lnTo>
                <a:lnTo>
                  <a:pt x="495045" y="762"/>
                </a:lnTo>
                <a:close/>
              </a:path>
              <a:path w="572770" h="866775">
                <a:moveTo>
                  <a:pt x="521207" y="11175"/>
                </a:moveTo>
                <a:lnTo>
                  <a:pt x="520696" y="36449"/>
                </a:lnTo>
                <a:lnTo>
                  <a:pt x="520318" y="61975"/>
                </a:lnTo>
                <a:lnTo>
                  <a:pt x="533018" y="62229"/>
                </a:lnTo>
                <a:lnTo>
                  <a:pt x="533405" y="36195"/>
                </a:lnTo>
                <a:lnTo>
                  <a:pt x="533907" y="11429"/>
                </a:lnTo>
                <a:lnTo>
                  <a:pt x="521207" y="11175"/>
                </a:lnTo>
                <a:close/>
              </a:path>
              <a:path w="572770" h="866775">
                <a:moveTo>
                  <a:pt x="519556" y="100075"/>
                </a:moveTo>
                <a:lnTo>
                  <a:pt x="518413" y="149733"/>
                </a:lnTo>
                <a:lnTo>
                  <a:pt x="518413" y="150875"/>
                </a:lnTo>
                <a:lnTo>
                  <a:pt x="531113" y="151129"/>
                </a:lnTo>
                <a:lnTo>
                  <a:pt x="531119" y="149733"/>
                </a:lnTo>
                <a:lnTo>
                  <a:pt x="532256" y="100329"/>
                </a:lnTo>
                <a:lnTo>
                  <a:pt x="519556" y="100075"/>
                </a:lnTo>
                <a:close/>
              </a:path>
              <a:path w="572770" h="866775">
                <a:moveTo>
                  <a:pt x="517651" y="188975"/>
                </a:moveTo>
                <a:lnTo>
                  <a:pt x="516636" y="239775"/>
                </a:lnTo>
                <a:lnTo>
                  <a:pt x="529336" y="240029"/>
                </a:lnTo>
                <a:lnTo>
                  <a:pt x="530351" y="189229"/>
                </a:lnTo>
                <a:lnTo>
                  <a:pt x="517651" y="188975"/>
                </a:lnTo>
                <a:close/>
              </a:path>
              <a:path w="572770" h="866775">
                <a:moveTo>
                  <a:pt x="515874" y="277875"/>
                </a:moveTo>
                <a:lnTo>
                  <a:pt x="514985" y="323088"/>
                </a:lnTo>
                <a:lnTo>
                  <a:pt x="514985" y="328675"/>
                </a:lnTo>
                <a:lnTo>
                  <a:pt x="527685" y="328929"/>
                </a:lnTo>
                <a:lnTo>
                  <a:pt x="527689" y="323088"/>
                </a:lnTo>
                <a:lnTo>
                  <a:pt x="528574" y="278129"/>
                </a:lnTo>
                <a:lnTo>
                  <a:pt x="515874" y="277875"/>
                </a:lnTo>
                <a:close/>
              </a:path>
              <a:path w="572770" h="866775">
                <a:moveTo>
                  <a:pt x="514350" y="366775"/>
                </a:moveTo>
                <a:lnTo>
                  <a:pt x="514221" y="370077"/>
                </a:lnTo>
                <a:lnTo>
                  <a:pt x="513588" y="417575"/>
                </a:lnTo>
                <a:lnTo>
                  <a:pt x="526288" y="417703"/>
                </a:lnTo>
                <a:lnTo>
                  <a:pt x="526923" y="370077"/>
                </a:lnTo>
                <a:lnTo>
                  <a:pt x="527050" y="367029"/>
                </a:lnTo>
                <a:lnTo>
                  <a:pt x="514350" y="366775"/>
                </a:lnTo>
                <a:close/>
              </a:path>
              <a:path w="572770" h="866775">
                <a:moveTo>
                  <a:pt x="513206" y="455675"/>
                </a:moveTo>
                <a:lnTo>
                  <a:pt x="513079" y="464057"/>
                </a:lnTo>
                <a:lnTo>
                  <a:pt x="512952" y="506475"/>
                </a:lnTo>
                <a:lnTo>
                  <a:pt x="525652" y="506603"/>
                </a:lnTo>
                <a:lnTo>
                  <a:pt x="525779" y="464185"/>
                </a:lnTo>
                <a:lnTo>
                  <a:pt x="525906" y="455803"/>
                </a:lnTo>
                <a:lnTo>
                  <a:pt x="513206" y="455675"/>
                </a:lnTo>
                <a:close/>
              </a:path>
              <a:path w="572770" h="866775">
                <a:moveTo>
                  <a:pt x="525399" y="544703"/>
                </a:moveTo>
                <a:lnTo>
                  <a:pt x="512699" y="544703"/>
                </a:lnTo>
                <a:lnTo>
                  <a:pt x="512825" y="595503"/>
                </a:lnTo>
                <a:lnTo>
                  <a:pt x="525526" y="595503"/>
                </a:lnTo>
                <a:lnTo>
                  <a:pt x="525399" y="544703"/>
                </a:lnTo>
                <a:close/>
              </a:path>
              <a:path w="572770" h="866775">
                <a:moveTo>
                  <a:pt x="525652" y="633476"/>
                </a:moveTo>
                <a:lnTo>
                  <a:pt x="512952" y="633603"/>
                </a:lnTo>
                <a:lnTo>
                  <a:pt x="513079" y="644017"/>
                </a:lnTo>
                <a:lnTo>
                  <a:pt x="513206" y="672465"/>
                </a:lnTo>
                <a:lnTo>
                  <a:pt x="513333" y="684403"/>
                </a:lnTo>
                <a:lnTo>
                  <a:pt x="526033" y="684276"/>
                </a:lnTo>
                <a:lnTo>
                  <a:pt x="525906" y="672338"/>
                </a:lnTo>
                <a:lnTo>
                  <a:pt x="525779" y="643890"/>
                </a:lnTo>
                <a:lnTo>
                  <a:pt x="525652" y="633476"/>
                </a:lnTo>
                <a:close/>
              </a:path>
              <a:path w="572770" h="866775">
                <a:moveTo>
                  <a:pt x="475868" y="771525"/>
                </a:moveTo>
                <a:lnTo>
                  <a:pt x="472820" y="773303"/>
                </a:lnTo>
                <a:lnTo>
                  <a:pt x="469900" y="775081"/>
                </a:lnTo>
                <a:lnTo>
                  <a:pt x="468883" y="779018"/>
                </a:lnTo>
                <a:lnTo>
                  <a:pt x="470662" y="782066"/>
                </a:lnTo>
                <a:lnTo>
                  <a:pt x="522224" y="866648"/>
                </a:lnTo>
                <a:lnTo>
                  <a:pt x="529187" y="854201"/>
                </a:lnTo>
                <a:lnTo>
                  <a:pt x="515619" y="854201"/>
                </a:lnTo>
                <a:lnTo>
                  <a:pt x="515229" y="830730"/>
                </a:lnTo>
                <a:lnTo>
                  <a:pt x="481583" y="775462"/>
                </a:lnTo>
                <a:lnTo>
                  <a:pt x="479805" y="772413"/>
                </a:lnTo>
                <a:lnTo>
                  <a:pt x="475868" y="771525"/>
                </a:lnTo>
                <a:close/>
              </a:path>
              <a:path w="572770" h="866775">
                <a:moveTo>
                  <a:pt x="515229" y="830730"/>
                </a:moveTo>
                <a:lnTo>
                  <a:pt x="515619" y="854201"/>
                </a:lnTo>
                <a:lnTo>
                  <a:pt x="528319" y="853948"/>
                </a:lnTo>
                <a:lnTo>
                  <a:pt x="528271" y="851026"/>
                </a:lnTo>
                <a:lnTo>
                  <a:pt x="516508" y="851026"/>
                </a:lnTo>
                <a:lnTo>
                  <a:pt x="521800" y="841524"/>
                </a:lnTo>
                <a:lnTo>
                  <a:pt x="515229" y="830730"/>
                </a:lnTo>
                <a:close/>
              </a:path>
              <a:path w="572770" h="866775">
                <a:moveTo>
                  <a:pt x="565023" y="769747"/>
                </a:moveTo>
                <a:lnTo>
                  <a:pt x="561213" y="770890"/>
                </a:lnTo>
                <a:lnTo>
                  <a:pt x="559435" y="773938"/>
                </a:lnTo>
                <a:lnTo>
                  <a:pt x="527930" y="830515"/>
                </a:lnTo>
                <a:lnTo>
                  <a:pt x="528319" y="853948"/>
                </a:lnTo>
                <a:lnTo>
                  <a:pt x="515619" y="854201"/>
                </a:lnTo>
                <a:lnTo>
                  <a:pt x="529187" y="854201"/>
                </a:lnTo>
                <a:lnTo>
                  <a:pt x="570611" y="780161"/>
                </a:lnTo>
                <a:lnTo>
                  <a:pt x="572262" y="777113"/>
                </a:lnTo>
                <a:lnTo>
                  <a:pt x="571245" y="773176"/>
                </a:lnTo>
                <a:lnTo>
                  <a:pt x="568070" y="771525"/>
                </a:lnTo>
                <a:lnTo>
                  <a:pt x="565023" y="769747"/>
                </a:lnTo>
                <a:close/>
              </a:path>
              <a:path w="572770" h="866775">
                <a:moveTo>
                  <a:pt x="521800" y="841524"/>
                </a:moveTo>
                <a:lnTo>
                  <a:pt x="516508" y="851026"/>
                </a:lnTo>
                <a:lnTo>
                  <a:pt x="527430" y="850773"/>
                </a:lnTo>
                <a:lnTo>
                  <a:pt x="521800" y="841524"/>
                </a:lnTo>
                <a:close/>
              </a:path>
              <a:path w="572770" h="866775">
                <a:moveTo>
                  <a:pt x="527930" y="830515"/>
                </a:moveTo>
                <a:lnTo>
                  <a:pt x="521800" y="841524"/>
                </a:lnTo>
                <a:lnTo>
                  <a:pt x="527430" y="850773"/>
                </a:lnTo>
                <a:lnTo>
                  <a:pt x="516508" y="851026"/>
                </a:lnTo>
                <a:lnTo>
                  <a:pt x="528271" y="851026"/>
                </a:lnTo>
                <a:lnTo>
                  <a:pt x="527930" y="830515"/>
                </a:lnTo>
                <a:close/>
              </a:path>
              <a:path w="572770" h="866775">
                <a:moveTo>
                  <a:pt x="527557" y="811276"/>
                </a:moveTo>
                <a:lnTo>
                  <a:pt x="514857" y="811403"/>
                </a:lnTo>
                <a:lnTo>
                  <a:pt x="515229" y="830730"/>
                </a:lnTo>
                <a:lnTo>
                  <a:pt x="521800" y="841524"/>
                </a:lnTo>
                <a:lnTo>
                  <a:pt x="527930" y="830515"/>
                </a:lnTo>
                <a:lnTo>
                  <a:pt x="527557" y="811276"/>
                </a:lnTo>
                <a:close/>
              </a:path>
              <a:path w="572770" h="866775">
                <a:moveTo>
                  <a:pt x="526414" y="722376"/>
                </a:moveTo>
                <a:lnTo>
                  <a:pt x="513714" y="722503"/>
                </a:lnTo>
                <a:lnTo>
                  <a:pt x="514223" y="764286"/>
                </a:lnTo>
                <a:lnTo>
                  <a:pt x="514350" y="773303"/>
                </a:lnTo>
                <a:lnTo>
                  <a:pt x="527050" y="773176"/>
                </a:lnTo>
                <a:lnTo>
                  <a:pt x="526414" y="7223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206369" y="3238500"/>
            <a:ext cx="725805" cy="582295"/>
          </a:xfrm>
          <a:custGeom>
            <a:avLst/>
            <a:gdLst/>
            <a:ahLst/>
            <a:cxnLst/>
            <a:rect l="l" t="t" r="r" b="b"/>
            <a:pathLst>
              <a:path w="725804" h="582295">
                <a:moveTo>
                  <a:pt x="725296" y="253"/>
                </a:moveTo>
                <a:lnTo>
                  <a:pt x="677418" y="1650"/>
                </a:lnTo>
                <a:lnTo>
                  <a:pt x="674623" y="1777"/>
                </a:lnTo>
                <a:lnTo>
                  <a:pt x="674878" y="14477"/>
                </a:lnTo>
                <a:lnTo>
                  <a:pt x="677671" y="14350"/>
                </a:lnTo>
                <a:lnTo>
                  <a:pt x="725805" y="12953"/>
                </a:lnTo>
                <a:lnTo>
                  <a:pt x="725296" y="253"/>
                </a:lnTo>
                <a:close/>
              </a:path>
              <a:path w="725804" h="582295">
                <a:moveTo>
                  <a:pt x="636523" y="2666"/>
                </a:moveTo>
                <a:lnTo>
                  <a:pt x="611505" y="3428"/>
                </a:lnTo>
                <a:lnTo>
                  <a:pt x="590804" y="3810"/>
                </a:lnTo>
                <a:lnTo>
                  <a:pt x="585723" y="3810"/>
                </a:lnTo>
                <a:lnTo>
                  <a:pt x="585978" y="16510"/>
                </a:lnTo>
                <a:lnTo>
                  <a:pt x="633094" y="15494"/>
                </a:lnTo>
                <a:lnTo>
                  <a:pt x="636905" y="15366"/>
                </a:lnTo>
                <a:lnTo>
                  <a:pt x="636523" y="2666"/>
                </a:lnTo>
                <a:close/>
              </a:path>
              <a:path w="725804" h="582295">
                <a:moveTo>
                  <a:pt x="547751" y="4699"/>
                </a:moveTo>
                <a:lnTo>
                  <a:pt x="496951" y="5334"/>
                </a:lnTo>
                <a:lnTo>
                  <a:pt x="497078" y="18034"/>
                </a:lnTo>
                <a:lnTo>
                  <a:pt x="547878" y="17399"/>
                </a:lnTo>
                <a:lnTo>
                  <a:pt x="547751" y="4699"/>
                </a:lnTo>
                <a:close/>
              </a:path>
              <a:path w="725804" h="582295">
                <a:moveTo>
                  <a:pt x="458851" y="5587"/>
                </a:moveTo>
                <a:lnTo>
                  <a:pt x="439419" y="5714"/>
                </a:lnTo>
                <a:lnTo>
                  <a:pt x="408178" y="5714"/>
                </a:lnTo>
                <a:lnTo>
                  <a:pt x="408178" y="18414"/>
                </a:lnTo>
                <a:lnTo>
                  <a:pt x="439546" y="18414"/>
                </a:lnTo>
                <a:lnTo>
                  <a:pt x="458978" y="18287"/>
                </a:lnTo>
                <a:lnTo>
                  <a:pt x="458851" y="5587"/>
                </a:lnTo>
                <a:close/>
              </a:path>
              <a:path w="725804" h="582295">
                <a:moveTo>
                  <a:pt x="327406" y="5207"/>
                </a:moveTo>
                <a:lnTo>
                  <a:pt x="319278" y="5207"/>
                </a:lnTo>
                <a:lnTo>
                  <a:pt x="319151" y="17907"/>
                </a:lnTo>
                <a:lnTo>
                  <a:pt x="365632" y="18287"/>
                </a:lnTo>
                <a:lnTo>
                  <a:pt x="369951" y="18414"/>
                </a:lnTo>
                <a:lnTo>
                  <a:pt x="370078" y="5714"/>
                </a:lnTo>
                <a:lnTo>
                  <a:pt x="365759" y="5587"/>
                </a:lnTo>
                <a:lnTo>
                  <a:pt x="327406" y="5207"/>
                </a:lnTo>
                <a:close/>
              </a:path>
              <a:path w="725804" h="582295">
                <a:moveTo>
                  <a:pt x="230505" y="3810"/>
                </a:moveTo>
                <a:lnTo>
                  <a:pt x="230251" y="16510"/>
                </a:lnTo>
                <a:lnTo>
                  <a:pt x="281051" y="17399"/>
                </a:lnTo>
                <a:lnTo>
                  <a:pt x="281178" y="4699"/>
                </a:lnTo>
                <a:lnTo>
                  <a:pt x="230505" y="3810"/>
                </a:lnTo>
                <a:close/>
              </a:path>
              <a:path w="725804" h="582295">
                <a:moveTo>
                  <a:pt x="141605" y="2032"/>
                </a:moveTo>
                <a:lnTo>
                  <a:pt x="141351" y="14732"/>
                </a:lnTo>
                <a:lnTo>
                  <a:pt x="150748" y="14859"/>
                </a:lnTo>
                <a:lnTo>
                  <a:pt x="192151" y="15875"/>
                </a:lnTo>
                <a:lnTo>
                  <a:pt x="192405" y="3175"/>
                </a:lnTo>
                <a:lnTo>
                  <a:pt x="141605" y="2032"/>
                </a:lnTo>
                <a:close/>
              </a:path>
              <a:path w="725804" h="582295">
                <a:moveTo>
                  <a:pt x="52705" y="0"/>
                </a:moveTo>
                <a:lnTo>
                  <a:pt x="52451" y="12700"/>
                </a:lnTo>
                <a:lnTo>
                  <a:pt x="103251" y="13842"/>
                </a:lnTo>
                <a:lnTo>
                  <a:pt x="103505" y="1142"/>
                </a:lnTo>
                <a:lnTo>
                  <a:pt x="98425" y="1142"/>
                </a:lnTo>
                <a:lnTo>
                  <a:pt x="52705" y="0"/>
                </a:lnTo>
                <a:close/>
              </a:path>
              <a:path w="725804" h="582295">
                <a:moveTo>
                  <a:pt x="48641" y="32638"/>
                </a:moveTo>
                <a:lnTo>
                  <a:pt x="35941" y="33147"/>
                </a:lnTo>
                <a:lnTo>
                  <a:pt x="36449" y="46862"/>
                </a:lnTo>
                <a:lnTo>
                  <a:pt x="37211" y="66166"/>
                </a:lnTo>
                <a:lnTo>
                  <a:pt x="37973" y="83947"/>
                </a:lnTo>
                <a:lnTo>
                  <a:pt x="50672" y="83438"/>
                </a:lnTo>
                <a:lnTo>
                  <a:pt x="49910" y="65659"/>
                </a:lnTo>
                <a:lnTo>
                  <a:pt x="49148" y="46354"/>
                </a:lnTo>
                <a:lnTo>
                  <a:pt x="48641" y="32638"/>
                </a:lnTo>
                <a:close/>
              </a:path>
              <a:path w="725804" h="582295">
                <a:moveTo>
                  <a:pt x="52196" y="121412"/>
                </a:moveTo>
                <a:lnTo>
                  <a:pt x="39497" y="121920"/>
                </a:lnTo>
                <a:lnTo>
                  <a:pt x="40767" y="154432"/>
                </a:lnTo>
                <a:lnTo>
                  <a:pt x="41529" y="172720"/>
                </a:lnTo>
                <a:lnTo>
                  <a:pt x="54229" y="172212"/>
                </a:lnTo>
                <a:lnTo>
                  <a:pt x="53467" y="153924"/>
                </a:lnTo>
                <a:lnTo>
                  <a:pt x="52196" y="121412"/>
                </a:lnTo>
                <a:close/>
              </a:path>
              <a:path w="725804" h="582295">
                <a:moveTo>
                  <a:pt x="55626" y="210312"/>
                </a:moveTo>
                <a:lnTo>
                  <a:pt x="42925" y="210820"/>
                </a:lnTo>
                <a:lnTo>
                  <a:pt x="43180" y="218821"/>
                </a:lnTo>
                <a:lnTo>
                  <a:pt x="44450" y="261492"/>
                </a:lnTo>
                <a:lnTo>
                  <a:pt x="57150" y="261112"/>
                </a:lnTo>
                <a:lnTo>
                  <a:pt x="55880" y="218312"/>
                </a:lnTo>
                <a:lnTo>
                  <a:pt x="55626" y="210312"/>
                </a:lnTo>
                <a:close/>
              </a:path>
              <a:path w="725804" h="582295">
                <a:moveTo>
                  <a:pt x="58039" y="299338"/>
                </a:moveTo>
                <a:lnTo>
                  <a:pt x="45339" y="299465"/>
                </a:lnTo>
                <a:lnTo>
                  <a:pt x="45593" y="313054"/>
                </a:lnTo>
                <a:lnTo>
                  <a:pt x="45972" y="345313"/>
                </a:lnTo>
                <a:lnTo>
                  <a:pt x="45973" y="350265"/>
                </a:lnTo>
                <a:lnTo>
                  <a:pt x="58673" y="350138"/>
                </a:lnTo>
                <a:lnTo>
                  <a:pt x="58673" y="345313"/>
                </a:lnTo>
                <a:lnTo>
                  <a:pt x="58293" y="312800"/>
                </a:lnTo>
                <a:lnTo>
                  <a:pt x="58039" y="299338"/>
                </a:lnTo>
                <a:close/>
              </a:path>
              <a:path w="725804" h="582295">
                <a:moveTo>
                  <a:pt x="46101" y="388238"/>
                </a:moveTo>
                <a:lnTo>
                  <a:pt x="45973" y="414527"/>
                </a:lnTo>
                <a:lnTo>
                  <a:pt x="45846" y="433069"/>
                </a:lnTo>
                <a:lnTo>
                  <a:pt x="45719" y="439038"/>
                </a:lnTo>
                <a:lnTo>
                  <a:pt x="58419" y="439166"/>
                </a:lnTo>
                <a:lnTo>
                  <a:pt x="58423" y="433069"/>
                </a:lnTo>
                <a:lnTo>
                  <a:pt x="58674" y="414527"/>
                </a:lnTo>
                <a:lnTo>
                  <a:pt x="58801" y="388366"/>
                </a:lnTo>
                <a:lnTo>
                  <a:pt x="46101" y="388238"/>
                </a:lnTo>
                <a:close/>
              </a:path>
              <a:path w="725804" h="582295">
                <a:moveTo>
                  <a:pt x="7238" y="484631"/>
                </a:moveTo>
                <a:lnTo>
                  <a:pt x="1143" y="487933"/>
                </a:lnTo>
                <a:lnTo>
                  <a:pt x="0" y="491744"/>
                </a:lnTo>
                <a:lnTo>
                  <a:pt x="1650" y="494792"/>
                </a:lnTo>
                <a:lnTo>
                  <a:pt x="48386" y="582168"/>
                </a:lnTo>
                <a:lnTo>
                  <a:pt x="56200" y="569849"/>
                </a:lnTo>
                <a:lnTo>
                  <a:pt x="55244" y="569849"/>
                </a:lnTo>
                <a:lnTo>
                  <a:pt x="42544" y="569341"/>
                </a:lnTo>
                <a:lnTo>
                  <a:pt x="42672" y="565785"/>
                </a:lnTo>
                <a:lnTo>
                  <a:pt x="43801" y="565785"/>
                </a:lnTo>
                <a:lnTo>
                  <a:pt x="49360" y="556989"/>
                </a:lnTo>
                <a:lnTo>
                  <a:pt x="11175" y="485775"/>
                </a:lnTo>
                <a:lnTo>
                  <a:pt x="7238" y="484631"/>
                </a:lnTo>
                <a:close/>
              </a:path>
              <a:path w="725804" h="582295">
                <a:moveTo>
                  <a:pt x="42672" y="565785"/>
                </a:moveTo>
                <a:lnTo>
                  <a:pt x="42544" y="569341"/>
                </a:lnTo>
                <a:lnTo>
                  <a:pt x="55244" y="569849"/>
                </a:lnTo>
                <a:lnTo>
                  <a:pt x="55362" y="566547"/>
                </a:lnTo>
                <a:lnTo>
                  <a:pt x="54482" y="566547"/>
                </a:lnTo>
                <a:lnTo>
                  <a:pt x="43561" y="566166"/>
                </a:lnTo>
                <a:lnTo>
                  <a:pt x="43773" y="565829"/>
                </a:lnTo>
                <a:lnTo>
                  <a:pt x="42672" y="565785"/>
                </a:lnTo>
                <a:close/>
              </a:path>
              <a:path w="725804" h="582295">
                <a:moveTo>
                  <a:pt x="96519" y="487806"/>
                </a:moveTo>
                <a:lnTo>
                  <a:pt x="92582" y="488695"/>
                </a:lnTo>
                <a:lnTo>
                  <a:pt x="90597" y="491744"/>
                </a:lnTo>
                <a:lnTo>
                  <a:pt x="49360" y="556989"/>
                </a:lnTo>
                <a:lnTo>
                  <a:pt x="54324" y="566251"/>
                </a:lnTo>
                <a:lnTo>
                  <a:pt x="55371" y="566293"/>
                </a:lnTo>
                <a:lnTo>
                  <a:pt x="55244" y="569849"/>
                </a:lnTo>
                <a:lnTo>
                  <a:pt x="56200" y="569849"/>
                </a:lnTo>
                <a:lnTo>
                  <a:pt x="101472" y="498475"/>
                </a:lnTo>
                <a:lnTo>
                  <a:pt x="103251" y="495426"/>
                </a:lnTo>
                <a:lnTo>
                  <a:pt x="102361" y="491617"/>
                </a:lnTo>
                <a:lnTo>
                  <a:pt x="96519" y="487806"/>
                </a:lnTo>
                <a:close/>
              </a:path>
              <a:path w="725804" h="582295">
                <a:moveTo>
                  <a:pt x="43773" y="565829"/>
                </a:moveTo>
                <a:lnTo>
                  <a:pt x="43561" y="566166"/>
                </a:lnTo>
                <a:lnTo>
                  <a:pt x="54482" y="566547"/>
                </a:lnTo>
                <a:lnTo>
                  <a:pt x="54324" y="566251"/>
                </a:lnTo>
                <a:lnTo>
                  <a:pt x="43773" y="565829"/>
                </a:lnTo>
                <a:close/>
              </a:path>
              <a:path w="725804" h="582295">
                <a:moveTo>
                  <a:pt x="54324" y="566251"/>
                </a:moveTo>
                <a:lnTo>
                  <a:pt x="54482" y="566547"/>
                </a:lnTo>
                <a:lnTo>
                  <a:pt x="55362" y="566547"/>
                </a:lnTo>
                <a:lnTo>
                  <a:pt x="55371" y="566293"/>
                </a:lnTo>
                <a:lnTo>
                  <a:pt x="54324" y="566251"/>
                </a:lnTo>
                <a:close/>
              </a:path>
              <a:path w="725804" h="582295">
                <a:moveTo>
                  <a:pt x="49360" y="556989"/>
                </a:moveTo>
                <a:lnTo>
                  <a:pt x="43773" y="565829"/>
                </a:lnTo>
                <a:lnTo>
                  <a:pt x="54324" y="566251"/>
                </a:lnTo>
                <a:lnTo>
                  <a:pt x="49360" y="556989"/>
                </a:lnTo>
                <a:close/>
              </a:path>
              <a:path w="725804" h="582295">
                <a:moveTo>
                  <a:pt x="43801" y="565785"/>
                </a:moveTo>
                <a:lnTo>
                  <a:pt x="42672" y="565785"/>
                </a:lnTo>
                <a:lnTo>
                  <a:pt x="43773" y="565829"/>
                </a:lnTo>
                <a:close/>
              </a:path>
              <a:path w="725804" h="582295">
                <a:moveTo>
                  <a:pt x="45084" y="477012"/>
                </a:moveTo>
                <a:lnTo>
                  <a:pt x="44716" y="491744"/>
                </a:lnTo>
                <a:lnTo>
                  <a:pt x="44314" y="513714"/>
                </a:lnTo>
                <a:lnTo>
                  <a:pt x="43814" y="527812"/>
                </a:lnTo>
                <a:lnTo>
                  <a:pt x="56515" y="528193"/>
                </a:lnTo>
                <a:lnTo>
                  <a:pt x="56902" y="513461"/>
                </a:lnTo>
                <a:lnTo>
                  <a:pt x="57784" y="477393"/>
                </a:lnTo>
                <a:lnTo>
                  <a:pt x="45084" y="4770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>
            <a:spLocks noGrp="1"/>
          </p:cNvSpPr>
          <p:nvPr>
            <p:ph type="ftr" sz="quarter" idx="4294967295"/>
          </p:nvPr>
        </p:nvSpPr>
        <p:spPr>
          <a:xfrm>
            <a:off x="535940" y="6290385"/>
            <a:ext cx="1339850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endParaRPr dirty="0"/>
          </a:p>
        </p:txBody>
      </p:sp>
      <p:sp>
        <p:nvSpPr>
          <p:cNvPr id="18" name="object 18"/>
          <p:cNvSpPr txBox="1">
            <a:spLocks noGrp="1"/>
          </p:cNvSpPr>
          <p:nvPr>
            <p:ph type="dt" sz="half" idx="4294967295"/>
          </p:nvPr>
        </p:nvSpPr>
        <p:spPr>
          <a:xfrm>
            <a:off x="4030471" y="6290385"/>
            <a:ext cx="1161414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endParaRPr spc="-5" dirty="0"/>
          </a:p>
        </p:txBody>
      </p:sp>
      <p:sp>
        <p:nvSpPr>
          <p:cNvPr id="19" name="object 1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80"/>
              </a:spcBef>
            </a:pPr>
            <a:fld id="{81D60167-4931-47E6-BA6A-407CBD079E47}" type="slidenum">
              <a:rPr dirty="0"/>
              <a:t>6</a:t>
            </a:fld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ftr" sz="quarter" idx="4294967295"/>
          </p:nvPr>
        </p:nvSpPr>
        <p:spPr>
          <a:xfrm>
            <a:off x="535940" y="6290385"/>
            <a:ext cx="1339850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endParaRPr dirty="0"/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4294967295"/>
          </p:nvPr>
        </p:nvSpPr>
        <p:spPr>
          <a:xfrm>
            <a:off x="4030471" y="6290385"/>
            <a:ext cx="1161414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endParaRPr spc="-5"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80"/>
              </a:spcBef>
            </a:pPr>
            <a:fld id="{81D60167-4931-47E6-BA6A-407CBD079E47}" type="slidenum">
              <a:rPr dirty="0"/>
              <a:t>7</a:t>
            </a:fld>
            <a:endParaRPr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547242"/>
            <a:ext cx="58432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333399"/>
                </a:solidFill>
              </a:rPr>
              <a:t>Risk Management</a:t>
            </a:r>
            <a:r>
              <a:rPr sz="3600" spc="-75" dirty="0">
                <a:solidFill>
                  <a:srgbClr val="333399"/>
                </a:solidFill>
              </a:rPr>
              <a:t> </a:t>
            </a:r>
            <a:r>
              <a:rPr sz="3600" spc="-5" dirty="0">
                <a:solidFill>
                  <a:srgbClr val="333399"/>
                </a:solidFill>
              </a:rPr>
              <a:t>standards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228600" y="1552320"/>
            <a:ext cx="8686800" cy="3410549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675"/>
              </a:spcBef>
              <a:buChar char="•"/>
              <a:tabLst>
                <a:tab pos="355600" algn="l"/>
                <a:tab pos="356235" algn="l"/>
              </a:tabLst>
            </a:pPr>
            <a:r>
              <a:rPr sz="2800" dirty="0">
                <a:latin typeface="Arial"/>
                <a:cs typeface="Arial"/>
              </a:rPr>
              <a:t>ISO </a:t>
            </a:r>
            <a:r>
              <a:rPr sz="2800" spc="-5" dirty="0">
                <a:latin typeface="Arial"/>
                <a:cs typeface="Arial"/>
              </a:rPr>
              <a:t>27005 Information Security Risk</a:t>
            </a:r>
            <a:r>
              <a:rPr sz="2800" spc="4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Management</a:t>
            </a:r>
            <a:endParaRPr sz="2800" dirty="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spcBef>
                <a:spcPts val="580"/>
              </a:spcBef>
              <a:buChar char="•"/>
              <a:tabLst>
                <a:tab pos="355600" algn="l"/>
                <a:tab pos="356235" algn="l"/>
              </a:tabLst>
            </a:pPr>
            <a:r>
              <a:rPr sz="2800" dirty="0">
                <a:latin typeface="Arial"/>
                <a:cs typeface="Arial"/>
              </a:rPr>
              <a:t>ISO </a:t>
            </a:r>
            <a:r>
              <a:rPr sz="2800" spc="-5" dirty="0">
                <a:latin typeface="Arial"/>
                <a:cs typeface="Arial"/>
              </a:rPr>
              <a:t>31000 Risk</a:t>
            </a:r>
            <a:r>
              <a:rPr sz="2800" spc="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Management</a:t>
            </a:r>
            <a:endParaRPr sz="2800" dirty="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spcBef>
                <a:spcPts val="580"/>
              </a:spcBef>
              <a:buChar char="•"/>
              <a:tabLst>
                <a:tab pos="355600" algn="l"/>
                <a:tab pos="356235" algn="l"/>
              </a:tabLst>
            </a:pPr>
            <a:r>
              <a:rPr sz="2800" dirty="0">
                <a:latin typeface="Arial"/>
                <a:cs typeface="Arial"/>
              </a:rPr>
              <a:t>NIST </a:t>
            </a:r>
            <a:r>
              <a:rPr sz="2800" spc="-5" dirty="0">
                <a:latin typeface="Arial"/>
                <a:cs typeface="Arial"/>
              </a:rPr>
              <a:t>SP800-39 Managing Information Security</a:t>
            </a:r>
            <a:r>
              <a:rPr sz="2800" spc="5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Risk</a:t>
            </a:r>
            <a:endParaRPr sz="2800" dirty="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spcBef>
                <a:spcPts val="575"/>
              </a:spcBef>
              <a:buChar char="•"/>
              <a:tabLst>
                <a:tab pos="355600" algn="l"/>
                <a:tab pos="356235" algn="l"/>
              </a:tabLst>
            </a:pPr>
            <a:r>
              <a:rPr sz="2800" dirty="0">
                <a:latin typeface="Arial"/>
                <a:cs typeface="Arial"/>
              </a:rPr>
              <a:t>NIST </a:t>
            </a:r>
            <a:r>
              <a:rPr sz="2800" spc="-5" dirty="0">
                <a:latin typeface="Arial"/>
                <a:cs typeface="Arial"/>
              </a:rPr>
              <a:t>SP800-30 Guide </a:t>
            </a:r>
            <a:r>
              <a:rPr sz="2800" dirty="0">
                <a:latin typeface="Arial"/>
                <a:cs typeface="Arial"/>
              </a:rPr>
              <a:t>for </a:t>
            </a:r>
            <a:r>
              <a:rPr sz="2800" spc="-5" dirty="0">
                <a:latin typeface="Arial"/>
                <a:cs typeface="Arial"/>
              </a:rPr>
              <a:t>Conducting Risk</a:t>
            </a:r>
            <a:r>
              <a:rPr sz="2800" spc="6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Assessment</a:t>
            </a:r>
            <a:endParaRPr sz="2800" dirty="0">
              <a:latin typeface="Arial"/>
              <a:cs typeface="Arial"/>
            </a:endParaRPr>
          </a:p>
          <a:p>
            <a:pPr marL="469900">
              <a:lnSpc>
                <a:spcPct val="100000"/>
              </a:lnSpc>
              <a:spcBef>
                <a:spcPts val="575"/>
              </a:spcBef>
            </a:pPr>
            <a:r>
              <a:rPr sz="2800" dirty="0">
                <a:latin typeface="Arial"/>
                <a:cs typeface="Arial"/>
              </a:rPr>
              <a:t>– formerly </a:t>
            </a:r>
            <a:r>
              <a:rPr sz="2800" spc="-5" dirty="0">
                <a:latin typeface="Arial"/>
                <a:cs typeface="Arial"/>
              </a:rPr>
              <a:t>called “Risk Management Guide</a:t>
            </a:r>
            <a:r>
              <a:rPr sz="2800" spc="-38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for</a:t>
            </a:r>
          </a:p>
          <a:p>
            <a:pPr marL="756285">
              <a:lnSpc>
                <a:spcPct val="100000"/>
              </a:lnSpc>
            </a:pPr>
            <a:r>
              <a:rPr sz="2800" spc="-5" dirty="0">
                <a:latin typeface="Arial"/>
                <a:cs typeface="Arial"/>
              </a:rPr>
              <a:t>Information Technology</a:t>
            </a:r>
            <a:r>
              <a:rPr sz="2800" spc="1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Systems</a:t>
            </a:r>
            <a:r>
              <a:rPr sz="2800" dirty="0" smtClean="0">
                <a:latin typeface="Arial"/>
                <a:cs typeface="Arial"/>
              </a:rPr>
              <a:t>”</a:t>
            </a:r>
            <a:endParaRPr sz="2800" dirty="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ftr" sz="quarter" idx="4294967295"/>
          </p:nvPr>
        </p:nvSpPr>
        <p:spPr>
          <a:xfrm>
            <a:off x="535940" y="6290385"/>
            <a:ext cx="1339850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endParaRPr dirty="0"/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4294967295"/>
          </p:nvPr>
        </p:nvSpPr>
        <p:spPr>
          <a:xfrm>
            <a:off x="4030471" y="6290385"/>
            <a:ext cx="1161414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endParaRPr spc="-5"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80"/>
              </a:spcBef>
            </a:pPr>
            <a:fld id="{81D60167-4931-47E6-BA6A-407CBD079E47}" type="slidenum">
              <a:rPr dirty="0"/>
              <a:t>8</a:t>
            </a:fld>
            <a:endParaRPr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547242"/>
            <a:ext cx="543877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333399"/>
                </a:solidFill>
              </a:rPr>
              <a:t>What </a:t>
            </a:r>
            <a:r>
              <a:rPr sz="3600" spc="-5" dirty="0">
                <a:solidFill>
                  <a:srgbClr val="333399"/>
                </a:solidFill>
              </a:rPr>
              <a:t>is risk</a:t>
            </a:r>
            <a:r>
              <a:rPr sz="3600" spc="-65" dirty="0">
                <a:solidFill>
                  <a:srgbClr val="333399"/>
                </a:solidFill>
              </a:rPr>
              <a:t> </a:t>
            </a:r>
            <a:r>
              <a:rPr sz="3600" dirty="0">
                <a:solidFill>
                  <a:srgbClr val="333399"/>
                </a:solidFill>
              </a:rPr>
              <a:t>management?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535940" y="1624024"/>
            <a:ext cx="7964805" cy="43453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marR="5080" indent="-343535">
              <a:lnSpc>
                <a:spcPct val="100000"/>
              </a:lnSpc>
              <a:spcBef>
                <a:spcPts val="95"/>
              </a:spcBef>
              <a:buChar char="•"/>
              <a:tabLst>
                <a:tab pos="355600" algn="l"/>
                <a:tab pos="356235" algn="l"/>
              </a:tabLst>
            </a:pPr>
            <a:r>
              <a:rPr sz="2800" spc="-5" dirty="0">
                <a:latin typeface="Arial"/>
                <a:cs typeface="Arial"/>
              </a:rPr>
              <a:t>“IS </a:t>
            </a:r>
            <a:r>
              <a:rPr sz="2800" dirty="0">
                <a:latin typeface="Arial"/>
                <a:cs typeface="Arial"/>
              </a:rPr>
              <a:t>risk </a:t>
            </a:r>
            <a:r>
              <a:rPr sz="2800" spc="-5" dirty="0">
                <a:latin typeface="Arial"/>
                <a:cs typeface="Arial"/>
              </a:rPr>
              <a:t>management analyses what </a:t>
            </a:r>
            <a:r>
              <a:rPr sz="2800" dirty="0">
                <a:latin typeface="Arial"/>
                <a:cs typeface="Arial"/>
              </a:rPr>
              <a:t>can </a:t>
            </a:r>
            <a:r>
              <a:rPr sz="2800" spc="-5" dirty="0">
                <a:latin typeface="Arial"/>
                <a:cs typeface="Arial"/>
              </a:rPr>
              <a:t>happen  and what the possible </a:t>
            </a:r>
            <a:r>
              <a:rPr sz="2800" dirty="0">
                <a:latin typeface="Arial"/>
                <a:cs typeface="Arial"/>
              </a:rPr>
              <a:t>consequences </a:t>
            </a:r>
            <a:r>
              <a:rPr sz="2800" spc="-5" dirty="0">
                <a:latin typeface="Arial"/>
                <a:cs typeface="Arial"/>
              </a:rPr>
              <a:t>can </a:t>
            </a:r>
            <a:r>
              <a:rPr sz="2800" dirty="0">
                <a:latin typeface="Arial"/>
                <a:cs typeface="Arial"/>
              </a:rPr>
              <a:t>be,  before deciding </a:t>
            </a:r>
            <a:r>
              <a:rPr sz="2800" spc="-5" dirty="0">
                <a:latin typeface="Arial"/>
                <a:cs typeface="Arial"/>
              </a:rPr>
              <a:t>what </a:t>
            </a:r>
            <a:r>
              <a:rPr sz="2800" dirty="0">
                <a:latin typeface="Arial"/>
                <a:cs typeface="Arial"/>
              </a:rPr>
              <a:t>should be done </a:t>
            </a:r>
            <a:r>
              <a:rPr sz="2800" spc="-5" dirty="0">
                <a:latin typeface="Arial"/>
                <a:cs typeface="Arial"/>
              </a:rPr>
              <a:t>and when,  to reduce </a:t>
            </a:r>
            <a:r>
              <a:rPr sz="2800" dirty="0">
                <a:latin typeface="Arial"/>
                <a:cs typeface="Arial"/>
              </a:rPr>
              <a:t>risk </a:t>
            </a:r>
            <a:r>
              <a:rPr sz="2800" spc="-5" dirty="0">
                <a:latin typeface="Arial"/>
                <a:cs typeface="Arial"/>
              </a:rPr>
              <a:t>to an acceptable</a:t>
            </a:r>
            <a:r>
              <a:rPr sz="2800" spc="2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level.”</a:t>
            </a:r>
            <a:endParaRPr sz="2800">
              <a:latin typeface="Arial"/>
              <a:cs typeface="Arial"/>
            </a:endParaRPr>
          </a:p>
          <a:p>
            <a:pPr marL="469900">
              <a:lnSpc>
                <a:spcPct val="100000"/>
              </a:lnSpc>
              <a:spcBef>
                <a:spcPts val="505"/>
              </a:spcBef>
              <a:tabLst>
                <a:tab pos="756285" algn="l"/>
              </a:tabLst>
            </a:pPr>
            <a:r>
              <a:rPr sz="2000" dirty="0">
                <a:latin typeface="Arial"/>
                <a:cs typeface="Arial"/>
              </a:rPr>
              <a:t>–	</a:t>
            </a:r>
            <a:r>
              <a:rPr sz="2000" spc="-5" dirty="0">
                <a:latin typeface="Arial"/>
                <a:cs typeface="Arial"/>
              </a:rPr>
              <a:t>ISO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27005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850">
              <a:latin typeface="Arial"/>
              <a:cs typeface="Arial"/>
            </a:endParaRPr>
          </a:p>
          <a:p>
            <a:pPr marL="355600" marR="478790" indent="-343535">
              <a:lnSpc>
                <a:spcPct val="100000"/>
              </a:lnSpc>
              <a:buChar char="•"/>
              <a:tabLst>
                <a:tab pos="355600" algn="l"/>
                <a:tab pos="356235" algn="l"/>
              </a:tabLst>
            </a:pPr>
            <a:r>
              <a:rPr sz="2800" spc="-5" dirty="0">
                <a:latin typeface="Arial"/>
                <a:cs typeface="Arial"/>
              </a:rPr>
              <a:t>“Risk management consists of </a:t>
            </a:r>
            <a:r>
              <a:rPr sz="2800" dirty="0">
                <a:latin typeface="Arial"/>
                <a:cs typeface="Arial"/>
              </a:rPr>
              <a:t>coordinated  activities </a:t>
            </a:r>
            <a:r>
              <a:rPr sz="2800" spc="-5" dirty="0">
                <a:latin typeface="Arial"/>
                <a:cs typeface="Arial"/>
              </a:rPr>
              <a:t>to </a:t>
            </a:r>
            <a:r>
              <a:rPr sz="2800" dirty="0">
                <a:latin typeface="Arial"/>
                <a:cs typeface="Arial"/>
              </a:rPr>
              <a:t>direct </a:t>
            </a:r>
            <a:r>
              <a:rPr sz="2800" spc="-5" dirty="0">
                <a:latin typeface="Arial"/>
                <a:cs typeface="Arial"/>
              </a:rPr>
              <a:t>and </a:t>
            </a:r>
            <a:r>
              <a:rPr sz="2800" dirty="0">
                <a:latin typeface="Arial"/>
                <a:cs typeface="Arial"/>
              </a:rPr>
              <a:t>control </a:t>
            </a:r>
            <a:r>
              <a:rPr sz="2800" spc="-5" dirty="0">
                <a:latin typeface="Arial"/>
                <a:cs typeface="Arial"/>
              </a:rPr>
              <a:t>an </a:t>
            </a:r>
            <a:r>
              <a:rPr sz="2800" dirty="0">
                <a:latin typeface="Arial"/>
                <a:cs typeface="Arial"/>
              </a:rPr>
              <a:t>organization  </a:t>
            </a:r>
            <a:r>
              <a:rPr sz="2800" spc="-5" dirty="0">
                <a:latin typeface="Arial"/>
                <a:cs typeface="Arial"/>
              </a:rPr>
              <a:t>with </a:t>
            </a:r>
            <a:r>
              <a:rPr sz="2800" dirty="0">
                <a:latin typeface="Arial"/>
                <a:cs typeface="Arial"/>
              </a:rPr>
              <a:t>regard </a:t>
            </a:r>
            <a:r>
              <a:rPr sz="2800" spc="-5" dirty="0">
                <a:latin typeface="Arial"/>
                <a:cs typeface="Arial"/>
              </a:rPr>
              <a:t>to</a:t>
            </a:r>
            <a:r>
              <a:rPr sz="2800" spc="1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risk.”</a:t>
            </a:r>
            <a:endParaRPr sz="2800">
              <a:latin typeface="Arial"/>
              <a:cs typeface="Arial"/>
            </a:endParaRPr>
          </a:p>
          <a:p>
            <a:pPr marL="469900">
              <a:lnSpc>
                <a:spcPct val="100000"/>
              </a:lnSpc>
              <a:spcBef>
                <a:spcPts val="500"/>
              </a:spcBef>
              <a:tabLst>
                <a:tab pos="756285" algn="l"/>
              </a:tabLst>
            </a:pPr>
            <a:r>
              <a:rPr sz="2000" dirty="0">
                <a:latin typeface="Arial"/>
                <a:cs typeface="Arial"/>
              </a:rPr>
              <a:t>–	ISO31000 , </a:t>
            </a:r>
            <a:r>
              <a:rPr sz="2000" spc="-5" dirty="0">
                <a:latin typeface="Arial"/>
                <a:cs typeface="Arial"/>
              </a:rPr>
              <a:t>ISO/IEC</a:t>
            </a:r>
            <a:r>
              <a:rPr sz="2000" spc="-5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27002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34112" y="1581911"/>
            <a:ext cx="8534400" cy="4152900"/>
            <a:chOff x="134112" y="1581911"/>
            <a:chExt cx="8534400" cy="4152900"/>
          </a:xfrm>
        </p:grpSpPr>
        <p:sp>
          <p:nvSpPr>
            <p:cNvPr id="3" name="object 3"/>
            <p:cNvSpPr/>
            <p:nvPr/>
          </p:nvSpPr>
          <p:spPr>
            <a:xfrm>
              <a:off x="153162" y="1600961"/>
              <a:ext cx="8496300" cy="4114800"/>
            </a:xfrm>
            <a:custGeom>
              <a:avLst/>
              <a:gdLst/>
              <a:ahLst/>
              <a:cxnLst/>
              <a:rect l="l" t="t" r="r" b="b"/>
              <a:pathLst>
                <a:path w="8496300" h="4114800">
                  <a:moveTo>
                    <a:pt x="0" y="4114800"/>
                  </a:moveTo>
                  <a:lnTo>
                    <a:pt x="8496300" y="4114800"/>
                  </a:lnTo>
                  <a:lnTo>
                    <a:pt x="8496300" y="0"/>
                  </a:lnTo>
                  <a:lnTo>
                    <a:pt x="0" y="0"/>
                  </a:lnTo>
                  <a:lnTo>
                    <a:pt x="0" y="4114800"/>
                  </a:lnTo>
                  <a:close/>
                </a:path>
              </a:pathLst>
            </a:custGeom>
            <a:ln w="38100">
              <a:solidFill>
                <a:srgbClr val="0033CC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838962" y="1892045"/>
              <a:ext cx="2592705" cy="457200"/>
            </a:xfrm>
            <a:custGeom>
              <a:avLst/>
              <a:gdLst/>
              <a:ahLst/>
              <a:cxnLst/>
              <a:rect l="l" t="t" r="r" b="b"/>
              <a:pathLst>
                <a:path w="2592704" h="457200">
                  <a:moveTo>
                    <a:pt x="2592324" y="0"/>
                  </a:moveTo>
                  <a:lnTo>
                    <a:pt x="0" y="0"/>
                  </a:lnTo>
                  <a:lnTo>
                    <a:pt x="0" y="457200"/>
                  </a:lnTo>
                  <a:lnTo>
                    <a:pt x="2592324" y="457200"/>
                  </a:lnTo>
                  <a:lnTo>
                    <a:pt x="2592324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35940" y="0"/>
            <a:ext cx="543814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333399"/>
                </a:solidFill>
              </a:rPr>
              <a:t>Risk management</a:t>
            </a:r>
            <a:r>
              <a:rPr sz="3600" spc="-110" dirty="0">
                <a:solidFill>
                  <a:srgbClr val="333399"/>
                </a:solidFill>
              </a:rPr>
              <a:t> </a:t>
            </a:r>
            <a:r>
              <a:rPr sz="3600" dirty="0">
                <a:solidFill>
                  <a:srgbClr val="333399"/>
                </a:solidFill>
              </a:rPr>
              <a:t>process</a:t>
            </a:r>
            <a:endParaRPr sz="3600"/>
          </a:p>
        </p:txBody>
      </p:sp>
      <p:sp>
        <p:nvSpPr>
          <p:cNvPr id="6" name="object 6"/>
          <p:cNvSpPr txBox="1"/>
          <p:nvPr/>
        </p:nvSpPr>
        <p:spPr>
          <a:xfrm>
            <a:off x="838961" y="1892045"/>
            <a:ext cx="2592705" cy="457200"/>
          </a:xfrm>
          <a:prstGeom prst="rect">
            <a:avLst/>
          </a:prstGeom>
          <a:ln w="19811">
            <a:solidFill>
              <a:srgbClr val="2C2C89"/>
            </a:solidFill>
          </a:ln>
        </p:spPr>
        <p:txBody>
          <a:bodyPr vert="horz" wrap="square" lIns="0" tIns="67945" rIns="0" bIns="0" rtlCol="0">
            <a:spAutoFit/>
          </a:bodyPr>
          <a:lstStyle/>
          <a:p>
            <a:pPr marL="23495">
              <a:lnSpc>
                <a:spcPct val="100000"/>
              </a:lnSpc>
              <a:spcBef>
                <a:spcPts val="535"/>
              </a:spcBef>
            </a:pPr>
            <a:r>
              <a:rPr sz="2000" dirty="0">
                <a:solidFill>
                  <a:srgbClr val="2C2C89"/>
                </a:solidFill>
                <a:latin typeface="Arial"/>
                <a:cs typeface="Arial"/>
              </a:rPr>
              <a:t>Context</a:t>
            </a:r>
            <a:r>
              <a:rPr sz="2000" spc="-80" dirty="0">
                <a:solidFill>
                  <a:srgbClr val="2C2C89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C2C89"/>
                </a:solidFill>
                <a:latin typeface="Arial"/>
                <a:cs typeface="Arial"/>
              </a:rPr>
              <a:t>Establishment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824357" y="2599817"/>
            <a:ext cx="2621915" cy="486409"/>
            <a:chOff x="824357" y="2599817"/>
            <a:chExt cx="2621915" cy="486409"/>
          </a:xfrm>
        </p:grpSpPr>
        <p:sp>
          <p:nvSpPr>
            <p:cNvPr id="8" name="object 8"/>
            <p:cNvSpPr/>
            <p:nvPr/>
          </p:nvSpPr>
          <p:spPr>
            <a:xfrm>
              <a:off x="838962" y="2614422"/>
              <a:ext cx="2592705" cy="457200"/>
            </a:xfrm>
            <a:custGeom>
              <a:avLst/>
              <a:gdLst/>
              <a:ahLst/>
              <a:cxnLst/>
              <a:rect l="l" t="t" r="r" b="b"/>
              <a:pathLst>
                <a:path w="2592704" h="457200">
                  <a:moveTo>
                    <a:pt x="2516124" y="0"/>
                  </a:moveTo>
                  <a:lnTo>
                    <a:pt x="76200" y="0"/>
                  </a:lnTo>
                  <a:lnTo>
                    <a:pt x="46537" y="5994"/>
                  </a:lnTo>
                  <a:lnTo>
                    <a:pt x="22317" y="22336"/>
                  </a:lnTo>
                  <a:lnTo>
                    <a:pt x="5987" y="46559"/>
                  </a:lnTo>
                  <a:lnTo>
                    <a:pt x="0" y="76200"/>
                  </a:lnTo>
                  <a:lnTo>
                    <a:pt x="0" y="381000"/>
                  </a:lnTo>
                  <a:lnTo>
                    <a:pt x="5987" y="410640"/>
                  </a:lnTo>
                  <a:lnTo>
                    <a:pt x="22317" y="434863"/>
                  </a:lnTo>
                  <a:lnTo>
                    <a:pt x="46537" y="451205"/>
                  </a:lnTo>
                  <a:lnTo>
                    <a:pt x="76200" y="457200"/>
                  </a:lnTo>
                  <a:lnTo>
                    <a:pt x="2516124" y="457200"/>
                  </a:lnTo>
                  <a:lnTo>
                    <a:pt x="2545764" y="451205"/>
                  </a:lnTo>
                  <a:lnTo>
                    <a:pt x="2569987" y="434863"/>
                  </a:lnTo>
                  <a:lnTo>
                    <a:pt x="2586329" y="410640"/>
                  </a:lnTo>
                  <a:lnTo>
                    <a:pt x="2592324" y="381000"/>
                  </a:lnTo>
                  <a:lnTo>
                    <a:pt x="2592324" y="76200"/>
                  </a:lnTo>
                  <a:lnTo>
                    <a:pt x="2586329" y="46559"/>
                  </a:lnTo>
                  <a:lnTo>
                    <a:pt x="2569987" y="22336"/>
                  </a:lnTo>
                  <a:lnTo>
                    <a:pt x="2545764" y="5994"/>
                  </a:lnTo>
                  <a:lnTo>
                    <a:pt x="2516124" y="0"/>
                  </a:lnTo>
                  <a:close/>
                </a:path>
              </a:pathLst>
            </a:custGeom>
            <a:solidFill>
              <a:srgbClr val="FFFF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838962" y="2614422"/>
              <a:ext cx="2592705" cy="457200"/>
            </a:xfrm>
            <a:custGeom>
              <a:avLst/>
              <a:gdLst/>
              <a:ahLst/>
              <a:cxnLst/>
              <a:rect l="l" t="t" r="r" b="b"/>
              <a:pathLst>
                <a:path w="2592704" h="457200">
                  <a:moveTo>
                    <a:pt x="0" y="76200"/>
                  </a:moveTo>
                  <a:lnTo>
                    <a:pt x="5987" y="46559"/>
                  </a:lnTo>
                  <a:lnTo>
                    <a:pt x="22317" y="22336"/>
                  </a:lnTo>
                  <a:lnTo>
                    <a:pt x="46537" y="5994"/>
                  </a:lnTo>
                  <a:lnTo>
                    <a:pt x="76200" y="0"/>
                  </a:lnTo>
                  <a:lnTo>
                    <a:pt x="2516124" y="0"/>
                  </a:lnTo>
                  <a:lnTo>
                    <a:pt x="2545764" y="5994"/>
                  </a:lnTo>
                  <a:lnTo>
                    <a:pt x="2569987" y="22336"/>
                  </a:lnTo>
                  <a:lnTo>
                    <a:pt x="2586329" y="46559"/>
                  </a:lnTo>
                  <a:lnTo>
                    <a:pt x="2592324" y="76200"/>
                  </a:lnTo>
                  <a:lnTo>
                    <a:pt x="2592324" y="381000"/>
                  </a:lnTo>
                  <a:lnTo>
                    <a:pt x="2586329" y="410640"/>
                  </a:lnTo>
                  <a:lnTo>
                    <a:pt x="2569987" y="434863"/>
                  </a:lnTo>
                  <a:lnTo>
                    <a:pt x="2545764" y="451205"/>
                  </a:lnTo>
                  <a:lnTo>
                    <a:pt x="2516124" y="457200"/>
                  </a:lnTo>
                  <a:lnTo>
                    <a:pt x="76200" y="457200"/>
                  </a:lnTo>
                  <a:lnTo>
                    <a:pt x="46537" y="451205"/>
                  </a:lnTo>
                  <a:lnTo>
                    <a:pt x="22317" y="434863"/>
                  </a:lnTo>
                  <a:lnTo>
                    <a:pt x="5987" y="410640"/>
                  </a:lnTo>
                  <a:lnTo>
                    <a:pt x="0" y="381000"/>
                  </a:lnTo>
                  <a:lnTo>
                    <a:pt x="0" y="76200"/>
                  </a:lnTo>
                  <a:close/>
                </a:path>
              </a:pathLst>
            </a:custGeom>
            <a:ln w="28956">
              <a:solidFill>
                <a:srgbClr val="2C2C8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1151940" y="2669539"/>
            <a:ext cx="1964689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solidFill>
                  <a:srgbClr val="2C2C89"/>
                </a:solidFill>
                <a:latin typeface="Arial"/>
                <a:cs typeface="Arial"/>
              </a:rPr>
              <a:t>Risk</a:t>
            </a:r>
            <a:r>
              <a:rPr sz="2000" spc="-170" dirty="0">
                <a:solidFill>
                  <a:srgbClr val="2C2C89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C2C89"/>
                </a:solidFill>
                <a:latin typeface="Arial"/>
                <a:cs typeface="Arial"/>
              </a:rPr>
              <a:t>Assessment</a:t>
            </a:r>
            <a:endParaRPr sz="2000" dirty="0">
              <a:latin typeface="Arial"/>
              <a:cs typeface="Arial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828802" y="3899661"/>
            <a:ext cx="2613025" cy="477520"/>
            <a:chOff x="828802" y="3899661"/>
            <a:chExt cx="2613025" cy="477520"/>
          </a:xfrm>
        </p:grpSpPr>
        <p:sp>
          <p:nvSpPr>
            <p:cNvPr id="12" name="object 12"/>
            <p:cNvSpPr/>
            <p:nvPr/>
          </p:nvSpPr>
          <p:spPr>
            <a:xfrm>
              <a:off x="838962" y="3909821"/>
              <a:ext cx="2592705" cy="457200"/>
            </a:xfrm>
            <a:custGeom>
              <a:avLst/>
              <a:gdLst/>
              <a:ahLst/>
              <a:cxnLst/>
              <a:rect l="l" t="t" r="r" b="b"/>
              <a:pathLst>
                <a:path w="2592704" h="457200">
                  <a:moveTo>
                    <a:pt x="2592324" y="0"/>
                  </a:moveTo>
                  <a:lnTo>
                    <a:pt x="0" y="0"/>
                  </a:lnTo>
                  <a:lnTo>
                    <a:pt x="0" y="457200"/>
                  </a:lnTo>
                  <a:lnTo>
                    <a:pt x="2592324" y="457200"/>
                  </a:lnTo>
                  <a:lnTo>
                    <a:pt x="2592324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838962" y="3909821"/>
              <a:ext cx="2592705" cy="457200"/>
            </a:xfrm>
            <a:custGeom>
              <a:avLst/>
              <a:gdLst/>
              <a:ahLst/>
              <a:cxnLst/>
              <a:rect l="l" t="t" r="r" b="b"/>
              <a:pathLst>
                <a:path w="2592704" h="457200">
                  <a:moveTo>
                    <a:pt x="0" y="457200"/>
                  </a:moveTo>
                  <a:lnTo>
                    <a:pt x="2592324" y="457200"/>
                  </a:lnTo>
                  <a:lnTo>
                    <a:pt x="2592324" y="0"/>
                  </a:lnTo>
                  <a:lnTo>
                    <a:pt x="0" y="0"/>
                  </a:lnTo>
                  <a:lnTo>
                    <a:pt x="0" y="457200"/>
                  </a:lnTo>
                  <a:close/>
                </a:path>
              </a:pathLst>
            </a:custGeom>
            <a:ln w="19812">
              <a:solidFill>
                <a:srgbClr val="2C2C8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838961" y="3965194"/>
            <a:ext cx="258254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1765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rgbClr val="2C2C89"/>
                </a:solidFill>
                <a:latin typeface="Arial"/>
                <a:cs typeface="Arial"/>
              </a:rPr>
              <a:t>Risk </a:t>
            </a:r>
            <a:r>
              <a:rPr sz="2000" spc="-10" dirty="0">
                <a:solidFill>
                  <a:srgbClr val="2C2C89"/>
                </a:solidFill>
                <a:latin typeface="Arial"/>
                <a:cs typeface="Arial"/>
              </a:rPr>
              <a:t>Treatment</a:t>
            </a:r>
            <a:r>
              <a:rPr sz="2000" spc="-125" dirty="0">
                <a:solidFill>
                  <a:srgbClr val="2C2C89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C2C89"/>
                </a:solidFill>
                <a:latin typeface="Arial"/>
                <a:cs typeface="Arial"/>
              </a:rPr>
              <a:t>Plan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24662" y="5106161"/>
            <a:ext cx="2821305" cy="457200"/>
          </a:xfrm>
          <a:prstGeom prst="rect">
            <a:avLst/>
          </a:prstGeom>
          <a:solidFill>
            <a:srgbClr val="E6E6E6"/>
          </a:solidFill>
          <a:ln w="19811">
            <a:solidFill>
              <a:srgbClr val="2C2C89"/>
            </a:solidFill>
          </a:ln>
        </p:spPr>
        <p:txBody>
          <a:bodyPr vert="horz" wrap="square" lIns="0" tIns="69215" rIns="0" bIns="0" rtlCol="0">
            <a:spAutoFit/>
          </a:bodyPr>
          <a:lstStyle/>
          <a:p>
            <a:pPr marL="66040">
              <a:lnSpc>
                <a:spcPct val="100000"/>
              </a:lnSpc>
              <a:spcBef>
                <a:spcPts val="545"/>
              </a:spcBef>
            </a:pPr>
            <a:r>
              <a:rPr sz="2000" dirty="0">
                <a:solidFill>
                  <a:srgbClr val="2C2C89"/>
                </a:solidFill>
                <a:latin typeface="Arial"/>
                <a:cs typeface="Arial"/>
              </a:rPr>
              <a:t>Accepted Residual</a:t>
            </a:r>
            <a:r>
              <a:rPr sz="2000" spc="-90" dirty="0">
                <a:solidFill>
                  <a:srgbClr val="2C2C89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C2C89"/>
                </a:solidFill>
                <a:latin typeface="Arial"/>
                <a:cs typeface="Arial"/>
              </a:rPr>
              <a:t>Risk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1895601" y="3290061"/>
            <a:ext cx="477520" cy="1660525"/>
            <a:chOff x="1895601" y="3290061"/>
            <a:chExt cx="477520" cy="1660525"/>
          </a:xfrm>
        </p:grpSpPr>
        <p:sp>
          <p:nvSpPr>
            <p:cNvPr id="17" name="object 17"/>
            <p:cNvSpPr/>
            <p:nvPr/>
          </p:nvSpPr>
          <p:spPr>
            <a:xfrm>
              <a:off x="1905761" y="3300221"/>
              <a:ext cx="449580" cy="394970"/>
            </a:xfrm>
            <a:custGeom>
              <a:avLst/>
              <a:gdLst/>
              <a:ahLst/>
              <a:cxnLst/>
              <a:rect l="l" t="t" r="r" b="b"/>
              <a:pathLst>
                <a:path w="449580" h="394970">
                  <a:moveTo>
                    <a:pt x="224789" y="0"/>
                  </a:moveTo>
                  <a:lnTo>
                    <a:pt x="0" y="197357"/>
                  </a:lnTo>
                  <a:lnTo>
                    <a:pt x="224789" y="394715"/>
                  </a:lnTo>
                  <a:lnTo>
                    <a:pt x="449580" y="197357"/>
                  </a:lnTo>
                  <a:lnTo>
                    <a:pt x="224789" y="0"/>
                  </a:lnTo>
                  <a:close/>
                </a:path>
              </a:pathLst>
            </a:custGeom>
            <a:solidFill>
              <a:srgbClr val="E6EE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905761" y="3300221"/>
              <a:ext cx="449580" cy="394970"/>
            </a:xfrm>
            <a:custGeom>
              <a:avLst/>
              <a:gdLst/>
              <a:ahLst/>
              <a:cxnLst/>
              <a:rect l="l" t="t" r="r" b="b"/>
              <a:pathLst>
                <a:path w="449580" h="394970">
                  <a:moveTo>
                    <a:pt x="0" y="197357"/>
                  </a:moveTo>
                  <a:lnTo>
                    <a:pt x="224789" y="0"/>
                  </a:lnTo>
                  <a:lnTo>
                    <a:pt x="449580" y="197357"/>
                  </a:lnTo>
                  <a:lnTo>
                    <a:pt x="224789" y="394715"/>
                  </a:lnTo>
                  <a:lnTo>
                    <a:pt x="0" y="197357"/>
                  </a:lnTo>
                  <a:close/>
                </a:path>
              </a:pathLst>
            </a:custGeom>
            <a:ln w="19812">
              <a:solidFill>
                <a:srgbClr val="2C2C8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911857" y="4542281"/>
              <a:ext cx="451484" cy="398145"/>
            </a:xfrm>
            <a:custGeom>
              <a:avLst/>
              <a:gdLst/>
              <a:ahLst/>
              <a:cxnLst/>
              <a:rect l="l" t="t" r="r" b="b"/>
              <a:pathLst>
                <a:path w="451485" h="398145">
                  <a:moveTo>
                    <a:pt x="225552" y="0"/>
                  </a:moveTo>
                  <a:lnTo>
                    <a:pt x="0" y="198882"/>
                  </a:lnTo>
                  <a:lnTo>
                    <a:pt x="225552" y="397764"/>
                  </a:lnTo>
                  <a:lnTo>
                    <a:pt x="451104" y="198882"/>
                  </a:lnTo>
                  <a:lnTo>
                    <a:pt x="225552" y="0"/>
                  </a:lnTo>
                  <a:close/>
                </a:path>
              </a:pathLst>
            </a:custGeom>
            <a:solidFill>
              <a:srgbClr val="E6EE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911857" y="4542281"/>
              <a:ext cx="451484" cy="398145"/>
            </a:xfrm>
            <a:custGeom>
              <a:avLst/>
              <a:gdLst/>
              <a:ahLst/>
              <a:cxnLst/>
              <a:rect l="l" t="t" r="r" b="b"/>
              <a:pathLst>
                <a:path w="451485" h="398145">
                  <a:moveTo>
                    <a:pt x="0" y="198882"/>
                  </a:moveTo>
                  <a:lnTo>
                    <a:pt x="225552" y="0"/>
                  </a:lnTo>
                  <a:lnTo>
                    <a:pt x="451104" y="198882"/>
                  </a:lnTo>
                  <a:lnTo>
                    <a:pt x="225552" y="397764"/>
                  </a:lnTo>
                  <a:lnTo>
                    <a:pt x="0" y="198882"/>
                  </a:lnTo>
                  <a:close/>
                </a:path>
              </a:pathLst>
            </a:custGeom>
            <a:ln w="19811">
              <a:solidFill>
                <a:srgbClr val="2C2C8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6328409" y="2235835"/>
            <a:ext cx="2163445" cy="12452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70815" indent="-158750">
              <a:lnSpc>
                <a:spcPct val="100000"/>
              </a:lnSpc>
              <a:spcBef>
                <a:spcPts val="105"/>
              </a:spcBef>
              <a:buChar char="•"/>
              <a:tabLst>
                <a:tab pos="171450" algn="l"/>
              </a:tabLst>
            </a:pPr>
            <a:r>
              <a:rPr sz="2000" dirty="0">
                <a:latin typeface="Arial"/>
                <a:cs typeface="Arial"/>
              </a:rPr>
              <a:t>Risk</a:t>
            </a:r>
            <a:r>
              <a:rPr sz="2000" spc="-8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identification</a:t>
            </a:r>
            <a:endParaRPr sz="2000">
              <a:latin typeface="Arial"/>
              <a:cs typeface="Arial"/>
            </a:endParaRPr>
          </a:p>
          <a:p>
            <a:pPr marL="170815" indent="-158750">
              <a:lnSpc>
                <a:spcPct val="100000"/>
              </a:lnSpc>
              <a:buChar char="•"/>
              <a:tabLst>
                <a:tab pos="171450" algn="l"/>
              </a:tabLst>
            </a:pPr>
            <a:r>
              <a:rPr sz="2000" dirty="0">
                <a:latin typeface="Arial"/>
                <a:cs typeface="Arial"/>
              </a:rPr>
              <a:t>Risk</a:t>
            </a:r>
            <a:r>
              <a:rPr sz="2000" spc="-9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estimation</a:t>
            </a:r>
            <a:endParaRPr sz="2000">
              <a:latin typeface="Arial"/>
              <a:cs typeface="Arial"/>
            </a:endParaRPr>
          </a:p>
          <a:p>
            <a:pPr marL="170815" indent="-158750">
              <a:lnSpc>
                <a:spcPct val="100000"/>
              </a:lnSpc>
              <a:buChar char="•"/>
              <a:tabLst>
                <a:tab pos="171450" algn="l"/>
              </a:tabLst>
            </a:pPr>
            <a:r>
              <a:rPr sz="2000" dirty="0">
                <a:latin typeface="Arial"/>
                <a:cs typeface="Arial"/>
              </a:rPr>
              <a:t>Risk</a:t>
            </a:r>
            <a:r>
              <a:rPr sz="2000" spc="-9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evaluation</a:t>
            </a:r>
            <a:endParaRPr sz="2000">
              <a:latin typeface="Arial"/>
              <a:cs typeface="Arial"/>
            </a:endParaRPr>
          </a:p>
          <a:p>
            <a:pPr marL="170815" indent="-158750">
              <a:lnSpc>
                <a:spcPct val="100000"/>
              </a:lnSpc>
              <a:buChar char="•"/>
              <a:tabLst>
                <a:tab pos="171450" algn="l"/>
              </a:tabLst>
            </a:pPr>
            <a:r>
              <a:rPr sz="2000" dirty="0">
                <a:latin typeface="Arial"/>
                <a:cs typeface="Arial"/>
              </a:rPr>
              <a:t>Communication</a:t>
            </a:r>
            <a:endParaRPr sz="2000">
              <a:latin typeface="Arial"/>
              <a:cs typeface="Arial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6096000" y="2318004"/>
            <a:ext cx="219710" cy="1038225"/>
          </a:xfrm>
          <a:custGeom>
            <a:avLst/>
            <a:gdLst/>
            <a:ahLst/>
            <a:cxnLst/>
            <a:rect l="l" t="t" r="r" b="b"/>
            <a:pathLst>
              <a:path w="219710" h="1038225">
                <a:moveTo>
                  <a:pt x="219455" y="1037844"/>
                </a:moveTo>
                <a:lnTo>
                  <a:pt x="176754" y="1036415"/>
                </a:lnTo>
                <a:lnTo>
                  <a:pt x="141874" y="1032510"/>
                </a:lnTo>
                <a:lnTo>
                  <a:pt x="118354" y="1026699"/>
                </a:lnTo>
                <a:lnTo>
                  <a:pt x="109727" y="1019556"/>
                </a:lnTo>
                <a:lnTo>
                  <a:pt x="109727" y="537210"/>
                </a:lnTo>
                <a:lnTo>
                  <a:pt x="101101" y="530066"/>
                </a:lnTo>
                <a:lnTo>
                  <a:pt x="77581" y="524256"/>
                </a:lnTo>
                <a:lnTo>
                  <a:pt x="42701" y="520350"/>
                </a:lnTo>
                <a:lnTo>
                  <a:pt x="0" y="518922"/>
                </a:lnTo>
                <a:lnTo>
                  <a:pt x="42701" y="517493"/>
                </a:lnTo>
                <a:lnTo>
                  <a:pt x="77581" y="513588"/>
                </a:lnTo>
                <a:lnTo>
                  <a:pt x="101101" y="507777"/>
                </a:lnTo>
                <a:lnTo>
                  <a:pt x="109727" y="500634"/>
                </a:lnTo>
                <a:lnTo>
                  <a:pt x="109727" y="18287"/>
                </a:lnTo>
                <a:lnTo>
                  <a:pt x="118354" y="11144"/>
                </a:lnTo>
                <a:lnTo>
                  <a:pt x="141874" y="5334"/>
                </a:lnTo>
                <a:lnTo>
                  <a:pt x="176754" y="1428"/>
                </a:lnTo>
                <a:lnTo>
                  <a:pt x="219455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4118228" y="1597532"/>
            <a:ext cx="1628775" cy="9404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70815" indent="-158750">
              <a:lnSpc>
                <a:spcPct val="100000"/>
              </a:lnSpc>
              <a:spcBef>
                <a:spcPts val="105"/>
              </a:spcBef>
              <a:buChar char="•"/>
              <a:tabLst>
                <a:tab pos="171450" algn="l"/>
              </a:tabLst>
            </a:pPr>
            <a:r>
              <a:rPr sz="2000" dirty="0">
                <a:latin typeface="Arial"/>
                <a:cs typeface="Arial"/>
              </a:rPr>
              <a:t>Organisation</a:t>
            </a:r>
            <a:endParaRPr sz="2000">
              <a:latin typeface="Arial"/>
              <a:cs typeface="Arial"/>
            </a:endParaRPr>
          </a:p>
          <a:p>
            <a:pPr marL="157480" indent="-144780">
              <a:lnSpc>
                <a:spcPct val="100000"/>
              </a:lnSpc>
              <a:buChar char="•"/>
              <a:tabLst>
                <a:tab pos="157480" algn="l"/>
              </a:tabLst>
            </a:pPr>
            <a:r>
              <a:rPr sz="2000" dirty="0">
                <a:latin typeface="Arial"/>
                <a:cs typeface="Arial"/>
              </a:rPr>
              <a:t>Approach</a:t>
            </a:r>
            <a:endParaRPr sz="2000">
              <a:latin typeface="Arial"/>
              <a:cs typeface="Arial"/>
            </a:endParaRPr>
          </a:p>
          <a:p>
            <a:pPr marL="170815" indent="-158750">
              <a:lnSpc>
                <a:spcPct val="100000"/>
              </a:lnSpc>
              <a:buChar char="•"/>
              <a:tabLst>
                <a:tab pos="171450" algn="l"/>
              </a:tabLst>
            </a:pPr>
            <a:r>
              <a:rPr sz="2000" dirty="0">
                <a:latin typeface="Arial"/>
                <a:cs typeface="Arial"/>
              </a:rPr>
              <a:t>Scope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3414648" y="1662493"/>
            <a:ext cx="781685" cy="1089025"/>
            <a:chOff x="3414648" y="1662493"/>
            <a:chExt cx="781685" cy="1089025"/>
          </a:xfrm>
        </p:grpSpPr>
        <p:sp>
          <p:nvSpPr>
            <p:cNvPr id="25" name="object 25"/>
            <p:cNvSpPr/>
            <p:nvPr/>
          </p:nvSpPr>
          <p:spPr>
            <a:xfrm>
              <a:off x="3733799" y="1667255"/>
              <a:ext cx="457200" cy="1079500"/>
            </a:xfrm>
            <a:custGeom>
              <a:avLst/>
              <a:gdLst/>
              <a:ahLst/>
              <a:cxnLst/>
              <a:rect l="l" t="t" r="r" b="b"/>
              <a:pathLst>
                <a:path w="457200" h="1079500">
                  <a:moveTo>
                    <a:pt x="457200" y="1078992"/>
                  </a:moveTo>
                  <a:lnTo>
                    <a:pt x="384950" y="1077053"/>
                  </a:lnTo>
                  <a:lnTo>
                    <a:pt x="322197" y="1071652"/>
                  </a:lnTo>
                  <a:lnTo>
                    <a:pt x="272710" y="1063410"/>
                  </a:lnTo>
                  <a:lnTo>
                    <a:pt x="228600" y="1040892"/>
                  </a:lnTo>
                  <a:lnTo>
                    <a:pt x="228600" y="512699"/>
                  </a:lnTo>
                  <a:lnTo>
                    <a:pt x="216944" y="500641"/>
                  </a:lnTo>
                  <a:lnTo>
                    <a:pt x="184489" y="490180"/>
                  </a:lnTo>
                  <a:lnTo>
                    <a:pt x="135002" y="481938"/>
                  </a:lnTo>
                  <a:lnTo>
                    <a:pt x="72249" y="476537"/>
                  </a:lnTo>
                  <a:lnTo>
                    <a:pt x="0" y="474599"/>
                  </a:lnTo>
                  <a:lnTo>
                    <a:pt x="72249" y="472660"/>
                  </a:lnTo>
                  <a:lnTo>
                    <a:pt x="135002" y="467259"/>
                  </a:lnTo>
                  <a:lnTo>
                    <a:pt x="184489" y="459017"/>
                  </a:lnTo>
                  <a:lnTo>
                    <a:pt x="216944" y="448556"/>
                  </a:lnTo>
                  <a:lnTo>
                    <a:pt x="228600" y="436499"/>
                  </a:lnTo>
                  <a:lnTo>
                    <a:pt x="228600" y="38100"/>
                  </a:lnTo>
                  <a:lnTo>
                    <a:pt x="240255" y="26042"/>
                  </a:lnTo>
                  <a:lnTo>
                    <a:pt x="272710" y="15581"/>
                  </a:lnTo>
                  <a:lnTo>
                    <a:pt x="322197" y="7339"/>
                  </a:lnTo>
                  <a:lnTo>
                    <a:pt x="384950" y="1938"/>
                  </a:lnTo>
                  <a:lnTo>
                    <a:pt x="457200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3430523" y="2119883"/>
              <a:ext cx="303530" cy="22225"/>
            </a:xfrm>
            <a:custGeom>
              <a:avLst/>
              <a:gdLst/>
              <a:ahLst/>
              <a:cxnLst/>
              <a:rect l="l" t="t" r="r" b="b"/>
              <a:pathLst>
                <a:path w="303529" h="22225">
                  <a:moveTo>
                    <a:pt x="-4572" y="11112"/>
                  </a:moveTo>
                  <a:lnTo>
                    <a:pt x="307721" y="11112"/>
                  </a:lnTo>
                </a:path>
              </a:pathLst>
            </a:custGeom>
            <a:ln w="31369">
              <a:solidFill>
                <a:srgbClr val="00000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3489452" y="2511932"/>
            <a:ext cx="262382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641350" algn="l"/>
                <a:tab pos="2610485" algn="l"/>
              </a:tabLst>
            </a:pPr>
            <a:r>
              <a:rPr sz="20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000" u="heavy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• Risk</a:t>
            </a:r>
            <a:r>
              <a:rPr sz="2000" u="heavy" spc="-10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2000" u="heavy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criteria	</a:t>
            </a:r>
            <a:endParaRPr sz="20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628259" y="3531489"/>
            <a:ext cx="1910080" cy="15500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70815" indent="-158750">
              <a:lnSpc>
                <a:spcPct val="100000"/>
              </a:lnSpc>
              <a:spcBef>
                <a:spcPts val="105"/>
              </a:spcBef>
              <a:buChar char="•"/>
              <a:tabLst>
                <a:tab pos="171450" algn="l"/>
              </a:tabLst>
            </a:pPr>
            <a:r>
              <a:rPr sz="2000" dirty="0">
                <a:latin typeface="Arial"/>
                <a:cs typeface="Arial"/>
              </a:rPr>
              <a:t>Risk</a:t>
            </a:r>
            <a:r>
              <a:rPr sz="2000" spc="-4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reduction</a:t>
            </a:r>
            <a:endParaRPr sz="2000">
              <a:latin typeface="Arial"/>
              <a:cs typeface="Arial"/>
            </a:endParaRPr>
          </a:p>
          <a:p>
            <a:pPr marL="170815" indent="-158750">
              <a:lnSpc>
                <a:spcPct val="100000"/>
              </a:lnSpc>
              <a:buChar char="•"/>
              <a:tabLst>
                <a:tab pos="171450" algn="l"/>
              </a:tabLst>
            </a:pPr>
            <a:r>
              <a:rPr sz="2000" dirty="0">
                <a:latin typeface="Arial"/>
                <a:cs typeface="Arial"/>
              </a:rPr>
              <a:t>Risk</a:t>
            </a:r>
            <a:r>
              <a:rPr sz="2000" spc="-3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transfer</a:t>
            </a:r>
            <a:endParaRPr sz="2000">
              <a:latin typeface="Arial"/>
              <a:cs typeface="Arial"/>
            </a:endParaRPr>
          </a:p>
          <a:p>
            <a:pPr marL="170815" indent="-158750">
              <a:lnSpc>
                <a:spcPct val="100000"/>
              </a:lnSpc>
              <a:buChar char="•"/>
              <a:tabLst>
                <a:tab pos="171450" algn="l"/>
              </a:tabLst>
            </a:pPr>
            <a:r>
              <a:rPr sz="2000" dirty="0">
                <a:latin typeface="Arial"/>
                <a:cs typeface="Arial"/>
              </a:rPr>
              <a:t>Risk</a:t>
            </a:r>
            <a:r>
              <a:rPr sz="2000" spc="-4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retention</a:t>
            </a:r>
            <a:endParaRPr sz="2000">
              <a:latin typeface="Arial"/>
              <a:cs typeface="Arial"/>
            </a:endParaRPr>
          </a:p>
          <a:p>
            <a:pPr marL="170815" indent="-158750">
              <a:lnSpc>
                <a:spcPct val="100000"/>
              </a:lnSpc>
              <a:buChar char="•"/>
              <a:tabLst>
                <a:tab pos="171450" algn="l"/>
              </a:tabLst>
            </a:pPr>
            <a:r>
              <a:rPr sz="2000" dirty="0">
                <a:latin typeface="Arial"/>
                <a:cs typeface="Arial"/>
              </a:rPr>
              <a:t>Risk</a:t>
            </a:r>
            <a:r>
              <a:rPr sz="2000" spc="-7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avoidance</a:t>
            </a:r>
            <a:endParaRPr sz="2000">
              <a:latin typeface="Arial"/>
              <a:cs typeface="Arial"/>
            </a:endParaRPr>
          </a:p>
          <a:p>
            <a:pPr marL="102235" indent="-90170">
              <a:lnSpc>
                <a:spcPct val="100000"/>
              </a:lnSpc>
              <a:buChar char="•"/>
              <a:tabLst>
                <a:tab pos="102870" algn="l"/>
              </a:tabLst>
            </a:pPr>
            <a:r>
              <a:rPr sz="2000" dirty="0">
                <a:latin typeface="Arial"/>
                <a:cs typeface="Arial"/>
              </a:rPr>
              <a:t>Communication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2081657" y="2348483"/>
            <a:ext cx="3824604" cy="2762250"/>
            <a:chOff x="2081657" y="2348483"/>
            <a:chExt cx="3824604" cy="2762250"/>
          </a:xfrm>
        </p:grpSpPr>
        <p:sp>
          <p:nvSpPr>
            <p:cNvPr id="30" name="object 30"/>
            <p:cNvSpPr/>
            <p:nvPr/>
          </p:nvSpPr>
          <p:spPr>
            <a:xfrm>
              <a:off x="5105400" y="3493008"/>
              <a:ext cx="795655" cy="1612900"/>
            </a:xfrm>
            <a:custGeom>
              <a:avLst/>
              <a:gdLst/>
              <a:ahLst/>
              <a:cxnLst/>
              <a:rect l="l" t="t" r="r" b="b"/>
              <a:pathLst>
                <a:path w="795654" h="1612900">
                  <a:moveTo>
                    <a:pt x="795527" y="1612391"/>
                  </a:moveTo>
                  <a:lnTo>
                    <a:pt x="724021" y="1611322"/>
                  </a:lnTo>
                  <a:lnTo>
                    <a:pt x="656722" y="1608240"/>
                  </a:lnTo>
                  <a:lnTo>
                    <a:pt x="594755" y="1603332"/>
                  </a:lnTo>
                  <a:lnTo>
                    <a:pt x="539240" y="1596788"/>
                  </a:lnTo>
                  <a:lnTo>
                    <a:pt x="491302" y="1588795"/>
                  </a:lnTo>
                  <a:lnTo>
                    <a:pt x="452063" y="1579541"/>
                  </a:lnTo>
                  <a:lnTo>
                    <a:pt x="404171" y="1558004"/>
                  </a:lnTo>
                  <a:lnTo>
                    <a:pt x="397763" y="1546097"/>
                  </a:lnTo>
                  <a:lnTo>
                    <a:pt x="397763" y="707770"/>
                  </a:lnTo>
                  <a:lnTo>
                    <a:pt x="391356" y="695864"/>
                  </a:lnTo>
                  <a:lnTo>
                    <a:pt x="343464" y="674327"/>
                  </a:lnTo>
                  <a:lnTo>
                    <a:pt x="304225" y="665073"/>
                  </a:lnTo>
                  <a:lnTo>
                    <a:pt x="256287" y="657080"/>
                  </a:lnTo>
                  <a:lnTo>
                    <a:pt x="200772" y="650536"/>
                  </a:lnTo>
                  <a:lnTo>
                    <a:pt x="138805" y="645628"/>
                  </a:lnTo>
                  <a:lnTo>
                    <a:pt x="71506" y="642546"/>
                  </a:lnTo>
                  <a:lnTo>
                    <a:pt x="0" y="641476"/>
                  </a:lnTo>
                  <a:lnTo>
                    <a:pt x="71506" y="640411"/>
                  </a:lnTo>
                  <a:lnTo>
                    <a:pt x="138805" y="637339"/>
                  </a:lnTo>
                  <a:lnTo>
                    <a:pt x="200772" y="632445"/>
                  </a:lnTo>
                  <a:lnTo>
                    <a:pt x="256287" y="625915"/>
                  </a:lnTo>
                  <a:lnTo>
                    <a:pt x="304225" y="617932"/>
                  </a:lnTo>
                  <a:lnTo>
                    <a:pt x="343464" y="608682"/>
                  </a:lnTo>
                  <a:lnTo>
                    <a:pt x="391356" y="587123"/>
                  </a:lnTo>
                  <a:lnTo>
                    <a:pt x="397763" y="575182"/>
                  </a:lnTo>
                  <a:lnTo>
                    <a:pt x="397763" y="66293"/>
                  </a:lnTo>
                  <a:lnTo>
                    <a:pt x="404171" y="54387"/>
                  </a:lnTo>
                  <a:lnTo>
                    <a:pt x="452063" y="32850"/>
                  </a:lnTo>
                  <a:lnTo>
                    <a:pt x="491302" y="23596"/>
                  </a:lnTo>
                  <a:lnTo>
                    <a:pt x="539240" y="15603"/>
                  </a:lnTo>
                  <a:lnTo>
                    <a:pt x="594755" y="9059"/>
                  </a:lnTo>
                  <a:lnTo>
                    <a:pt x="656722" y="4151"/>
                  </a:lnTo>
                  <a:lnTo>
                    <a:pt x="724021" y="1069"/>
                  </a:lnTo>
                  <a:lnTo>
                    <a:pt x="795527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3430524" y="4134611"/>
              <a:ext cx="1675130" cy="3175"/>
            </a:xfrm>
            <a:custGeom>
              <a:avLst/>
              <a:gdLst/>
              <a:ahLst/>
              <a:cxnLst/>
              <a:rect l="l" t="t" r="r" b="b"/>
              <a:pathLst>
                <a:path w="1675129" h="3175">
                  <a:moveTo>
                    <a:pt x="1674749" y="0"/>
                  </a:moveTo>
                  <a:lnTo>
                    <a:pt x="0" y="3175"/>
                  </a:lnTo>
                </a:path>
              </a:pathLst>
            </a:custGeom>
            <a:ln w="9144">
              <a:solidFill>
                <a:srgbClr val="00000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2081911" y="2348483"/>
              <a:ext cx="107314" cy="976630"/>
            </a:xfrm>
            <a:custGeom>
              <a:avLst/>
              <a:gdLst/>
              <a:ahLst/>
              <a:cxnLst/>
              <a:rect l="l" t="t" r="r" b="b"/>
              <a:pathLst>
                <a:path w="107314" h="976629">
                  <a:moveTo>
                    <a:pt x="103378" y="176530"/>
                  </a:moveTo>
                  <a:lnTo>
                    <a:pt x="102362" y="172593"/>
                  </a:lnTo>
                  <a:lnTo>
                    <a:pt x="96266" y="169037"/>
                  </a:lnTo>
                  <a:lnTo>
                    <a:pt x="92456" y="170053"/>
                  </a:lnTo>
                  <a:lnTo>
                    <a:pt x="58039" y="229057"/>
                  </a:lnTo>
                  <a:lnTo>
                    <a:pt x="58039" y="0"/>
                  </a:lnTo>
                  <a:lnTo>
                    <a:pt x="45339" y="0"/>
                  </a:lnTo>
                  <a:lnTo>
                    <a:pt x="45339" y="229057"/>
                  </a:lnTo>
                  <a:lnTo>
                    <a:pt x="10922" y="170053"/>
                  </a:lnTo>
                  <a:lnTo>
                    <a:pt x="7112" y="169037"/>
                  </a:lnTo>
                  <a:lnTo>
                    <a:pt x="1016" y="172593"/>
                  </a:lnTo>
                  <a:lnTo>
                    <a:pt x="0" y="176530"/>
                  </a:lnTo>
                  <a:lnTo>
                    <a:pt x="51689" y="265176"/>
                  </a:lnTo>
                  <a:lnTo>
                    <a:pt x="59093" y="252476"/>
                  </a:lnTo>
                  <a:lnTo>
                    <a:pt x="103378" y="176530"/>
                  </a:lnTo>
                  <a:close/>
                </a:path>
                <a:path w="107314" h="976629">
                  <a:moveTo>
                    <a:pt x="106934" y="887095"/>
                  </a:moveTo>
                  <a:lnTo>
                    <a:pt x="105918" y="883285"/>
                  </a:lnTo>
                  <a:lnTo>
                    <a:pt x="102870" y="881507"/>
                  </a:lnTo>
                  <a:lnTo>
                    <a:pt x="99822" y="879856"/>
                  </a:lnTo>
                  <a:lnTo>
                    <a:pt x="95885" y="880872"/>
                  </a:lnTo>
                  <a:lnTo>
                    <a:pt x="94234" y="883920"/>
                  </a:lnTo>
                  <a:lnTo>
                    <a:pt x="62306" y="940130"/>
                  </a:lnTo>
                  <a:lnTo>
                    <a:pt x="59563" y="722249"/>
                  </a:lnTo>
                  <a:lnTo>
                    <a:pt x="46863" y="722503"/>
                  </a:lnTo>
                  <a:lnTo>
                    <a:pt x="49606" y="940384"/>
                  </a:lnTo>
                  <a:lnTo>
                    <a:pt x="16256" y="884936"/>
                  </a:lnTo>
                  <a:lnTo>
                    <a:pt x="14478" y="881888"/>
                  </a:lnTo>
                  <a:lnTo>
                    <a:pt x="10541" y="880872"/>
                  </a:lnTo>
                  <a:lnTo>
                    <a:pt x="7620" y="882777"/>
                  </a:lnTo>
                  <a:lnTo>
                    <a:pt x="4572" y="884555"/>
                  </a:lnTo>
                  <a:lnTo>
                    <a:pt x="3556" y="888365"/>
                  </a:lnTo>
                  <a:lnTo>
                    <a:pt x="5334" y="891413"/>
                  </a:lnTo>
                  <a:lnTo>
                    <a:pt x="56388" y="976376"/>
                  </a:lnTo>
                  <a:lnTo>
                    <a:pt x="63436" y="963930"/>
                  </a:lnTo>
                  <a:lnTo>
                    <a:pt x="105283" y="890143"/>
                  </a:lnTo>
                  <a:lnTo>
                    <a:pt x="106934" y="88709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81657" y="3694048"/>
              <a:ext cx="103378" cy="214502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84197" y="4366260"/>
              <a:ext cx="103377" cy="176275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84324" y="4939283"/>
              <a:ext cx="103377" cy="166751"/>
            </a:xfrm>
            <a:prstGeom prst="rect">
              <a:avLst/>
            </a:prstGeom>
          </p:spPr>
        </p:pic>
      </p:grpSp>
      <p:sp>
        <p:nvSpPr>
          <p:cNvPr id="36" name="object 36"/>
          <p:cNvSpPr txBox="1"/>
          <p:nvPr/>
        </p:nvSpPr>
        <p:spPr>
          <a:xfrm>
            <a:off x="2307590" y="4439476"/>
            <a:ext cx="3185286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 marR="30480" indent="220345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Arial"/>
                <a:cs typeface="Arial"/>
              </a:rPr>
              <a:t>Risk decision point 2:  </a:t>
            </a:r>
            <a:r>
              <a:rPr sz="3000" baseline="-23611" dirty="0">
                <a:latin typeface="Arial"/>
                <a:cs typeface="Arial"/>
              </a:rPr>
              <a:t>Y </a:t>
            </a:r>
            <a:r>
              <a:rPr lang="tr-TR" sz="2000" spc="-10" dirty="0" err="1" smtClean="0">
                <a:latin typeface="Arial"/>
                <a:cs typeface="Arial"/>
              </a:rPr>
              <a:t>Treatment</a:t>
            </a:r>
            <a:r>
              <a:rPr sz="2000" spc="-260" dirty="0" smtClean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satisfactory?</a:t>
            </a:r>
          </a:p>
        </p:txBody>
      </p:sp>
      <p:sp>
        <p:nvSpPr>
          <p:cNvPr id="37" name="object 37"/>
          <p:cNvSpPr txBox="1"/>
          <p:nvPr/>
        </p:nvSpPr>
        <p:spPr>
          <a:xfrm>
            <a:off x="1795652" y="4385564"/>
            <a:ext cx="20955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Arial"/>
                <a:cs typeface="Arial"/>
              </a:rPr>
              <a:t>N</a:t>
            </a:r>
            <a:endParaRPr sz="2000"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1736851" y="3151454"/>
            <a:ext cx="20955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Arial"/>
                <a:cs typeface="Arial"/>
              </a:rPr>
              <a:t>N</a:t>
            </a:r>
            <a:endParaRPr sz="2000">
              <a:latin typeface="Arial"/>
              <a:cs typeface="Aria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2403727" y="3211513"/>
            <a:ext cx="3376802" cy="57772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 marR="30480" indent="250825">
              <a:lnSpc>
                <a:spcPct val="100000"/>
              </a:lnSpc>
              <a:spcBef>
                <a:spcPts val="105"/>
              </a:spcBef>
            </a:pPr>
            <a:r>
              <a:rPr dirty="0">
                <a:latin typeface="Arial"/>
                <a:cs typeface="Arial"/>
              </a:rPr>
              <a:t>Risk decision point</a:t>
            </a:r>
            <a:r>
              <a:rPr spc="-120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1:  </a:t>
            </a:r>
            <a:r>
              <a:rPr sz="2800" baseline="-31944" dirty="0">
                <a:latin typeface="Arial"/>
                <a:cs typeface="Arial"/>
              </a:rPr>
              <a:t>Y </a:t>
            </a:r>
            <a:r>
              <a:rPr lang="en-US" sz="2800" baseline="-31944" dirty="0" smtClean="0">
                <a:latin typeface="Arial"/>
                <a:cs typeface="Arial"/>
              </a:rPr>
              <a:t>       </a:t>
            </a:r>
            <a:r>
              <a:rPr lang="tr-TR" dirty="0" err="1" smtClean="0">
                <a:latin typeface="Arial"/>
                <a:cs typeface="Arial"/>
              </a:rPr>
              <a:t>Assessment</a:t>
            </a:r>
            <a:r>
              <a:rPr lang="en-US" dirty="0" smtClean="0">
                <a:latin typeface="Arial"/>
                <a:cs typeface="Arial"/>
              </a:rPr>
              <a:t> </a:t>
            </a:r>
            <a:r>
              <a:rPr dirty="0" smtClean="0">
                <a:latin typeface="Arial"/>
                <a:cs typeface="Arial"/>
              </a:rPr>
              <a:t>satisfactory?</a:t>
            </a:r>
            <a:r>
              <a:rPr lang="en-US" dirty="0" smtClean="0">
                <a:latin typeface="Arial"/>
                <a:cs typeface="Arial"/>
              </a:rPr>
              <a:t> </a:t>
            </a:r>
            <a:endParaRPr dirty="0">
              <a:latin typeface="Arial"/>
              <a:cs typeface="Arial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2083435" y="5562600"/>
            <a:ext cx="103505" cy="302260"/>
          </a:xfrm>
          <a:custGeom>
            <a:avLst/>
            <a:gdLst/>
            <a:ahLst/>
            <a:cxnLst/>
            <a:rect l="l" t="t" r="r" b="b"/>
            <a:pathLst>
              <a:path w="103505" h="302260">
                <a:moveTo>
                  <a:pt x="7112" y="205600"/>
                </a:moveTo>
                <a:lnTo>
                  <a:pt x="1015" y="209130"/>
                </a:lnTo>
                <a:lnTo>
                  <a:pt x="0" y="213017"/>
                </a:lnTo>
                <a:lnTo>
                  <a:pt x="51688" y="301650"/>
                </a:lnTo>
                <a:lnTo>
                  <a:pt x="59034" y="289052"/>
                </a:lnTo>
                <a:lnTo>
                  <a:pt x="45338" y="289052"/>
                </a:lnTo>
                <a:lnTo>
                  <a:pt x="45338" y="265607"/>
                </a:lnTo>
                <a:lnTo>
                  <a:pt x="10921" y="206616"/>
                </a:lnTo>
                <a:lnTo>
                  <a:pt x="7112" y="205600"/>
                </a:lnTo>
                <a:close/>
              </a:path>
              <a:path w="103505" h="302260">
                <a:moveTo>
                  <a:pt x="45338" y="265607"/>
                </a:moveTo>
                <a:lnTo>
                  <a:pt x="45338" y="289052"/>
                </a:lnTo>
                <a:lnTo>
                  <a:pt x="58038" y="289052"/>
                </a:lnTo>
                <a:lnTo>
                  <a:pt x="58038" y="285851"/>
                </a:lnTo>
                <a:lnTo>
                  <a:pt x="46227" y="285851"/>
                </a:lnTo>
                <a:lnTo>
                  <a:pt x="51688" y="276491"/>
                </a:lnTo>
                <a:lnTo>
                  <a:pt x="45338" y="265607"/>
                </a:lnTo>
                <a:close/>
              </a:path>
              <a:path w="103505" h="302260">
                <a:moveTo>
                  <a:pt x="96265" y="205600"/>
                </a:moveTo>
                <a:lnTo>
                  <a:pt x="92456" y="206616"/>
                </a:lnTo>
                <a:lnTo>
                  <a:pt x="58038" y="265607"/>
                </a:lnTo>
                <a:lnTo>
                  <a:pt x="58038" y="289052"/>
                </a:lnTo>
                <a:lnTo>
                  <a:pt x="59034" y="289052"/>
                </a:lnTo>
                <a:lnTo>
                  <a:pt x="103377" y="213017"/>
                </a:lnTo>
                <a:lnTo>
                  <a:pt x="102362" y="209130"/>
                </a:lnTo>
                <a:lnTo>
                  <a:pt x="96265" y="205600"/>
                </a:lnTo>
                <a:close/>
              </a:path>
              <a:path w="103505" h="302260">
                <a:moveTo>
                  <a:pt x="51688" y="276491"/>
                </a:moveTo>
                <a:lnTo>
                  <a:pt x="46227" y="285851"/>
                </a:lnTo>
                <a:lnTo>
                  <a:pt x="57150" y="285851"/>
                </a:lnTo>
                <a:lnTo>
                  <a:pt x="51688" y="276491"/>
                </a:lnTo>
                <a:close/>
              </a:path>
              <a:path w="103505" h="302260">
                <a:moveTo>
                  <a:pt x="58038" y="265607"/>
                </a:moveTo>
                <a:lnTo>
                  <a:pt x="51688" y="276491"/>
                </a:lnTo>
                <a:lnTo>
                  <a:pt x="57150" y="285851"/>
                </a:lnTo>
                <a:lnTo>
                  <a:pt x="58038" y="285851"/>
                </a:lnTo>
                <a:lnTo>
                  <a:pt x="58038" y="265607"/>
                </a:lnTo>
                <a:close/>
              </a:path>
              <a:path w="103505" h="302260">
                <a:moveTo>
                  <a:pt x="58038" y="0"/>
                </a:moveTo>
                <a:lnTo>
                  <a:pt x="45338" y="0"/>
                </a:lnTo>
                <a:lnTo>
                  <a:pt x="45338" y="265607"/>
                </a:lnTo>
                <a:lnTo>
                  <a:pt x="51688" y="276491"/>
                </a:lnTo>
                <a:lnTo>
                  <a:pt x="58038" y="265607"/>
                </a:lnTo>
                <a:lnTo>
                  <a:pt x="5803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509422" y="5814771"/>
            <a:ext cx="336550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Arial"/>
                <a:cs typeface="Arial"/>
              </a:rPr>
              <a:t>Implement risk treatment</a:t>
            </a:r>
            <a:r>
              <a:rPr sz="2000" spc="-15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plan</a:t>
            </a:r>
            <a:endParaRPr sz="2000">
              <a:latin typeface="Arial"/>
              <a:cs typeface="Arial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4294378" y="5171694"/>
            <a:ext cx="246189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0815" indent="-158750">
              <a:lnSpc>
                <a:spcPct val="100000"/>
              </a:lnSpc>
              <a:spcBef>
                <a:spcPts val="100"/>
              </a:spcBef>
              <a:buChar char="•"/>
              <a:tabLst>
                <a:tab pos="171450" algn="l"/>
              </a:tabLst>
            </a:pPr>
            <a:r>
              <a:rPr sz="2000" dirty="0">
                <a:latin typeface="Arial"/>
                <a:cs typeface="Arial"/>
              </a:rPr>
              <a:t>Risk</a:t>
            </a:r>
            <a:r>
              <a:rPr sz="2000" spc="-6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communication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43" name="object 43"/>
          <p:cNvGrpSpPr/>
          <p:nvPr/>
        </p:nvGrpSpPr>
        <p:grpSpPr>
          <a:xfrm>
            <a:off x="342645" y="1945894"/>
            <a:ext cx="3940175" cy="3611245"/>
            <a:chOff x="342645" y="1945894"/>
            <a:chExt cx="3940175" cy="3611245"/>
          </a:xfrm>
        </p:grpSpPr>
        <p:sp>
          <p:nvSpPr>
            <p:cNvPr id="44" name="object 44"/>
            <p:cNvSpPr/>
            <p:nvPr/>
          </p:nvSpPr>
          <p:spPr>
            <a:xfrm>
              <a:off x="4082795" y="5117592"/>
              <a:ext cx="195580" cy="434340"/>
            </a:xfrm>
            <a:custGeom>
              <a:avLst/>
              <a:gdLst/>
              <a:ahLst/>
              <a:cxnLst/>
              <a:rect l="l" t="t" r="r" b="b"/>
              <a:pathLst>
                <a:path w="195579" h="434339">
                  <a:moveTo>
                    <a:pt x="195071" y="434339"/>
                  </a:moveTo>
                  <a:lnTo>
                    <a:pt x="157114" y="433068"/>
                  </a:lnTo>
                  <a:lnTo>
                    <a:pt x="126111" y="429593"/>
                  </a:lnTo>
                  <a:lnTo>
                    <a:pt x="105203" y="424428"/>
                  </a:lnTo>
                  <a:lnTo>
                    <a:pt x="97536" y="418083"/>
                  </a:lnTo>
                  <a:lnTo>
                    <a:pt x="97536" y="233425"/>
                  </a:lnTo>
                  <a:lnTo>
                    <a:pt x="89868" y="227081"/>
                  </a:lnTo>
                  <a:lnTo>
                    <a:pt x="68961" y="221916"/>
                  </a:lnTo>
                  <a:lnTo>
                    <a:pt x="37957" y="218441"/>
                  </a:lnTo>
                  <a:lnTo>
                    <a:pt x="0" y="217169"/>
                  </a:lnTo>
                  <a:lnTo>
                    <a:pt x="37957" y="215898"/>
                  </a:lnTo>
                  <a:lnTo>
                    <a:pt x="68961" y="212423"/>
                  </a:lnTo>
                  <a:lnTo>
                    <a:pt x="89868" y="207258"/>
                  </a:lnTo>
                  <a:lnTo>
                    <a:pt x="97536" y="200913"/>
                  </a:lnTo>
                  <a:lnTo>
                    <a:pt x="97536" y="16255"/>
                  </a:lnTo>
                  <a:lnTo>
                    <a:pt x="105203" y="9911"/>
                  </a:lnTo>
                  <a:lnTo>
                    <a:pt x="126111" y="4746"/>
                  </a:lnTo>
                  <a:lnTo>
                    <a:pt x="157114" y="1271"/>
                  </a:lnTo>
                  <a:lnTo>
                    <a:pt x="195071" y="0"/>
                  </a:lnTo>
                </a:path>
              </a:pathLst>
            </a:custGeom>
            <a:ln w="91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3544823" y="5334000"/>
              <a:ext cx="538480" cy="1905"/>
            </a:xfrm>
            <a:custGeom>
              <a:avLst/>
              <a:gdLst/>
              <a:ahLst/>
              <a:cxnLst/>
              <a:rect l="l" t="t" r="r" b="b"/>
              <a:pathLst>
                <a:path w="538479" h="1904">
                  <a:moveTo>
                    <a:pt x="538099" y="1650"/>
                  </a:moveTo>
                  <a:lnTo>
                    <a:pt x="0" y="0"/>
                  </a:lnTo>
                </a:path>
              </a:pathLst>
            </a:custGeom>
            <a:ln w="9144">
              <a:solidFill>
                <a:srgbClr val="00000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342646" y="1945893"/>
              <a:ext cx="1550670" cy="2811145"/>
            </a:xfrm>
            <a:custGeom>
              <a:avLst/>
              <a:gdLst/>
              <a:ahLst/>
              <a:cxnLst/>
              <a:rect l="l" t="t" r="r" b="b"/>
              <a:pathLst>
                <a:path w="1550670" h="2811145">
                  <a:moveTo>
                    <a:pt x="1550162" y="2791587"/>
                  </a:moveTo>
                  <a:lnTo>
                    <a:pt x="12877" y="2798038"/>
                  </a:lnTo>
                  <a:lnTo>
                    <a:pt x="12700" y="2664714"/>
                  </a:lnTo>
                  <a:lnTo>
                    <a:pt x="12788" y="2425827"/>
                  </a:lnTo>
                  <a:lnTo>
                    <a:pt x="13360" y="2159762"/>
                  </a:lnTo>
                  <a:lnTo>
                    <a:pt x="13931" y="1971167"/>
                  </a:lnTo>
                  <a:lnTo>
                    <a:pt x="14605" y="1776730"/>
                  </a:lnTo>
                  <a:lnTo>
                    <a:pt x="15367" y="1578864"/>
                  </a:lnTo>
                  <a:lnTo>
                    <a:pt x="16217" y="1379982"/>
                  </a:lnTo>
                  <a:lnTo>
                    <a:pt x="17360" y="1085469"/>
                  </a:lnTo>
                  <a:lnTo>
                    <a:pt x="18884" y="712851"/>
                  </a:lnTo>
                  <a:lnTo>
                    <a:pt x="19456" y="540893"/>
                  </a:lnTo>
                  <a:lnTo>
                    <a:pt x="19646" y="459486"/>
                  </a:lnTo>
                  <a:lnTo>
                    <a:pt x="19939" y="381762"/>
                  </a:lnTo>
                  <a:lnTo>
                    <a:pt x="20129" y="307848"/>
                  </a:lnTo>
                  <a:lnTo>
                    <a:pt x="20320" y="172720"/>
                  </a:lnTo>
                  <a:lnTo>
                    <a:pt x="20320" y="62865"/>
                  </a:lnTo>
                  <a:lnTo>
                    <a:pt x="465759" y="57315"/>
                  </a:lnTo>
                  <a:lnTo>
                    <a:pt x="410260" y="90678"/>
                  </a:lnTo>
                  <a:lnTo>
                    <a:pt x="407250" y="92456"/>
                  </a:lnTo>
                  <a:lnTo>
                    <a:pt x="406273" y="96393"/>
                  </a:lnTo>
                  <a:lnTo>
                    <a:pt x="408076" y="99314"/>
                  </a:lnTo>
                  <a:lnTo>
                    <a:pt x="409879" y="102362"/>
                  </a:lnTo>
                  <a:lnTo>
                    <a:pt x="413791" y="103378"/>
                  </a:lnTo>
                  <a:lnTo>
                    <a:pt x="416788" y="101473"/>
                  </a:lnTo>
                  <a:lnTo>
                    <a:pt x="501777" y="50546"/>
                  </a:lnTo>
                  <a:lnTo>
                    <a:pt x="490804" y="44323"/>
                  </a:lnTo>
                  <a:lnTo>
                    <a:pt x="415569" y="1651"/>
                  </a:lnTo>
                  <a:lnTo>
                    <a:pt x="412508" y="0"/>
                  </a:lnTo>
                  <a:lnTo>
                    <a:pt x="408635" y="1016"/>
                  </a:lnTo>
                  <a:lnTo>
                    <a:pt x="405180" y="7112"/>
                  </a:lnTo>
                  <a:lnTo>
                    <a:pt x="406247" y="10922"/>
                  </a:lnTo>
                  <a:lnTo>
                    <a:pt x="409295" y="12700"/>
                  </a:lnTo>
                  <a:lnTo>
                    <a:pt x="465518" y="44615"/>
                  </a:lnTo>
                  <a:lnTo>
                    <a:pt x="13893" y="50165"/>
                  </a:lnTo>
                  <a:lnTo>
                    <a:pt x="10414" y="50292"/>
                  </a:lnTo>
                  <a:lnTo>
                    <a:pt x="7620" y="53086"/>
                  </a:lnTo>
                  <a:lnTo>
                    <a:pt x="7607" y="172720"/>
                  </a:lnTo>
                  <a:lnTo>
                    <a:pt x="7429" y="307848"/>
                  </a:lnTo>
                  <a:lnTo>
                    <a:pt x="7239" y="381762"/>
                  </a:lnTo>
                  <a:lnTo>
                    <a:pt x="6934" y="459613"/>
                  </a:lnTo>
                  <a:lnTo>
                    <a:pt x="6756" y="540893"/>
                  </a:lnTo>
                  <a:lnTo>
                    <a:pt x="6184" y="712978"/>
                  </a:lnTo>
                  <a:lnTo>
                    <a:pt x="5803" y="802894"/>
                  </a:lnTo>
                  <a:lnTo>
                    <a:pt x="4660" y="1085469"/>
                  </a:lnTo>
                  <a:lnTo>
                    <a:pt x="3517" y="1379982"/>
                  </a:lnTo>
                  <a:lnTo>
                    <a:pt x="2667" y="1578864"/>
                  </a:lnTo>
                  <a:lnTo>
                    <a:pt x="1905" y="1776730"/>
                  </a:lnTo>
                  <a:lnTo>
                    <a:pt x="1231" y="1971167"/>
                  </a:lnTo>
                  <a:lnTo>
                    <a:pt x="660" y="2159762"/>
                  </a:lnTo>
                  <a:lnTo>
                    <a:pt x="88" y="2425827"/>
                  </a:lnTo>
                  <a:lnTo>
                    <a:pt x="0" y="2664714"/>
                  </a:lnTo>
                  <a:lnTo>
                    <a:pt x="190" y="2806065"/>
                  </a:lnTo>
                  <a:lnTo>
                    <a:pt x="863" y="2807716"/>
                  </a:lnTo>
                  <a:lnTo>
                    <a:pt x="2057" y="2808859"/>
                  </a:lnTo>
                  <a:lnTo>
                    <a:pt x="3263" y="2810129"/>
                  </a:lnTo>
                  <a:lnTo>
                    <a:pt x="4876" y="2810764"/>
                  </a:lnTo>
                  <a:lnTo>
                    <a:pt x="6565" y="2810764"/>
                  </a:lnTo>
                  <a:lnTo>
                    <a:pt x="12890" y="2804414"/>
                  </a:lnTo>
                  <a:lnTo>
                    <a:pt x="1519885" y="2804414"/>
                  </a:lnTo>
                  <a:lnTo>
                    <a:pt x="1550162" y="2804287"/>
                  </a:lnTo>
                  <a:lnTo>
                    <a:pt x="1550162" y="2791587"/>
                  </a:lnTo>
                  <a:close/>
                </a:path>
                <a:path w="1550670" h="2811145">
                  <a:moveTo>
                    <a:pt x="1550162" y="1527556"/>
                  </a:moveTo>
                  <a:lnTo>
                    <a:pt x="137452" y="1540713"/>
                  </a:lnTo>
                  <a:lnTo>
                    <a:pt x="136994" y="1360043"/>
                  </a:lnTo>
                  <a:lnTo>
                    <a:pt x="136994" y="212344"/>
                  </a:lnTo>
                  <a:lnTo>
                    <a:pt x="463169" y="209626"/>
                  </a:lnTo>
                  <a:lnTo>
                    <a:pt x="469252" y="205994"/>
                  </a:lnTo>
                  <a:lnTo>
                    <a:pt x="474040" y="203161"/>
                  </a:lnTo>
                  <a:lnTo>
                    <a:pt x="463169" y="209626"/>
                  </a:lnTo>
                  <a:lnTo>
                    <a:pt x="404507" y="244475"/>
                  </a:lnTo>
                  <a:lnTo>
                    <a:pt x="403517" y="248412"/>
                  </a:lnTo>
                  <a:lnTo>
                    <a:pt x="405307" y="251333"/>
                  </a:lnTo>
                  <a:lnTo>
                    <a:pt x="407098" y="254381"/>
                  </a:lnTo>
                  <a:lnTo>
                    <a:pt x="410997" y="255397"/>
                  </a:lnTo>
                  <a:lnTo>
                    <a:pt x="499198" y="202946"/>
                  </a:lnTo>
                  <a:lnTo>
                    <a:pt x="488327" y="196723"/>
                  </a:lnTo>
                  <a:lnTo>
                    <a:pt x="413194" y="153670"/>
                  </a:lnTo>
                  <a:lnTo>
                    <a:pt x="410146" y="152019"/>
                  </a:lnTo>
                  <a:lnTo>
                    <a:pt x="406260" y="153035"/>
                  </a:lnTo>
                  <a:lnTo>
                    <a:pt x="402780" y="159131"/>
                  </a:lnTo>
                  <a:lnTo>
                    <a:pt x="403834" y="162941"/>
                  </a:lnTo>
                  <a:lnTo>
                    <a:pt x="406882" y="164719"/>
                  </a:lnTo>
                  <a:lnTo>
                    <a:pt x="463143" y="196926"/>
                  </a:lnTo>
                  <a:lnTo>
                    <a:pt x="130594" y="199644"/>
                  </a:lnTo>
                  <a:lnTo>
                    <a:pt x="127114" y="199644"/>
                  </a:lnTo>
                  <a:lnTo>
                    <a:pt x="124294" y="202565"/>
                  </a:lnTo>
                  <a:lnTo>
                    <a:pt x="124294" y="1360043"/>
                  </a:lnTo>
                  <a:lnTo>
                    <a:pt x="124777" y="1548765"/>
                  </a:lnTo>
                  <a:lnTo>
                    <a:pt x="125463" y="1550416"/>
                  </a:lnTo>
                  <a:lnTo>
                    <a:pt x="126669" y="1551686"/>
                  </a:lnTo>
                  <a:lnTo>
                    <a:pt x="127863" y="1552829"/>
                  </a:lnTo>
                  <a:lnTo>
                    <a:pt x="129489" y="1553464"/>
                  </a:lnTo>
                  <a:lnTo>
                    <a:pt x="131191" y="1553464"/>
                  </a:lnTo>
                  <a:lnTo>
                    <a:pt x="137477" y="1547114"/>
                  </a:lnTo>
                  <a:lnTo>
                    <a:pt x="813384" y="1547114"/>
                  </a:lnTo>
                  <a:lnTo>
                    <a:pt x="1550162" y="1540256"/>
                  </a:lnTo>
                  <a:lnTo>
                    <a:pt x="1550162" y="152755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7" name="object 47"/>
          <p:cNvSpPr txBox="1"/>
          <p:nvPr/>
        </p:nvSpPr>
        <p:spPr>
          <a:xfrm>
            <a:off x="535940" y="366015"/>
            <a:ext cx="3543300" cy="981075"/>
          </a:xfrm>
          <a:prstGeom prst="rect">
            <a:avLst/>
          </a:prstGeom>
        </p:spPr>
        <p:txBody>
          <a:bodyPr vert="horz" wrap="square" lIns="0" tIns="142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20"/>
              </a:spcBef>
            </a:pPr>
            <a:r>
              <a:rPr sz="2800" spc="-5" dirty="0">
                <a:solidFill>
                  <a:srgbClr val="333399"/>
                </a:solidFill>
                <a:latin typeface="Arial"/>
                <a:cs typeface="Arial"/>
              </a:rPr>
              <a:t>ISO</a:t>
            </a:r>
            <a:r>
              <a:rPr sz="2800" spc="-1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333399"/>
                </a:solidFill>
                <a:latin typeface="Arial"/>
                <a:cs typeface="Arial"/>
              </a:rPr>
              <a:t>27005</a:t>
            </a:r>
            <a:endParaRPr sz="2800">
              <a:latin typeface="Arial"/>
              <a:cs typeface="Arial"/>
            </a:endParaRPr>
          </a:p>
          <a:p>
            <a:pPr marL="342265">
              <a:lnSpc>
                <a:spcPct val="100000"/>
              </a:lnSpc>
              <a:spcBef>
                <a:spcPts val="740"/>
              </a:spcBef>
            </a:pPr>
            <a:r>
              <a:rPr sz="2000" dirty="0">
                <a:latin typeface="Arial"/>
                <a:cs typeface="Arial"/>
              </a:rPr>
              <a:t>Information security</a:t>
            </a:r>
            <a:r>
              <a:rPr sz="2000" spc="-13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strategy</a:t>
            </a:r>
            <a:endParaRPr sz="2000">
              <a:latin typeface="Arial"/>
              <a:cs typeface="Arial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2083435" y="1328927"/>
            <a:ext cx="103505" cy="576580"/>
          </a:xfrm>
          <a:custGeom>
            <a:avLst/>
            <a:gdLst/>
            <a:ahLst/>
            <a:cxnLst/>
            <a:rect l="l" t="t" r="r" b="b"/>
            <a:pathLst>
              <a:path w="103505" h="576580">
                <a:moveTo>
                  <a:pt x="7112" y="480187"/>
                </a:moveTo>
                <a:lnTo>
                  <a:pt x="1015" y="483743"/>
                </a:lnTo>
                <a:lnTo>
                  <a:pt x="0" y="487680"/>
                </a:lnTo>
                <a:lnTo>
                  <a:pt x="51688" y="576326"/>
                </a:lnTo>
                <a:lnTo>
                  <a:pt x="59020" y="563752"/>
                </a:lnTo>
                <a:lnTo>
                  <a:pt x="45338" y="563752"/>
                </a:lnTo>
                <a:lnTo>
                  <a:pt x="45338" y="540203"/>
                </a:lnTo>
                <a:lnTo>
                  <a:pt x="10921" y="481202"/>
                </a:lnTo>
                <a:lnTo>
                  <a:pt x="7112" y="480187"/>
                </a:lnTo>
                <a:close/>
              </a:path>
              <a:path w="103505" h="576580">
                <a:moveTo>
                  <a:pt x="45338" y="540203"/>
                </a:moveTo>
                <a:lnTo>
                  <a:pt x="45338" y="563752"/>
                </a:lnTo>
                <a:lnTo>
                  <a:pt x="58038" y="563752"/>
                </a:lnTo>
                <a:lnTo>
                  <a:pt x="58038" y="560451"/>
                </a:lnTo>
                <a:lnTo>
                  <a:pt x="46227" y="560451"/>
                </a:lnTo>
                <a:lnTo>
                  <a:pt x="51688" y="551089"/>
                </a:lnTo>
                <a:lnTo>
                  <a:pt x="45338" y="540203"/>
                </a:lnTo>
                <a:close/>
              </a:path>
              <a:path w="103505" h="576580">
                <a:moveTo>
                  <a:pt x="96265" y="480187"/>
                </a:moveTo>
                <a:lnTo>
                  <a:pt x="92456" y="481202"/>
                </a:lnTo>
                <a:lnTo>
                  <a:pt x="58038" y="540203"/>
                </a:lnTo>
                <a:lnTo>
                  <a:pt x="58038" y="563752"/>
                </a:lnTo>
                <a:lnTo>
                  <a:pt x="59020" y="563752"/>
                </a:lnTo>
                <a:lnTo>
                  <a:pt x="103377" y="487680"/>
                </a:lnTo>
                <a:lnTo>
                  <a:pt x="102362" y="483743"/>
                </a:lnTo>
                <a:lnTo>
                  <a:pt x="96265" y="480187"/>
                </a:lnTo>
                <a:close/>
              </a:path>
              <a:path w="103505" h="576580">
                <a:moveTo>
                  <a:pt x="51688" y="551089"/>
                </a:moveTo>
                <a:lnTo>
                  <a:pt x="46227" y="560451"/>
                </a:lnTo>
                <a:lnTo>
                  <a:pt x="57150" y="560451"/>
                </a:lnTo>
                <a:lnTo>
                  <a:pt x="51688" y="551089"/>
                </a:lnTo>
                <a:close/>
              </a:path>
              <a:path w="103505" h="576580">
                <a:moveTo>
                  <a:pt x="58038" y="540203"/>
                </a:moveTo>
                <a:lnTo>
                  <a:pt x="51688" y="551089"/>
                </a:lnTo>
                <a:lnTo>
                  <a:pt x="57150" y="560451"/>
                </a:lnTo>
                <a:lnTo>
                  <a:pt x="58038" y="560451"/>
                </a:lnTo>
                <a:lnTo>
                  <a:pt x="58038" y="540203"/>
                </a:lnTo>
                <a:close/>
              </a:path>
              <a:path w="103505" h="576580">
                <a:moveTo>
                  <a:pt x="58038" y="0"/>
                </a:moveTo>
                <a:lnTo>
                  <a:pt x="45338" y="0"/>
                </a:lnTo>
                <a:lnTo>
                  <a:pt x="45338" y="540203"/>
                </a:lnTo>
                <a:lnTo>
                  <a:pt x="51688" y="551089"/>
                </a:lnTo>
                <a:lnTo>
                  <a:pt x="58038" y="540203"/>
                </a:lnTo>
                <a:lnTo>
                  <a:pt x="5803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 txBox="1"/>
          <p:nvPr/>
        </p:nvSpPr>
        <p:spPr>
          <a:xfrm>
            <a:off x="6335014" y="1244853"/>
            <a:ext cx="238633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Arial"/>
                <a:cs typeface="Arial"/>
              </a:rPr>
              <a:t>IS Risk</a:t>
            </a:r>
            <a:r>
              <a:rPr sz="2000" spc="-8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Management</a:t>
            </a:r>
            <a:endParaRPr sz="2000">
              <a:latin typeface="Arial"/>
              <a:cs typeface="Arial"/>
            </a:endParaRPr>
          </a:p>
        </p:txBody>
      </p:sp>
      <p:sp>
        <p:nvSpPr>
          <p:cNvPr id="50" name="object 50"/>
          <p:cNvSpPr txBox="1">
            <a:spLocks noGrp="1"/>
          </p:cNvSpPr>
          <p:nvPr>
            <p:ph type="ftr" sz="quarter" idx="4294967295"/>
          </p:nvPr>
        </p:nvSpPr>
        <p:spPr>
          <a:xfrm>
            <a:off x="535940" y="6290385"/>
            <a:ext cx="1339850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endParaRPr dirty="0"/>
          </a:p>
        </p:txBody>
      </p:sp>
      <p:sp>
        <p:nvSpPr>
          <p:cNvPr id="51" name="object 51"/>
          <p:cNvSpPr txBox="1">
            <a:spLocks noGrp="1"/>
          </p:cNvSpPr>
          <p:nvPr>
            <p:ph type="dt" sz="half" idx="4294967295"/>
          </p:nvPr>
        </p:nvSpPr>
        <p:spPr>
          <a:xfrm>
            <a:off x="4030471" y="6290385"/>
            <a:ext cx="1161414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endParaRPr spc="-5" dirty="0"/>
          </a:p>
        </p:txBody>
      </p:sp>
      <p:sp>
        <p:nvSpPr>
          <p:cNvPr id="52" name="object 5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80"/>
              </a:spcBef>
            </a:pPr>
            <a:fld id="{81D60167-4931-47E6-BA6A-407CBD079E47}" type="slidenum">
              <a:rPr dirty="0"/>
              <a:t>9</a:t>
            </a:fld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440</TotalTime>
  <Words>3310</Words>
  <Application>Microsoft Office PowerPoint</Application>
  <PresentationFormat>Ekran Gösterisi (4:3)</PresentationFormat>
  <Paragraphs>703</Paragraphs>
  <Slides>46</Slides>
  <Notes>1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7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46</vt:i4>
      </vt:variant>
    </vt:vector>
  </HeadingPairs>
  <TitlesOfParts>
    <vt:vector size="54" baseType="lpstr">
      <vt:lpstr>Times New Roman</vt:lpstr>
      <vt:lpstr>Courier New</vt:lpstr>
      <vt:lpstr>Lucida Sans Unicode</vt:lpstr>
      <vt:lpstr>Calibri</vt:lpstr>
      <vt:lpstr>Sitka Small</vt:lpstr>
      <vt:lpstr>Arial</vt:lpstr>
      <vt:lpstr>Symbol</vt:lpstr>
      <vt:lpstr>Office Theme</vt:lpstr>
      <vt:lpstr>PowerPoint Sunusu</vt:lpstr>
      <vt:lpstr>What is risk?</vt:lpstr>
      <vt:lpstr>Abstract Risk Model (NSM)</vt:lpstr>
      <vt:lpstr>Detailed risk model</vt:lpstr>
      <vt:lpstr>Many Risks</vt:lpstr>
      <vt:lpstr>Practical risk model</vt:lpstr>
      <vt:lpstr>Risk Management standards</vt:lpstr>
      <vt:lpstr>What is risk management?</vt:lpstr>
      <vt:lpstr>Risk management process</vt:lpstr>
      <vt:lpstr>Risk assessment process</vt:lpstr>
      <vt:lpstr>Risk Management – ISMS integration</vt:lpstr>
      <vt:lpstr>Basis for assessing risk</vt:lpstr>
      <vt:lpstr>Roles involved in risk management</vt:lpstr>
      <vt:lpstr>Problems of measuring risk</vt:lpstr>
      <vt:lpstr>Asset Valuation and Prioritization</vt:lpstr>
      <vt:lpstr>Threat scenario identification</vt:lpstr>
      <vt:lpstr>Threat Scenario Modelling</vt:lpstr>
      <vt:lpstr>Attacker-centric attack tree example</vt:lpstr>
      <vt:lpstr>System-centric threat modelling example</vt:lpstr>
      <vt:lpstr>Asset-centric threat modelling example</vt:lpstr>
      <vt:lpstr>Vulnerability Identification</vt:lpstr>
      <vt:lpstr>Identifying specific risks</vt:lpstr>
      <vt:lpstr>Estimating risk levels</vt:lpstr>
      <vt:lpstr>Qualitative likelihood scale</vt:lpstr>
      <vt:lpstr>Qualitative impact level scale</vt:lpstr>
      <vt:lpstr>Qualitative risk estimation - example</vt:lpstr>
      <vt:lpstr>Semi-quantitative risk estimation - example</vt:lpstr>
      <vt:lpstr>Quantitative risk estimation example</vt:lpstr>
      <vt:lpstr>Quantitative risk estimation example</vt:lpstr>
      <vt:lpstr>Risk listing and ranking</vt:lpstr>
      <vt:lpstr>Risk Control Strategies</vt:lpstr>
      <vt:lpstr>Economy of security controls</vt:lpstr>
      <vt:lpstr>Business Continuity Management</vt:lpstr>
      <vt:lpstr>Business continuity management</vt:lpstr>
      <vt:lpstr>Effect of BCM</vt:lpstr>
      <vt:lpstr>How common is BCM in ‘the real world’?</vt:lpstr>
      <vt:lpstr>Business continuity management</vt:lpstr>
      <vt:lpstr>Business Continuity Plan (BCP)</vt:lpstr>
      <vt:lpstr>BCP Terminology</vt:lpstr>
      <vt:lpstr>BCP Management (same as IRBC)</vt:lpstr>
      <vt:lpstr>PowerPoint Sunusu</vt:lpstr>
      <vt:lpstr>BIA: Business Impact Analysis</vt:lpstr>
      <vt:lpstr>BIA (continued)</vt:lpstr>
      <vt:lpstr>Alternative Sites</vt:lpstr>
      <vt:lpstr>BCP Testing</vt:lpstr>
      <vt:lpstr>End of Lecture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Audun Jøsang</dc:creator>
  <cp:lastModifiedBy>Furkan Gözükara</cp:lastModifiedBy>
  <cp:revision>9</cp:revision>
  <dcterms:created xsi:type="dcterms:W3CDTF">2020-09-26T21:25:23Z</dcterms:created>
  <dcterms:modified xsi:type="dcterms:W3CDTF">2020-11-08T19:21:20Z</dcterms:modified>
</cp:coreProperties>
</file>